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jpg"/><Relationship Id="rId4" Type="http://schemas.openxmlformats.org/officeDocument/2006/relationships/image" Target="../media/image0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Predicting Delayed Flights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Mike Cantrell,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84025" y="229250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pic>
        <p:nvPicPr>
          <p:cNvPr descr="All-Bubbles.png" id="123" name="Shape 123"/>
          <p:cNvPicPr preferRelativeResize="0"/>
          <p:nvPr/>
        </p:nvPicPr>
        <p:blipFill rotWithShape="1">
          <a:blip r:embed="rId3">
            <a:alphaModFix/>
          </a:blip>
          <a:srcRect b="26966" l="7771" r="5294" t="5089"/>
          <a:stretch/>
        </p:blipFill>
        <p:spPr>
          <a:xfrm>
            <a:off x="2003625" y="0"/>
            <a:ext cx="5116425" cy="5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7120050" y="538175"/>
            <a:ext cx="19320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Airline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Origin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Destination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Month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Day of Week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Depart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Arrive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Congestion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Adjusted Congestion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5" name="Shape 125"/>
          <p:cNvCxnSpPr/>
          <p:nvPr/>
        </p:nvCxnSpPr>
        <p:spPr>
          <a:xfrm>
            <a:off x="2708500" y="846950"/>
            <a:ext cx="1005600" cy="28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184025" y="229250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pic>
        <p:nvPicPr>
          <p:cNvPr descr="All-Bubbles.png" id="131" name="Shape 131"/>
          <p:cNvPicPr preferRelativeResize="0"/>
          <p:nvPr/>
        </p:nvPicPr>
        <p:blipFill rotWithShape="1">
          <a:blip r:embed="rId3">
            <a:alphaModFix/>
          </a:blip>
          <a:srcRect b="26966" l="7771" r="5294" t="5089"/>
          <a:stretch/>
        </p:blipFill>
        <p:spPr>
          <a:xfrm>
            <a:off x="2013787" y="0"/>
            <a:ext cx="5116425" cy="5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7120050" y="538175"/>
            <a:ext cx="19320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Airline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Origin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Destination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Month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Day of Week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Depart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Arrive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Congestion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Adjusted Congestion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 flipH="1">
            <a:off x="5796500" y="141150"/>
            <a:ext cx="1543800" cy="38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184025" y="229250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pic>
        <p:nvPicPr>
          <p:cNvPr descr="All-Bubbles.png" id="139" name="Shape 139"/>
          <p:cNvPicPr preferRelativeResize="0"/>
          <p:nvPr/>
        </p:nvPicPr>
        <p:blipFill rotWithShape="1">
          <a:blip r:embed="rId3">
            <a:alphaModFix/>
          </a:blip>
          <a:srcRect b="26966" l="7771" r="5294" t="5089"/>
          <a:stretch/>
        </p:blipFill>
        <p:spPr>
          <a:xfrm>
            <a:off x="2013787" y="0"/>
            <a:ext cx="5116425" cy="5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7120050" y="538175"/>
            <a:ext cx="19320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Airline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Origin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Destination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Month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Day of Week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Depart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Arrive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Congestion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Adjusted Congestion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1" name="Shape 141"/>
          <p:cNvCxnSpPr/>
          <p:nvPr/>
        </p:nvCxnSpPr>
        <p:spPr>
          <a:xfrm flipH="1">
            <a:off x="4702300" y="361725"/>
            <a:ext cx="2091000" cy="46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184025" y="229250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pic>
        <p:nvPicPr>
          <p:cNvPr descr="All-Bubbles.png" id="147" name="Shape 147"/>
          <p:cNvPicPr preferRelativeResize="0"/>
          <p:nvPr/>
        </p:nvPicPr>
        <p:blipFill rotWithShape="1">
          <a:blip r:embed="rId3">
            <a:alphaModFix/>
          </a:blip>
          <a:srcRect b="26966" l="7771" r="5294" t="5089"/>
          <a:stretch/>
        </p:blipFill>
        <p:spPr>
          <a:xfrm>
            <a:off x="2013787" y="0"/>
            <a:ext cx="5116425" cy="5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7120050" y="538175"/>
            <a:ext cx="19320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Airline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Origin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Destination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Month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Day of Week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Depart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Arrive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Congestion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Adjusted Congestion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499100" y="2337950"/>
            <a:ext cx="1296900" cy="29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499000" y="2576150"/>
            <a:ext cx="1296900" cy="644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181500" y="3158450"/>
            <a:ext cx="1614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you their bubbles? (small)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5907350" y="599150"/>
            <a:ext cx="3047400" cy="7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5.5 Million Flights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1365200" y="4007250"/>
            <a:ext cx="13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/>
          <p:nvPr/>
        </p:nvCxnSpPr>
        <p:spPr>
          <a:xfrm>
            <a:off x="3663500" y="4007250"/>
            <a:ext cx="166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2740237" y="3795125"/>
            <a:ext cx="766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Cost</a:t>
            </a:r>
          </a:p>
        </p:txBody>
      </p:sp>
      <p:sp>
        <p:nvSpPr>
          <p:cNvPr id="160" name="Shape 160"/>
          <p:cNvSpPr txBox="1"/>
          <p:nvPr/>
        </p:nvSpPr>
        <p:spPr>
          <a:xfrm rot="-5400000">
            <a:off x="-117925" y="1849800"/>
            <a:ext cx="10314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</a:t>
            </a:r>
          </a:p>
        </p:txBody>
      </p:sp>
      <p:cxnSp>
        <p:nvCxnSpPr>
          <p:cNvPr id="161" name="Shape 161"/>
          <p:cNvCxnSpPr/>
          <p:nvPr/>
        </p:nvCxnSpPr>
        <p:spPr>
          <a:xfrm rot="10800000">
            <a:off x="441975" y="648300"/>
            <a:ext cx="0" cy="11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/>
          <p:nvPr/>
        </p:nvCxnSpPr>
        <p:spPr>
          <a:xfrm rot="10800000">
            <a:off x="441975" y="2622500"/>
            <a:ext cx="0" cy="5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LR-ROC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75" y="152400"/>
            <a:ext cx="4905187" cy="35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5907350" y="2033100"/>
            <a:ext cx="27009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Area Under Curve = 0.67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Weather Causes Lots of Flight Delays</a:t>
            </a:r>
          </a:p>
        </p:txBody>
      </p:sp>
      <p:pic>
        <p:nvPicPr>
          <p:cNvPr descr="piechart.jp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25" y="1506675"/>
            <a:ext cx="428625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rplanebadweather.jpe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825" y="1286687"/>
            <a:ext cx="4359450" cy="2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-Bubbles.png" id="176" name="Shape 176"/>
          <p:cNvPicPr preferRelativeResize="0"/>
          <p:nvPr/>
        </p:nvPicPr>
        <p:blipFill rotWithShape="1">
          <a:blip r:embed="rId3">
            <a:alphaModFix/>
          </a:blip>
          <a:srcRect b="33930" l="8357" r="4405" t="14132"/>
          <a:stretch/>
        </p:blipFill>
        <p:spPr>
          <a:xfrm>
            <a:off x="2231249" y="78574"/>
            <a:ext cx="6322275" cy="4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" type="body"/>
          </p:nvPr>
        </p:nvSpPr>
        <p:spPr>
          <a:xfrm>
            <a:off x="174225" y="2694475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74225" y="166950"/>
            <a:ext cx="1974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JFK → LAX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With Hourly Weather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-Bubbles.png" id="183" name="Shape 183"/>
          <p:cNvPicPr preferRelativeResize="0"/>
          <p:nvPr/>
        </p:nvPicPr>
        <p:blipFill rotWithShape="1">
          <a:blip r:embed="rId3">
            <a:alphaModFix/>
          </a:blip>
          <a:srcRect b="33930" l="8357" r="4405" t="14132"/>
          <a:stretch/>
        </p:blipFill>
        <p:spPr>
          <a:xfrm>
            <a:off x="2231249" y="78574"/>
            <a:ext cx="6322275" cy="4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idx="1" type="body"/>
          </p:nvPr>
        </p:nvSpPr>
        <p:spPr>
          <a:xfrm>
            <a:off x="174225" y="2694475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74225" y="166950"/>
            <a:ext cx="1974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JFK → LAX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With Hourly Weather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/>
          <p:nvPr/>
        </p:nvCxnSpPr>
        <p:spPr>
          <a:xfrm flipH="1" rot="10800000">
            <a:off x="3008450" y="3123075"/>
            <a:ext cx="988200" cy="7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-Bubbles.png" id="191" name="Shape 191"/>
          <p:cNvPicPr preferRelativeResize="0"/>
          <p:nvPr/>
        </p:nvPicPr>
        <p:blipFill rotWithShape="1">
          <a:blip r:embed="rId3">
            <a:alphaModFix/>
          </a:blip>
          <a:srcRect b="33930" l="8357" r="4405" t="14132"/>
          <a:stretch/>
        </p:blipFill>
        <p:spPr>
          <a:xfrm>
            <a:off x="2222424" y="43299"/>
            <a:ext cx="6322275" cy="4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" type="body"/>
          </p:nvPr>
        </p:nvSpPr>
        <p:spPr>
          <a:xfrm>
            <a:off x="174225" y="2694475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74225" y="166950"/>
            <a:ext cx="1974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JFK → LAX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With Hourly Weather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4" name="Shape 194"/>
          <p:cNvCxnSpPr/>
          <p:nvPr/>
        </p:nvCxnSpPr>
        <p:spPr>
          <a:xfrm flipH="1" rot="10800000">
            <a:off x="1640975" y="1376200"/>
            <a:ext cx="1579200" cy="22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-Bubbles.png" id="199" name="Shape 199"/>
          <p:cNvPicPr preferRelativeResize="0"/>
          <p:nvPr/>
        </p:nvPicPr>
        <p:blipFill rotWithShape="1">
          <a:blip r:embed="rId3">
            <a:alphaModFix/>
          </a:blip>
          <a:srcRect b="33930" l="8357" r="4405" t="14132"/>
          <a:stretch/>
        </p:blipFill>
        <p:spPr>
          <a:xfrm>
            <a:off x="2231249" y="78574"/>
            <a:ext cx="6322275" cy="4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idx="1" type="body"/>
          </p:nvPr>
        </p:nvSpPr>
        <p:spPr>
          <a:xfrm>
            <a:off x="174225" y="2694475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74225" y="166950"/>
            <a:ext cx="1974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JFK → LAX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With Hourly Weather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2" name="Shape 202"/>
          <p:cNvCxnSpPr/>
          <p:nvPr/>
        </p:nvCxnSpPr>
        <p:spPr>
          <a:xfrm flipH="1">
            <a:off x="5152375" y="299975"/>
            <a:ext cx="1517400" cy="32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5432500" y="2758325"/>
            <a:ext cx="3830400" cy="18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/>
              <a:t>Annual Cost of Delayed Flights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Passengers  - $19 Billion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Airlines          - $9 Billion</a:t>
            </a:r>
          </a:p>
        </p:txBody>
      </p:sp>
      <p:pic>
        <p:nvPicPr>
          <p:cNvPr descr="Delayed17.png" id="66" name="Shape 66"/>
          <p:cNvPicPr preferRelativeResize="0"/>
          <p:nvPr/>
        </p:nvPicPr>
        <p:blipFill rotWithShape="1">
          <a:blip r:embed="rId3">
            <a:alphaModFix/>
          </a:blip>
          <a:srcRect b="-102760" l="-32380" r="32379" t="102760"/>
          <a:stretch/>
        </p:blipFill>
        <p:spPr>
          <a:xfrm>
            <a:off x="192475" y="1152475"/>
            <a:ext cx="3730725" cy="248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ayed17.pn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0" y="218975"/>
            <a:ext cx="5140775" cy="40534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257825" y="218962"/>
            <a:ext cx="3535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One Year of Domestic Flights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5.5 Million Flights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Bureau of Transportation Statistics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-Bubbles.png" id="207" name="Shape 207"/>
          <p:cNvPicPr preferRelativeResize="0"/>
          <p:nvPr/>
        </p:nvPicPr>
        <p:blipFill rotWithShape="1">
          <a:blip r:embed="rId3">
            <a:alphaModFix/>
          </a:blip>
          <a:srcRect b="33930" l="8357" r="4405" t="14132"/>
          <a:stretch/>
        </p:blipFill>
        <p:spPr>
          <a:xfrm>
            <a:off x="2231249" y="78574"/>
            <a:ext cx="6322275" cy="4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" type="body"/>
          </p:nvPr>
        </p:nvSpPr>
        <p:spPr>
          <a:xfrm>
            <a:off x="174225" y="2694475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74225" y="166950"/>
            <a:ext cx="1974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JFK → LAX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With Hourly Weather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0" name="Shape 210"/>
          <p:cNvCxnSpPr/>
          <p:nvPr/>
        </p:nvCxnSpPr>
        <p:spPr>
          <a:xfrm rot="10800000">
            <a:off x="6784475" y="3687875"/>
            <a:ext cx="1446900" cy="50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-LR-ROC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87" y="1092975"/>
            <a:ext cx="47339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907350" y="2414625"/>
            <a:ext cx="27009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Area Under Curve = 0.73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87525" y="235725"/>
            <a:ext cx="7920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Flights From JFK to LAX With Hourly Weather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1158950" y="4675125"/>
            <a:ext cx="13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343750" y="3074250"/>
            <a:ext cx="0" cy="9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343750" y="1296500"/>
            <a:ext cx="0" cy="7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/>
          <p:nvPr/>
        </p:nvCxnSpPr>
        <p:spPr>
          <a:xfrm>
            <a:off x="3643850" y="4675125"/>
            <a:ext cx="14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2" name="Shape 222"/>
          <p:cNvSpPr txBox="1"/>
          <p:nvPr/>
        </p:nvSpPr>
        <p:spPr>
          <a:xfrm>
            <a:off x="2519300" y="4468875"/>
            <a:ext cx="1119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Cost</a:t>
            </a:r>
          </a:p>
        </p:txBody>
      </p:sp>
      <p:sp>
        <p:nvSpPr>
          <p:cNvPr id="223" name="Shape 223"/>
          <p:cNvSpPr txBox="1"/>
          <p:nvPr/>
        </p:nvSpPr>
        <p:spPr>
          <a:xfrm rot="-5400000">
            <a:off x="-162025" y="2425975"/>
            <a:ext cx="854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R-ROC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1375"/>
            <a:ext cx="4535850" cy="32855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ather-LR-ROC.png"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749" y="937124"/>
            <a:ext cx="4602825" cy="33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879000" y="154950"/>
            <a:ext cx="7386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u="sng">
                <a:solidFill>
                  <a:schemeClr val="dk1"/>
                </a:solidFill>
              </a:rPr>
              <a:t>Weather Information Is Useful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177850" y="4419775"/>
            <a:ext cx="168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With Weather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6776975" y="4537625"/>
            <a:ext cx="56574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674750" y="4419775"/>
            <a:ext cx="168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Without Weather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74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Don’t fly out of Newark on a Friday at 5pm when the wind speed is high and the temperature is low.</a:t>
            </a: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311700" y="203180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85525" y="2657900"/>
            <a:ext cx="8520600" cy="17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Mechanical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Weather information on all airports, and in between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computational power for crunching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interactive predictor via D3 and Flask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Predicting Delays Saves Money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What causes delays?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Some Factors Are Obvious</a:t>
            </a:r>
          </a:p>
        </p:txBody>
      </p:sp>
      <p:pic>
        <p:nvPicPr>
          <p:cNvPr descr="DelayedAirline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673" y="1208075"/>
            <a:ext cx="4459525" cy="37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Some Features Are Less Predictive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layedDaily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525" y="1232347"/>
            <a:ext cx="4390400" cy="317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184025" y="229250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pic>
        <p:nvPicPr>
          <p:cNvPr descr="All-Bubbles.png" id="92" name="Shape 92"/>
          <p:cNvPicPr preferRelativeResize="0"/>
          <p:nvPr/>
        </p:nvPicPr>
        <p:blipFill rotWithShape="1">
          <a:blip r:embed="rId3">
            <a:alphaModFix/>
          </a:blip>
          <a:srcRect b="26966" l="7771" r="5294" t="5089"/>
          <a:stretch/>
        </p:blipFill>
        <p:spPr>
          <a:xfrm>
            <a:off x="2003625" y="0"/>
            <a:ext cx="5116425" cy="5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120050" y="538175"/>
            <a:ext cx="19320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Airline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Origin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Destination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Month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Day of Week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Depart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Arrive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Congestion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Adjusted Congestion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84025" y="229250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pic>
        <p:nvPicPr>
          <p:cNvPr descr="All-Bubbles.png" id="99" name="Shape 99"/>
          <p:cNvPicPr preferRelativeResize="0"/>
          <p:nvPr/>
        </p:nvPicPr>
        <p:blipFill rotWithShape="1">
          <a:blip r:embed="rId3">
            <a:alphaModFix/>
          </a:blip>
          <a:srcRect b="26966" l="7771" r="5294" t="5089"/>
          <a:stretch/>
        </p:blipFill>
        <p:spPr>
          <a:xfrm>
            <a:off x="2003625" y="0"/>
            <a:ext cx="5116425" cy="5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7120050" y="538175"/>
            <a:ext cx="19320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Airline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Origin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Destination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Month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Day of Week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Depart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Arrive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Congestion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Adjusted Congestion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" name="Shape 101"/>
          <p:cNvCxnSpPr/>
          <p:nvPr/>
        </p:nvCxnSpPr>
        <p:spPr>
          <a:xfrm flipH="1" rot="10800000">
            <a:off x="1888000" y="1376375"/>
            <a:ext cx="1173300" cy="7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84025" y="229250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pic>
        <p:nvPicPr>
          <p:cNvPr descr="All-Bubbles.png" id="107" name="Shape 107"/>
          <p:cNvPicPr preferRelativeResize="0"/>
          <p:nvPr/>
        </p:nvPicPr>
        <p:blipFill rotWithShape="1">
          <a:blip r:embed="rId3">
            <a:alphaModFix/>
          </a:blip>
          <a:srcRect b="26966" l="7771" r="5294" t="5089"/>
          <a:stretch/>
        </p:blipFill>
        <p:spPr>
          <a:xfrm>
            <a:off x="2013787" y="0"/>
            <a:ext cx="5116425" cy="5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7120050" y="538175"/>
            <a:ext cx="19320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Airline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Origin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Destination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Month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Day of Week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Depart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Arrive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Congestion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Adjusted Congestion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9" name="Shape 109"/>
          <p:cNvCxnSpPr/>
          <p:nvPr/>
        </p:nvCxnSpPr>
        <p:spPr>
          <a:xfrm flipH="1" rot="10800000">
            <a:off x="476400" y="1949700"/>
            <a:ext cx="2435100" cy="68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184025" y="229250"/>
            <a:ext cx="23304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Positive Effect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43AE6"/>
                </a:solidFill>
              </a:rPr>
              <a:t>Negative Effect</a:t>
            </a:r>
          </a:p>
        </p:txBody>
      </p:sp>
      <p:pic>
        <p:nvPicPr>
          <p:cNvPr descr="All-Bubbles.png" id="115" name="Shape 115"/>
          <p:cNvPicPr preferRelativeResize="0"/>
          <p:nvPr/>
        </p:nvPicPr>
        <p:blipFill rotWithShape="1">
          <a:blip r:embed="rId3">
            <a:alphaModFix/>
          </a:blip>
          <a:srcRect b="26966" l="7771" r="5294" t="5089"/>
          <a:stretch/>
        </p:blipFill>
        <p:spPr>
          <a:xfrm>
            <a:off x="2003625" y="0"/>
            <a:ext cx="5116425" cy="5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7120050" y="538175"/>
            <a:ext cx="19320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Airline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Origin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Destination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Month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Day of Week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Depart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Arrive Time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Congestion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Adjusted Congestion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/>
          <p:nvPr/>
        </p:nvCxnSpPr>
        <p:spPr>
          <a:xfrm flipH="1" rot="10800000">
            <a:off x="2126225" y="3520175"/>
            <a:ext cx="2029200" cy="67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