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807B-3266-3746-877E-29E0379B3B1A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9976-61BA-6A4E-A2D5-B69E11C1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81"/>
            <a:ext cx="7772400" cy="1470025"/>
          </a:xfrm>
        </p:spPr>
        <p:txBody>
          <a:bodyPr/>
          <a:lstStyle/>
          <a:p>
            <a:r>
              <a:rPr lang="en-US" dirty="0" smtClean="0"/>
              <a:t>Predicting NBA Player Salary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976" y="1181802"/>
            <a:ext cx="6400800" cy="1752600"/>
          </a:xfrm>
        </p:spPr>
        <p:txBody>
          <a:bodyPr/>
          <a:lstStyle/>
          <a:p>
            <a:r>
              <a:rPr lang="en-US" dirty="0" smtClean="0"/>
              <a:t>Using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42" y="1873117"/>
            <a:ext cx="3429000" cy="379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5294" y="6055499"/>
            <a:ext cx="406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Michael Cantrell,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4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799" y="274638"/>
            <a:ext cx="45719" cy="898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Lasso-alph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8455" b="2187"/>
          <a:stretch/>
        </p:blipFill>
        <p:spPr>
          <a:xfrm>
            <a:off x="380999" y="885924"/>
            <a:ext cx="8305799" cy="5443459"/>
          </a:xfrm>
        </p:spPr>
      </p:pic>
      <p:sp>
        <p:nvSpPr>
          <p:cNvPr id="5" name="TextBox 4"/>
          <p:cNvSpPr txBox="1"/>
          <p:nvPr/>
        </p:nvSpPr>
        <p:spPr>
          <a:xfrm>
            <a:off x="2505388" y="147260"/>
            <a:ext cx="48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Lasso </a:t>
            </a:r>
            <a:r>
              <a:rPr lang="en-US" sz="2400" dirty="0" smtClean="0">
                <a:solidFill>
                  <a:srgbClr val="000000"/>
                </a:solidFill>
              </a:rPr>
              <a:t>Regularization</a:t>
            </a:r>
            <a:r>
              <a:rPr lang="en-US" sz="2400" dirty="0" smtClean="0"/>
              <a:t> on All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sso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" b="2630"/>
          <a:stretch/>
        </p:blipFill>
        <p:spPr>
          <a:xfrm>
            <a:off x="277290" y="364506"/>
            <a:ext cx="8656446" cy="5961433"/>
          </a:xfrm>
        </p:spPr>
      </p:pic>
    </p:spTree>
    <p:extLst>
      <p:ext uri="{BB962C8B-B14F-4D97-AF65-F5344CB8AC3E}">
        <p14:creationId xmlns:p14="http://schemas.microsoft.com/office/powerpoint/2010/main" val="123543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28" y="5608685"/>
            <a:ext cx="45719" cy="4417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Lasso-featur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947" r="-1" b="20530"/>
          <a:stretch/>
        </p:blipFill>
        <p:spPr>
          <a:xfrm>
            <a:off x="246936" y="0"/>
            <a:ext cx="2247599" cy="6686246"/>
          </a:xfrm>
        </p:spPr>
      </p:pic>
      <p:sp>
        <p:nvSpPr>
          <p:cNvPr id="5" name="TextBox 4"/>
          <p:cNvSpPr txBox="1"/>
          <p:nvPr/>
        </p:nvSpPr>
        <p:spPr>
          <a:xfrm>
            <a:off x="2610472" y="2354876"/>
            <a:ext cx="577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Lasso chose mostly Team Features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59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91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Players get paid to take shots???</a:t>
            </a:r>
            <a:endParaRPr lang="en-US" dirty="0"/>
          </a:p>
        </p:txBody>
      </p:sp>
      <p:pic>
        <p:nvPicPr>
          <p:cNvPr id="4" name="Content Placeholder 3" descr="FGA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" b="1143"/>
          <a:stretch/>
        </p:blipFill>
        <p:spPr>
          <a:xfrm>
            <a:off x="457200" y="1121994"/>
            <a:ext cx="8126783" cy="5736006"/>
          </a:xfrm>
        </p:spPr>
      </p:pic>
    </p:spTree>
    <p:extLst>
      <p:ext uri="{BB962C8B-B14F-4D97-AF65-F5344CB8AC3E}">
        <p14:creationId xmlns:p14="http://schemas.microsoft.com/office/powerpoint/2010/main" val="151698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Percentages are meaningless???</a:t>
            </a:r>
            <a:endParaRPr lang="en-US" dirty="0"/>
          </a:p>
        </p:txBody>
      </p:sp>
      <p:pic>
        <p:nvPicPr>
          <p:cNvPr id="4" name="Content Placeholder 3" descr="3PP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" b="1947"/>
          <a:stretch/>
        </p:blipFill>
        <p:spPr>
          <a:xfrm>
            <a:off x="586548" y="1373260"/>
            <a:ext cx="7997436" cy="5484740"/>
          </a:xfrm>
        </p:spPr>
      </p:pic>
    </p:spTree>
    <p:extLst>
      <p:ext uri="{BB962C8B-B14F-4D97-AF65-F5344CB8AC3E}">
        <p14:creationId xmlns:p14="http://schemas.microsoft.com/office/powerpoint/2010/main" val="284591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0" y="857440"/>
            <a:ext cx="6598129" cy="4480350"/>
          </a:xfrm>
        </p:spPr>
        <p:txBody>
          <a:bodyPr/>
          <a:lstStyle/>
          <a:p>
            <a:r>
              <a:rPr lang="en-US" dirty="0" smtClean="0"/>
              <a:t>What players </a:t>
            </a:r>
            <a:r>
              <a:rPr lang="en-US" u="sng" dirty="0" smtClean="0"/>
              <a:t>can</a:t>
            </a:r>
            <a:r>
              <a:rPr lang="en-US" dirty="0" smtClean="0"/>
              <a:t> improve</a:t>
            </a:r>
            <a:endParaRPr lang="en-US" dirty="0"/>
          </a:p>
        </p:txBody>
      </p:sp>
      <p:pic>
        <p:nvPicPr>
          <p:cNvPr id="4" name="Content Placeholder 3" descr="Impr-Feats-cor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467"/>
          <a:stretch/>
        </p:blipFill>
        <p:spPr>
          <a:xfrm>
            <a:off x="7067839" y="0"/>
            <a:ext cx="1788853" cy="6486356"/>
          </a:xfrm>
        </p:spPr>
      </p:pic>
    </p:spTree>
    <p:extLst>
      <p:ext uri="{BB962C8B-B14F-4D97-AF65-F5344CB8AC3E}">
        <p14:creationId xmlns:p14="http://schemas.microsoft.com/office/powerpoint/2010/main" val="50966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Rebounds </a:t>
            </a:r>
            <a:r>
              <a:rPr lang="en-US" b="1" u="sng" dirty="0" smtClean="0"/>
              <a:t>DO</a:t>
            </a:r>
            <a:r>
              <a:rPr lang="en-US" dirty="0" smtClean="0"/>
              <a:t> Pay</a:t>
            </a:r>
            <a:endParaRPr lang="en-US" dirty="0"/>
          </a:p>
        </p:txBody>
      </p:sp>
      <p:pic>
        <p:nvPicPr>
          <p:cNvPr id="4" name="Content Placeholder 3" descr="DRB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" b="1522"/>
          <a:stretch/>
        </p:blipFill>
        <p:spPr>
          <a:xfrm>
            <a:off x="457200" y="1422058"/>
            <a:ext cx="7844570" cy="5435942"/>
          </a:xfrm>
        </p:spPr>
      </p:pic>
    </p:spTree>
    <p:extLst>
      <p:ext uri="{BB962C8B-B14F-4D97-AF65-F5344CB8AC3E}">
        <p14:creationId xmlns:p14="http://schemas.microsoft.com/office/powerpoint/2010/main" val="129575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pr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2134" b="963"/>
          <a:stretch/>
        </p:blipFill>
        <p:spPr>
          <a:xfrm>
            <a:off x="143764" y="227652"/>
            <a:ext cx="8894874" cy="6305887"/>
          </a:xfrm>
        </p:spPr>
      </p:pic>
    </p:spTree>
    <p:extLst>
      <p:ext uri="{BB962C8B-B14F-4D97-AF65-F5344CB8AC3E}">
        <p14:creationId xmlns:p14="http://schemas.microsoft.com/office/powerpoint/2010/main" val="186230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657" y="1332879"/>
            <a:ext cx="6210086" cy="4252289"/>
          </a:xfrm>
        </p:spPr>
        <p:txBody>
          <a:bodyPr/>
          <a:lstStyle/>
          <a:p>
            <a:r>
              <a:rPr lang="en-US" dirty="0" smtClean="0"/>
              <a:t>Lasso Coefficients</a:t>
            </a:r>
            <a:br>
              <a:rPr lang="en-US" dirty="0" smtClean="0"/>
            </a:br>
            <a:r>
              <a:rPr lang="en-US" dirty="0" smtClean="0"/>
              <a:t>Improvable Features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mpr-Lasso-coe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5" t="-509" r="-28054" b="201"/>
          <a:stretch/>
        </p:blipFill>
        <p:spPr>
          <a:xfrm>
            <a:off x="117589" y="674419"/>
            <a:ext cx="2824162" cy="5867367"/>
          </a:xfrm>
        </p:spPr>
      </p:pic>
    </p:spTree>
    <p:extLst>
      <p:ext uri="{BB962C8B-B14F-4D97-AF65-F5344CB8AC3E}">
        <p14:creationId xmlns:p14="http://schemas.microsoft.com/office/powerpoint/2010/main" val="303809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NBA Player Salaries fairly predictable: R</a:t>
            </a:r>
            <a:r>
              <a:rPr lang="en-US" baseline="30000" dirty="0" smtClean="0"/>
              <a:t>2</a:t>
            </a:r>
            <a:r>
              <a:rPr lang="en-US" dirty="0" smtClean="0"/>
              <a:t> = 0.53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 Membership, Field Goal Attempts </a:t>
            </a:r>
            <a:r>
              <a:rPr lang="en-US" dirty="0" err="1" smtClean="0"/>
              <a:t>suprisingly</a:t>
            </a:r>
            <a:r>
              <a:rPr lang="en-US" dirty="0" smtClean="0"/>
              <a:t> predictive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Meaningful stats also predictive: R</a:t>
            </a:r>
            <a:r>
              <a:rPr lang="en-US" baseline="30000" dirty="0" smtClean="0"/>
              <a:t>2 </a:t>
            </a:r>
            <a:r>
              <a:rPr lang="en-US" dirty="0" smtClean="0"/>
              <a:t>= 0.43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meaningful stats counter intuitive:</a:t>
            </a:r>
          </a:p>
          <a:p>
            <a:pPr marL="0" indent="0">
              <a:buNone/>
            </a:pPr>
            <a:r>
              <a:rPr lang="en-US" dirty="0" smtClean="0"/>
              <a:t>   Defensive Rebounds &gt; 3 Pointer Percentage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67" y="1799012"/>
            <a:ext cx="8231216" cy="4327151"/>
          </a:xfrm>
        </p:spPr>
        <p:txBody>
          <a:bodyPr/>
          <a:lstStyle/>
          <a:p>
            <a:r>
              <a:rPr lang="en-US" dirty="0" smtClean="0"/>
              <a:t>Can future player salary be predicted by past 					player performance?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should an aspiring basketball player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6" name="Content Placeholder 5" descr="Kobe Bryant Stack of Cash Sala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8" b="5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10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546" y="1564126"/>
            <a:ext cx="3986260" cy="4525963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eFGP</a:t>
            </a:r>
            <a:r>
              <a:rPr lang="en-US" sz="1600" dirty="0" smtClean="0"/>
              <a:t> -- Effective Field Goal Percentage</a:t>
            </a:r>
            <a:endParaRPr lang="en-US" sz="1600" b="1" dirty="0" smtClean="0"/>
          </a:p>
          <a:p>
            <a:r>
              <a:rPr lang="en-US" sz="1600" b="1" dirty="0" smtClean="0"/>
              <a:t>FT</a:t>
            </a:r>
            <a:r>
              <a:rPr lang="en-US" sz="1600" dirty="0"/>
              <a:t> -- Free Throws </a:t>
            </a:r>
            <a:endParaRPr lang="en-US" sz="1600" dirty="0" smtClean="0"/>
          </a:p>
          <a:p>
            <a:r>
              <a:rPr lang="en-US" sz="1600" b="1" dirty="0" smtClean="0"/>
              <a:t>FTA</a:t>
            </a:r>
            <a:r>
              <a:rPr lang="en-US" sz="1600" dirty="0"/>
              <a:t> -- Free Throw Attempts </a:t>
            </a:r>
            <a:endParaRPr lang="en-US" sz="1600" dirty="0" smtClean="0"/>
          </a:p>
          <a:p>
            <a:r>
              <a:rPr lang="en-US" sz="1600" b="1" dirty="0" smtClean="0"/>
              <a:t>FTP</a:t>
            </a:r>
            <a:r>
              <a:rPr lang="en-US" sz="1600" dirty="0"/>
              <a:t> -- Free Throw Percentage</a:t>
            </a:r>
          </a:p>
          <a:p>
            <a:r>
              <a:rPr lang="en-US" sz="1600" b="1" dirty="0"/>
              <a:t>ORB</a:t>
            </a:r>
            <a:r>
              <a:rPr lang="en-US" sz="1600" dirty="0"/>
              <a:t> -- Offensive Rebounds </a:t>
            </a:r>
            <a:endParaRPr lang="en-US" sz="1600" dirty="0" smtClean="0"/>
          </a:p>
          <a:p>
            <a:r>
              <a:rPr lang="en-US" sz="1600" b="1" dirty="0" smtClean="0"/>
              <a:t>DRB</a:t>
            </a:r>
            <a:r>
              <a:rPr lang="en-US" sz="1600" dirty="0"/>
              <a:t> -- Defensive Rebounds </a:t>
            </a:r>
            <a:endParaRPr lang="en-US" sz="1600" dirty="0" smtClean="0"/>
          </a:p>
          <a:p>
            <a:r>
              <a:rPr lang="en-US" sz="1600" b="1" dirty="0" smtClean="0"/>
              <a:t>TRB</a:t>
            </a:r>
            <a:r>
              <a:rPr lang="en-US" sz="1600" dirty="0"/>
              <a:t> -- Total Rebounds </a:t>
            </a:r>
            <a:endParaRPr lang="en-US" sz="1600" dirty="0" smtClean="0"/>
          </a:p>
          <a:p>
            <a:r>
              <a:rPr lang="en-US" sz="1600" b="1" dirty="0" smtClean="0"/>
              <a:t>AST</a:t>
            </a:r>
            <a:r>
              <a:rPr lang="en-US" sz="1600" dirty="0"/>
              <a:t> -- Assists </a:t>
            </a:r>
            <a:endParaRPr lang="en-US" sz="1600" dirty="0" smtClean="0"/>
          </a:p>
          <a:p>
            <a:r>
              <a:rPr lang="en-US" sz="1600" b="1" dirty="0" smtClean="0"/>
              <a:t>STL</a:t>
            </a:r>
            <a:r>
              <a:rPr lang="en-US" sz="1600" dirty="0"/>
              <a:t> -- Steals </a:t>
            </a:r>
            <a:endParaRPr lang="en-US" sz="1600" dirty="0" smtClean="0"/>
          </a:p>
          <a:p>
            <a:r>
              <a:rPr lang="en-US" sz="1600" b="1" dirty="0" smtClean="0"/>
              <a:t>BLK</a:t>
            </a:r>
            <a:r>
              <a:rPr lang="en-US" sz="1600" dirty="0"/>
              <a:t> -- Blocks </a:t>
            </a:r>
            <a:endParaRPr lang="en-US" sz="1600" dirty="0" smtClean="0"/>
          </a:p>
          <a:p>
            <a:r>
              <a:rPr lang="en-US" sz="1600" b="1" dirty="0" smtClean="0"/>
              <a:t>TOV</a:t>
            </a:r>
            <a:r>
              <a:rPr lang="en-US" sz="1600" dirty="0"/>
              <a:t> -- Turnovers </a:t>
            </a:r>
            <a:endParaRPr lang="en-US" sz="1600" dirty="0" smtClean="0"/>
          </a:p>
          <a:p>
            <a:r>
              <a:rPr lang="en-US" sz="1600" b="1" dirty="0" smtClean="0"/>
              <a:t>PF</a:t>
            </a:r>
            <a:r>
              <a:rPr lang="en-US" sz="1600" dirty="0"/>
              <a:t> -- Personal Fouls </a:t>
            </a:r>
            <a:endParaRPr lang="en-US" sz="1600" dirty="0" smtClean="0"/>
          </a:p>
          <a:p>
            <a:r>
              <a:rPr lang="en-US" sz="1600" b="1" dirty="0" smtClean="0"/>
              <a:t>PTS</a:t>
            </a:r>
            <a:r>
              <a:rPr lang="en-US" sz="1600" dirty="0"/>
              <a:t> -- </a:t>
            </a:r>
            <a:r>
              <a:rPr lang="en-US" sz="1600" dirty="0" smtClean="0"/>
              <a:t>Points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79917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/>
              <a:t>Age</a:t>
            </a:r>
            <a:r>
              <a:rPr lang="en-US" sz="1600" dirty="0"/>
              <a:t> -- Age </a:t>
            </a:r>
            <a:r>
              <a:rPr lang="en-US" sz="1600" dirty="0" smtClean="0"/>
              <a:t>of Player</a:t>
            </a: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Tm</a:t>
            </a:r>
            <a:r>
              <a:rPr lang="en-US" sz="1600" dirty="0"/>
              <a:t> -- Team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err="1"/>
              <a:t>Pos</a:t>
            </a:r>
            <a:r>
              <a:rPr lang="en-US" sz="1600" dirty="0"/>
              <a:t> -- Position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G</a:t>
            </a:r>
            <a:r>
              <a:rPr lang="en-US" sz="1600" dirty="0"/>
              <a:t> -- </a:t>
            </a:r>
            <a:r>
              <a:rPr lang="en-US" sz="1600" dirty="0" smtClean="0"/>
              <a:t>Games Played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GS</a:t>
            </a:r>
            <a:r>
              <a:rPr lang="en-US" sz="1600" dirty="0"/>
              <a:t> -- Games Started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MP</a:t>
            </a:r>
            <a:r>
              <a:rPr lang="en-US" sz="1600" dirty="0"/>
              <a:t> -- Minutes Played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FG</a:t>
            </a:r>
            <a:r>
              <a:rPr lang="en-US" sz="1600" dirty="0"/>
              <a:t> -- Field Goals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FGA</a:t>
            </a:r>
            <a:r>
              <a:rPr lang="en-US" sz="1600" dirty="0"/>
              <a:t> -- Field Goal Attempts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FGP</a:t>
            </a:r>
            <a:r>
              <a:rPr lang="en-US" sz="1600" dirty="0"/>
              <a:t> -- Field Goal Percentage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3P</a:t>
            </a:r>
            <a:r>
              <a:rPr lang="en-US" sz="1600" dirty="0"/>
              <a:t> -- 3-Point Field Goals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PA3</a:t>
            </a:r>
            <a:r>
              <a:rPr lang="en-US" sz="1600" dirty="0"/>
              <a:t> -- 3-Point Field Goal Attempts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PP3</a:t>
            </a:r>
            <a:r>
              <a:rPr lang="en-US" sz="1600" dirty="0"/>
              <a:t> -- 3-Point Field Goal Percentage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2P</a:t>
            </a:r>
            <a:r>
              <a:rPr lang="en-US" sz="1600" dirty="0"/>
              <a:t> -- 2-Point Field Goals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2PA</a:t>
            </a:r>
            <a:r>
              <a:rPr lang="en-US" sz="1600" dirty="0" smtClean="0"/>
              <a:t> -- 2-Point Field Goal Attempts 	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PP2</a:t>
            </a:r>
            <a:r>
              <a:rPr lang="en-US" sz="1600" dirty="0" smtClean="0"/>
              <a:t> -- 2-Point Field Goal Percentage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52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8"/>
            <a:ext cx="8229600" cy="1143000"/>
          </a:xfrm>
        </p:spPr>
        <p:txBody>
          <a:bodyPr/>
          <a:lstStyle/>
          <a:p>
            <a:r>
              <a:rPr lang="en-US" dirty="0" smtClean="0"/>
              <a:t>Linear Regression is Appropriate</a:t>
            </a:r>
            <a:endParaRPr lang="en-US" dirty="0"/>
          </a:p>
        </p:txBody>
      </p:sp>
      <p:pic>
        <p:nvPicPr>
          <p:cNvPr id="7" name="Content Placeholder 6" descr="error-scat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>
          <a:xfrm>
            <a:off x="775449" y="1305166"/>
            <a:ext cx="7455768" cy="30101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5278"/>
            <a:ext cx="9144000" cy="22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352766" y="1417637"/>
            <a:ext cx="104434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1" name="Content Placeholder 10" descr="signif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" b="3577"/>
          <a:stretch/>
        </p:blipFill>
        <p:spPr>
          <a:xfrm>
            <a:off x="0" y="143779"/>
            <a:ext cx="9159598" cy="6254425"/>
          </a:xfrm>
        </p:spPr>
      </p:pic>
    </p:spTree>
    <p:extLst>
      <p:ext uri="{BB962C8B-B14F-4D97-AF65-F5344CB8AC3E}">
        <p14:creationId xmlns:p14="http://schemas.microsoft.com/office/powerpoint/2010/main" val="35892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Error</a:t>
            </a:r>
            <a:endParaRPr lang="en-US" dirty="0"/>
          </a:p>
        </p:txBody>
      </p:sp>
      <p:pic>
        <p:nvPicPr>
          <p:cNvPr id="6" name="Content Placeholder 5" descr="signif-erro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 b="11237"/>
          <a:stretch>
            <a:fillRect/>
          </a:stretch>
        </p:blipFill>
        <p:spPr>
          <a:xfrm>
            <a:off x="1774195" y="1417638"/>
            <a:ext cx="5034198" cy="2768615"/>
          </a:xfrm>
        </p:spPr>
      </p:pic>
      <p:pic>
        <p:nvPicPr>
          <p:cNvPr id="8" name="Picture 7" descr="signif-overpa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82" y="4267200"/>
            <a:ext cx="4480918" cy="2590800"/>
          </a:xfrm>
          <a:prstGeom prst="rect">
            <a:avLst/>
          </a:prstGeom>
        </p:spPr>
      </p:pic>
      <p:pic>
        <p:nvPicPr>
          <p:cNvPr id="9" name="Picture 8" descr="signif-underpa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304"/>
            <a:ext cx="466308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Team Really Predictive?</a:t>
            </a:r>
            <a:endParaRPr lang="en-US" dirty="0"/>
          </a:p>
        </p:txBody>
      </p:sp>
      <p:pic>
        <p:nvPicPr>
          <p:cNvPr id="6" name="Content Placeholder 5" descr="PHI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t="13773" b="13609"/>
          <a:stretch/>
        </p:blipFill>
        <p:spPr>
          <a:xfrm>
            <a:off x="0" y="3572843"/>
            <a:ext cx="4681431" cy="3167574"/>
          </a:xfrm>
        </p:spPr>
      </p:pic>
      <p:pic>
        <p:nvPicPr>
          <p:cNvPr id="8" name="Picture 7" descr="HO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04" y="3572843"/>
            <a:ext cx="4245596" cy="3157592"/>
          </a:xfrm>
          <a:prstGeom prst="rect">
            <a:avLst/>
          </a:prstGeom>
        </p:spPr>
      </p:pic>
      <p:pic>
        <p:nvPicPr>
          <p:cNvPr id="9" name="Picture 8" descr="Signif-fea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04" y="1185243"/>
            <a:ext cx="2311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799" y="137191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non-team-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2529" b="2551"/>
          <a:stretch/>
        </p:blipFill>
        <p:spPr>
          <a:xfrm>
            <a:off x="274460" y="347468"/>
            <a:ext cx="8667777" cy="6010396"/>
          </a:xfrm>
        </p:spPr>
      </p:pic>
    </p:spTree>
    <p:extLst>
      <p:ext uri="{BB962C8B-B14F-4D97-AF65-F5344CB8AC3E}">
        <p14:creationId xmlns:p14="http://schemas.microsoft.com/office/powerpoint/2010/main" val="380230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Predictive Error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non-team-error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6808"/>
          <a:stretch/>
        </p:blipFill>
        <p:spPr>
          <a:xfrm>
            <a:off x="1727159" y="1135684"/>
            <a:ext cx="5187063" cy="3379483"/>
          </a:xfrm>
        </p:spPr>
      </p:pic>
      <p:pic>
        <p:nvPicPr>
          <p:cNvPr id="5" name="Picture 4" descr="non-team-overpa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68" y="4515167"/>
            <a:ext cx="4616831" cy="2301762"/>
          </a:xfrm>
          <a:prstGeom prst="rect">
            <a:avLst/>
          </a:prstGeom>
        </p:spPr>
      </p:pic>
      <p:pic>
        <p:nvPicPr>
          <p:cNvPr id="6" name="Picture 5" descr="non-team-underpa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167"/>
            <a:ext cx="4527169" cy="2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113</Words>
  <Application>Microsoft Macintosh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Predicting NBA Player Salary</vt:lpstr>
      <vt:lpstr>Problem</vt:lpstr>
      <vt:lpstr>Feature Pool</vt:lpstr>
      <vt:lpstr>Linear Regression is Appropriate</vt:lpstr>
      <vt:lpstr>PowerPoint Presentation</vt:lpstr>
      <vt:lpstr>Predictive Error</vt:lpstr>
      <vt:lpstr>Is Team Really Predictive?</vt:lpstr>
      <vt:lpstr>PowerPoint Presentation</vt:lpstr>
      <vt:lpstr>Predictive Error </vt:lpstr>
      <vt:lpstr>PowerPoint Presentation</vt:lpstr>
      <vt:lpstr>PowerPoint Presentation</vt:lpstr>
      <vt:lpstr>PowerPoint Presentation</vt:lpstr>
      <vt:lpstr>Players get paid to take shots???</vt:lpstr>
      <vt:lpstr>Percentages are meaningless???</vt:lpstr>
      <vt:lpstr>What players can improve</vt:lpstr>
      <vt:lpstr>Defensive Rebounds DO Pay</vt:lpstr>
      <vt:lpstr>PowerPoint Presentation</vt:lpstr>
      <vt:lpstr>Lasso Coefficients Improvable Features </vt:lpstr>
      <vt:lpstr>Conclusions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13</cp:revision>
  <dcterms:created xsi:type="dcterms:W3CDTF">2017-01-27T01:07:57Z</dcterms:created>
  <dcterms:modified xsi:type="dcterms:W3CDTF">2017-02-01T04:55:35Z</dcterms:modified>
</cp:coreProperties>
</file>