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8658225" cy="10287000"/>
          </a:xfrm>
          <a:prstGeom prst="rect">
            <a:avLst/>
          </a:prstGeom>
          <a:solidFill>
            <a:srgbClr val="399D4E"/>
          </a:solidFill>
        </p:spPr>
      </p:sp>
      <p:grpSp>
        <p:nvGrpSpPr>
          <p:cNvPr name="Group 3" id="3"/>
          <p:cNvGrpSpPr/>
          <p:nvPr/>
        </p:nvGrpSpPr>
        <p:grpSpPr>
          <a:xfrm rot="0">
            <a:off x="1375383" y="1840660"/>
            <a:ext cx="5907458" cy="4959759"/>
            <a:chOff x="0" y="0"/>
            <a:chExt cx="7876611" cy="6613013"/>
          </a:xfrm>
        </p:grpSpPr>
        <p:sp>
          <p:nvSpPr>
            <p:cNvPr name="TextBox 4" id="4"/>
            <p:cNvSpPr txBox="true"/>
            <p:nvPr/>
          </p:nvSpPr>
          <p:spPr>
            <a:xfrm rot="0">
              <a:off x="0" y="0"/>
              <a:ext cx="7876611" cy="1828800"/>
            </a:xfrm>
            <a:prstGeom prst="rect">
              <a:avLst/>
            </a:prstGeom>
          </p:spPr>
          <p:txBody>
            <a:bodyPr anchor="t" rtlCol="false" tIns="0" lIns="0" bIns="0" rIns="0">
              <a:spAutoFit/>
            </a:bodyPr>
            <a:lstStyle/>
            <a:p>
              <a:pPr>
                <a:lnSpc>
                  <a:spcPts val="10800"/>
                </a:lnSpc>
              </a:pPr>
              <a:r>
                <a:rPr lang="en-US" sz="9000">
                  <a:solidFill>
                    <a:srgbClr val="FFFFFF"/>
                  </a:solidFill>
                  <a:latin typeface="Open Sans"/>
                </a:rPr>
                <a:t>BukaToko</a:t>
              </a:r>
            </a:p>
          </p:txBody>
        </p:sp>
        <p:sp>
          <p:nvSpPr>
            <p:cNvPr name="TextBox 5" id="5"/>
            <p:cNvSpPr txBox="true"/>
            <p:nvPr/>
          </p:nvSpPr>
          <p:spPr>
            <a:xfrm rot="0">
              <a:off x="0" y="2955413"/>
              <a:ext cx="7876611" cy="3657600"/>
            </a:xfrm>
            <a:prstGeom prst="rect">
              <a:avLst/>
            </a:prstGeom>
          </p:spPr>
          <p:txBody>
            <a:bodyPr anchor="t" rtlCol="false" tIns="0" lIns="0" bIns="0" rIns="0">
              <a:spAutoFit/>
            </a:bodyPr>
            <a:lstStyle/>
            <a:p>
              <a:pPr>
                <a:lnSpc>
                  <a:spcPts val="3600"/>
                </a:lnSpc>
              </a:pPr>
              <a:r>
                <a:rPr lang="en-US" sz="3000">
                  <a:solidFill>
                    <a:srgbClr val="A1EFB2"/>
                  </a:solidFill>
                  <a:latin typeface="Open Sans Bold"/>
                </a:rPr>
                <a:t>W</a:t>
              </a:r>
              <a:r>
                <a:rPr lang="en-US" sz="3000">
                  <a:solidFill>
                    <a:srgbClr val="A1EFB2"/>
                  </a:solidFill>
                  <a:latin typeface="Open Sans Bold"/>
                </a:rPr>
                <a:t>e provide insights of BukaToko February 2019 marketing campaign for the best marketing strategy on March 2019</a:t>
              </a:r>
            </a:p>
            <a:p>
              <a:pPr>
                <a:lnSpc>
                  <a:spcPts val="3600"/>
                </a:lnSpc>
              </a:pPr>
            </a:p>
          </p:txBody>
        </p:sp>
      </p:grpSp>
      <p:grpSp>
        <p:nvGrpSpPr>
          <p:cNvPr name="Group 6" id="6"/>
          <p:cNvGrpSpPr/>
          <p:nvPr/>
        </p:nvGrpSpPr>
        <p:grpSpPr>
          <a:xfrm rot="0">
            <a:off x="11109101" y="1430718"/>
            <a:ext cx="6150199" cy="1643798"/>
            <a:chOff x="0" y="0"/>
            <a:chExt cx="8200266" cy="2191730"/>
          </a:xfrm>
        </p:grpSpPr>
        <p:sp>
          <p:nvSpPr>
            <p:cNvPr name="TextBox 7" id="7"/>
            <p:cNvSpPr txBox="true"/>
            <p:nvPr/>
          </p:nvSpPr>
          <p:spPr>
            <a:xfrm rot="0">
              <a:off x="0" y="0"/>
              <a:ext cx="8200266" cy="1383993"/>
            </a:xfrm>
            <a:prstGeom prst="rect">
              <a:avLst/>
            </a:prstGeom>
          </p:spPr>
          <p:txBody>
            <a:bodyPr anchor="t" rtlCol="false" tIns="0" lIns="0" bIns="0" rIns="0">
              <a:spAutoFit/>
            </a:bodyPr>
            <a:lstStyle/>
            <a:p>
              <a:pPr marL="0" indent="0" lvl="0">
                <a:lnSpc>
                  <a:spcPts val="4086"/>
                </a:lnSpc>
                <a:spcBef>
                  <a:spcPct val="0"/>
                </a:spcBef>
              </a:pPr>
              <a:r>
                <a:rPr lang="en-US" sz="3405">
                  <a:solidFill>
                    <a:srgbClr val="2A2A2A"/>
                  </a:solidFill>
                  <a:latin typeface="Open Sans Bold"/>
                </a:rPr>
                <a:t>B</a:t>
              </a:r>
              <a:r>
                <a:rPr lang="en-US" sz="3405">
                  <a:solidFill>
                    <a:srgbClr val="2A2A2A"/>
                  </a:solidFill>
                  <a:latin typeface="Open Sans Bold"/>
                </a:rPr>
                <a:t>est Campaign in February 2019</a:t>
              </a:r>
            </a:p>
          </p:txBody>
        </p:sp>
        <p:sp>
          <p:nvSpPr>
            <p:cNvPr name="TextBox 8" id="8"/>
            <p:cNvSpPr txBox="true"/>
            <p:nvPr/>
          </p:nvSpPr>
          <p:spPr>
            <a:xfrm rot="0">
              <a:off x="0" y="1639140"/>
              <a:ext cx="8200266" cy="553551"/>
            </a:xfrm>
            <a:prstGeom prst="rect">
              <a:avLst/>
            </a:prstGeom>
          </p:spPr>
          <p:txBody>
            <a:bodyPr anchor="t" rtlCol="false" tIns="0" lIns="0" bIns="0" rIns="0">
              <a:spAutoFit/>
            </a:bodyPr>
            <a:lstStyle/>
            <a:p>
              <a:pPr marL="0" indent="0" lvl="1">
                <a:lnSpc>
                  <a:spcPts val="3496"/>
                </a:lnSpc>
                <a:spcBef>
                  <a:spcPct val="0"/>
                </a:spcBef>
              </a:pPr>
            </a:p>
          </p:txBody>
        </p:sp>
      </p:grpSp>
      <p:sp>
        <p:nvSpPr>
          <p:cNvPr name="TextBox 9" id="9"/>
          <p:cNvSpPr txBox="true"/>
          <p:nvPr/>
        </p:nvSpPr>
        <p:spPr>
          <a:xfrm rot="0">
            <a:off x="11109101" y="3332128"/>
            <a:ext cx="6150199" cy="1556992"/>
          </a:xfrm>
          <a:prstGeom prst="rect">
            <a:avLst/>
          </a:prstGeom>
        </p:spPr>
        <p:txBody>
          <a:bodyPr anchor="t" rtlCol="false" tIns="0" lIns="0" bIns="0" rIns="0">
            <a:spAutoFit/>
          </a:bodyPr>
          <a:lstStyle/>
          <a:p>
            <a:pPr algn="just" marL="0" indent="0" lvl="0">
              <a:lnSpc>
                <a:spcPts val="4086"/>
              </a:lnSpc>
              <a:spcBef>
                <a:spcPct val="0"/>
              </a:spcBef>
            </a:pPr>
            <a:r>
              <a:rPr lang="en-US" sz="3405">
                <a:solidFill>
                  <a:srgbClr val="2A2A2A"/>
                </a:solidFill>
                <a:latin typeface="Open Sans Bold"/>
              </a:rPr>
              <a:t>B</a:t>
            </a:r>
            <a:r>
              <a:rPr lang="en-US" sz="3405">
                <a:solidFill>
                  <a:srgbClr val="2A2A2A"/>
                </a:solidFill>
                <a:latin typeface="Open Sans Bold"/>
              </a:rPr>
              <a:t>est Campaign Objective, Channel, OS, Conversion Event</a:t>
            </a:r>
          </a:p>
        </p:txBody>
      </p:sp>
      <p:sp>
        <p:nvSpPr>
          <p:cNvPr name="TextBox 10" id="10"/>
          <p:cNvSpPr txBox="true"/>
          <p:nvPr/>
        </p:nvSpPr>
        <p:spPr>
          <a:xfrm rot="0">
            <a:off x="11109101" y="5290135"/>
            <a:ext cx="6150199" cy="1037995"/>
          </a:xfrm>
          <a:prstGeom prst="rect">
            <a:avLst/>
          </a:prstGeom>
        </p:spPr>
        <p:txBody>
          <a:bodyPr anchor="t" rtlCol="false" tIns="0" lIns="0" bIns="0" rIns="0">
            <a:spAutoFit/>
          </a:bodyPr>
          <a:lstStyle/>
          <a:p>
            <a:pPr algn="just" marL="0" indent="0" lvl="0">
              <a:lnSpc>
                <a:spcPts val="4086"/>
              </a:lnSpc>
              <a:spcBef>
                <a:spcPct val="0"/>
              </a:spcBef>
            </a:pPr>
            <a:r>
              <a:rPr lang="en-US" sz="3405">
                <a:solidFill>
                  <a:srgbClr val="2A2A2A"/>
                </a:solidFill>
                <a:latin typeface="Open Sans Bold"/>
              </a:rPr>
              <a:t>Typ</a:t>
            </a:r>
            <a:r>
              <a:rPr lang="en-US" sz="3405">
                <a:solidFill>
                  <a:srgbClr val="2A2A2A"/>
                </a:solidFill>
                <a:latin typeface="Open Sans Bold"/>
              </a:rPr>
              <a:t>es of Error that Mostly Happen to the User</a:t>
            </a: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706439" y="1499350"/>
            <a:ext cx="494417" cy="753266"/>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635221" y="3388724"/>
            <a:ext cx="565635" cy="753266"/>
          </a:xfrm>
          <a:prstGeom prst="rect">
            <a:avLst/>
          </a:prstGeom>
        </p:spPr>
      </p:pic>
      <p:sp>
        <p:nvSpPr>
          <p:cNvPr name="TextBox 13" id="13"/>
          <p:cNvSpPr txBox="true"/>
          <p:nvPr/>
        </p:nvSpPr>
        <p:spPr>
          <a:xfrm rot="0">
            <a:off x="11109101" y="7076145"/>
            <a:ext cx="6150199" cy="1556992"/>
          </a:xfrm>
          <a:prstGeom prst="rect">
            <a:avLst/>
          </a:prstGeom>
        </p:spPr>
        <p:txBody>
          <a:bodyPr anchor="t" rtlCol="false" tIns="0" lIns="0" bIns="0" rIns="0">
            <a:spAutoFit/>
          </a:bodyPr>
          <a:lstStyle/>
          <a:p>
            <a:pPr algn="just" marL="0" indent="0" lvl="0">
              <a:lnSpc>
                <a:spcPts val="4086"/>
              </a:lnSpc>
              <a:spcBef>
                <a:spcPct val="0"/>
              </a:spcBef>
            </a:pPr>
            <a:r>
              <a:rPr lang="en-US" sz="3405">
                <a:solidFill>
                  <a:srgbClr val="2A2A2A"/>
                </a:solidFill>
                <a:latin typeface="Open Sans Bold"/>
              </a:rPr>
              <a:t>Campaign that</a:t>
            </a:r>
            <a:r>
              <a:rPr lang="en-US" sz="3405">
                <a:solidFill>
                  <a:srgbClr val="2A2A2A"/>
                </a:solidFill>
                <a:latin typeface="Open Sans Bold"/>
              </a:rPr>
              <a:t> not as Successful as the Test Campaign</a:t>
            </a:r>
          </a:p>
        </p:txBody>
      </p:sp>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562802" y="7076145"/>
            <a:ext cx="781689" cy="631036"/>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592179" y="5287303"/>
            <a:ext cx="722937" cy="521829"/>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4FFE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083096" y="2724141"/>
            <a:ext cx="9366704" cy="2740799"/>
          </a:xfrm>
          <a:prstGeom prst="rect">
            <a:avLst/>
          </a:prstGeom>
        </p:spPr>
      </p:pic>
      <p:sp>
        <p:nvSpPr>
          <p:cNvPr name="TextBox 3" id="3"/>
          <p:cNvSpPr txBox="true"/>
          <p:nvPr/>
        </p:nvSpPr>
        <p:spPr>
          <a:xfrm rot="0">
            <a:off x="1028700" y="2761178"/>
            <a:ext cx="12876877" cy="457200"/>
          </a:xfrm>
          <a:prstGeom prst="rect">
            <a:avLst/>
          </a:prstGeom>
        </p:spPr>
        <p:txBody>
          <a:bodyPr anchor="t" rtlCol="false" tIns="0" lIns="0" bIns="0" rIns="0">
            <a:spAutoFit/>
          </a:bodyPr>
          <a:lstStyle/>
          <a:p>
            <a:pPr>
              <a:lnSpc>
                <a:spcPts val="3600"/>
              </a:lnSpc>
            </a:pPr>
          </a:p>
        </p:txBody>
      </p:sp>
      <p:sp>
        <p:nvSpPr>
          <p:cNvPr name="TextBox 4" id="4"/>
          <p:cNvSpPr txBox="true"/>
          <p:nvPr/>
        </p:nvSpPr>
        <p:spPr>
          <a:xfrm rot="0">
            <a:off x="838200" y="5856478"/>
            <a:ext cx="16611600" cy="4080002"/>
          </a:xfrm>
          <a:prstGeom prst="rect">
            <a:avLst/>
          </a:prstGeom>
        </p:spPr>
        <p:txBody>
          <a:bodyPr anchor="t" rtlCol="false" tIns="0" lIns="0" bIns="0" rIns="0">
            <a:spAutoFit/>
          </a:bodyPr>
          <a:lstStyle/>
          <a:p>
            <a:pPr algn="just">
              <a:lnSpc>
                <a:spcPts val="4060"/>
              </a:lnSpc>
            </a:pPr>
            <a:r>
              <a:rPr lang="en-US" sz="2900">
                <a:solidFill>
                  <a:srgbClr val="2A2A2A"/>
                </a:solidFill>
                <a:latin typeface="Open Sans Light"/>
              </a:rPr>
              <a:t>From the data above, </a:t>
            </a:r>
            <a:r>
              <a:rPr lang="en-US" sz="2900">
                <a:solidFill>
                  <a:srgbClr val="2A2A2A"/>
                </a:solidFill>
                <a:latin typeface="Open Sans Light Bold"/>
              </a:rPr>
              <a:t>SnP Reminder D+1</a:t>
            </a:r>
            <a:r>
              <a:rPr lang="en-US" sz="2900">
                <a:solidFill>
                  <a:srgbClr val="2A2A2A"/>
                </a:solidFill>
                <a:latin typeface="Open Sans Light"/>
              </a:rPr>
              <a:t> has the highest percentage gap between the group conversion rate and conversion rate (basically the percentage of the difference if campaign held or not), which makes this campaign could be the best. But in our opinion, the </a:t>
            </a:r>
            <a:r>
              <a:rPr lang="en-US" sz="2900">
                <a:solidFill>
                  <a:srgbClr val="2A2A2A"/>
                </a:solidFill>
                <a:latin typeface="Open Sans Light Bold"/>
              </a:rPr>
              <a:t>ETH Reminder D+0</a:t>
            </a:r>
            <a:r>
              <a:rPr lang="en-US" sz="2900">
                <a:solidFill>
                  <a:srgbClr val="2A2A2A"/>
                </a:solidFill>
                <a:latin typeface="Open Sans Light"/>
              </a:rPr>
              <a:t> campaign is the best because in SnP Reminder D+1 data is only taken from a total of 31 users, while </a:t>
            </a:r>
            <a:r>
              <a:rPr lang="en-US" sz="2900">
                <a:solidFill>
                  <a:srgbClr val="2A2A2A"/>
                </a:solidFill>
                <a:latin typeface="Open Sans Light Bold"/>
              </a:rPr>
              <a:t>ETH Reminder D+0 has been held twice and reached 2,674</a:t>
            </a:r>
            <a:r>
              <a:rPr lang="en-US" sz="2900">
                <a:solidFill>
                  <a:srgbClr val="2A2A2A"/>
                </a:solidFill>
                <a:latin typeface="Open Sans Light"/>
              </a:rPr>
              <a:t>, one of the campaigns has also reached </a:t>
            </a:r>
            <a:r>
              <a:rPr lang="en-US" sz="2900">
                <a:solidFill>
                  <a:srgbClr val="2A2A2A"/>
                </a:solidFill>
                <a:latin typeface="Open Sans Light Bold"/>
              </a:rPr>
              <a:t>46.5%</a:t>
            </a:r>
            <a:r>
              <a:rPr lang="en-US" sz="2900">
                <a:solidFill>
                  <a:srgbClr val="2A2A2A"/>
                </a:solidFill>
                <a:latin typeface="Open Sans Light"/>
              </a:rPr>
              <a:t> which indicates that the target market of this campaign is more specific and the conversion event is more achieved. The total error from this campaign is only </a:t>
            </a:r>
            <a:r>
              <a:rPr lang="en-US" sz="2900">
                <a:solidFill>
                  <a:srgbClr val="FF5C5C"/>
                </a:solidFill>
                <a:latin typeface="Open Sans Light Bold"/>
              </a:rPr>
              <a:t>6 errors</a:t>
            </a:r>
            <a:r>
              <a:rPr lang="en-US" sz="2900">
                <a:solidFill>
                  <a:srgbClr val="2A2A2A"/>
                </a:solidFill>
                <a:latin typeface="Open Sans Light"/>
              </a:rPr>
              <a:t>, so in our opinion, the </a:t>
            </a:r>
            <a:r>
              <a:rPr lang="en-US" sz="2900">
                <a:solidFill>
                  <a:srgbClr val="399D4E"/>
                </a:solidFill>
                <a:latin typeface="Open Sans Light Bold"/>
              </a:rPr>
              <a:t>ETH Reminder D+0</a:t>
            </a:r>
            <a:r>
              <a:rPr lang="en-US" sz="2900">
                <a:solidFill>
                  <a:srgbClr val="2A2A2A"/>
                </a:solidFill>
                <a:latin typeface="Open Sans Light Bold"/>
              </a:rPr>
              <a:t> campaign is the best.</a:t>
            </a:r>
          </a:p>
        </p:txBody>
      </p:sp>
      <p:sp>
        <p:nvSpPr>
          <p:cNvPr name="TextBox 5" id="5"/>
          <p:cNvSpPr txBox="true"/>
          <p:nvPr/>
        </p:nvSpPr>
        <p:spPr>
          <a:xfrm rot="0">
            <a:off x="838200" y="411353"/>
            <a:ext cx="16611600" cy="1110869"/>
          </a:xfrm>
          <a:prstGeom prst="rect">
            <a:avLst/>
          </a:prstGeom>
        </p:spPr>
        <p:txBody>
          <a:bodyPr anchor="t" rtlCol="false" tIns="0" lIns="0" bIns="0" rIns="0">
            <a:spAutoFit/>
          </a:bodyPr>
          <a:lstStyle/>
          <a:p>
            <a:pPr algn="ctr">
              <a:lnSpc>
                <a:spcPts val="9100"/>
              </a:lnSpc>
            </a:pPr>
            <a:r>
              <a:rPr lang="en-US" sz="6500">
                <a:solidFill>
                  <a:srgbClr val="399D4E"/>
                </a:solidFill>
                <a:latin typeface="Open Sans"/>
              </a:rPr>
              <a:t>Best Campaign in February 2019</a:t>
            </a:r>
          </a:p>
        </p:txBody>
      </p:sp>
      <p:sp>
        <p:nvSpPr>
          <p:cNvPr name="TextBox 6" id="6"/>
          <p:cNvSpPr txBox="true"/>
          <p:nvPr/>
        </p:nvSpPr>
        <p:spPr>
          <a:xfrm rot="0">
            <a:off x="838200" y="2684978"/>
            <a:ext cx="5411539" cy="2736830"/>
          </a:xfrm>
          <a:prstGeom prst="rect">
            <a:avLst/>
          </a:prstGeom>
        </p:spPr>
        <p:txBody>
          <a:bodyPr anchor="t" rtlCol="false" tIns="0" lIns="0" bIns="0" rIns="0">
            <a:spAutoFit/>
          </a:bodyPr>
          <a:lstStyle/>
          <a:p>
            <a:pPr algn="just">
              <a:lnSpc>
                <a:spcPts val="5461"/>
              </a:lnSpc>
            </a:pPr>
            <a:r>
              <a:rPr lang="en-US" sz="3900">
                <a:solidFill>
                  <a:srgbClr val="000000"/>
                </a:solidFill>
                <a:latin typeface="Open Sans Bold"/>
              </a:rPr>
              <a:t>ETH </a:t>
            </a:r>
          </a:p>
          <a:p>
            <a:pPr algn="just">
              <a:lnSpc>
                <a:spcPts val="5461"/>
              </a:lnSpc>
            </a:pPr>
            <a:r>
              <a:rPr lang="en-US" sz="3900">
                <a:solidFill>
                  <a:srgbClr val="000000"/>
                </a:solidFill>
                <a:latin typeface="Open Sans Bold"/>
              </a:rPr>
              <a:t>Reminder D+0</a:t>
            </a:r>
          </a:p>
          <a:p>
            <a:pPr algn="just">
              <a:lnSpc>
                <a:spcPts val="3640"/>
              </a:lnSpc>
            </a:pPr>
            <a:r>
              <a:rPr lang="en-US" sz="3900">
                <a:solidFill>
                  <a:srgbClr val="FF1EC7"/>
                </a:solidFill>
                <a:latin typeface="Open Sans Bold"/>
              </a:rPr>
              <a:t>31.56%</a:t>
            </a:r>
            <a:r>
              <a:rPr lang="en-US" sz="3900">
                <a:solidFill>
                  <a:srgbClr val="FF5C5C"/>
                </a:solidFill>
                <a:latin typeface="Open Sans"/>
              </a:rPr>
              <a:t> </a:t>
            </a:r>
            <a:r>
              <a:rPr lang="en-US" sz="3900">
                <a:solidFill>
                  <a:srgbClr val="000000"/>
                </a:solidFill>
                <a:latin typeface="Open Sans"/>
              </a:rPr>
              <a:t>Percentage (CR - Group CR)</a:t>
            </a:r>
          </a:p>
          <a:p>
            <a:pPr algn="just">
              <a:lnSpc>
                <a:spcPts val="3640"/>
              </a:lnSpc>
            </a:pPr>
            <a:r>
              <a:rPr lang="en-US" sz="2600">
                <a:solidFill>
                  <a:srgbClr val="000000"/>
                </a:solidFill>
                <a:latin typeface="Open Sans"/>
              </a:rPr>
              <a:t>With total Conversion Rate</a:t>
            </a:r>
          </a:p>
          <a:p>
            <a:pPr algn="just">
              <a:lnSpc>
                <a:spcPts val="3640"/>
              </a:lnSpc>
            </a:pPr>
            <a:r>
              <a:rPr lang="en-US" sz="2600">
                <a:solidFill>
                  <a:srgbClr val="3A6BFF"/>
                </a:solidFill>
                <a:latin typeface="Open Sans Bold"/>
              </a:rPr>
              <a:t>77.71%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1752600"/>
          </a:xfrm>
          <a:prstGeom prst="rect">
            <a:avLst/>
          </a:prstGeom>
          <a:solidFill>
            <a:srgbClr val="399D4E"/>
          </a:solidFill>
        </p:spPr>
      </p:sp>
      <p:pic>
        <p:nvPicPr>
          <p:cNvPr name="Picture 3" id="3"/>
          <p:cNvPicPr>
            <a:picLocks noChangeAspect="true"/>
          </p:cNvPicPr>
          <p:nvPr/>
        </p:nvPicPr>
        <p:blipFill>
          <a:blip r:embed="rId2"/>
          <a:srcRect l="0" t="0" r="0" b="0"/>
          <a:stretch>
            <a:fillRect/>
          </a:stretch>
        </p:blipFill>
        <p:spPr>
          <a:xfrm flipH="false" flipV="false" rot="0">
            <a:off x="366030" y="2029781"/>
            <a:ext cx="8488139" cy="5186801"/>
          </a:xfrm>
          <a:prstGeom prst="rect">
            <a:avLst/>
          </a:prstGeom>
        </p:spPr>
      </p:pic>
      <p:sp>
        <p:nvSpPr>
          <p:cNvPr name="AutoShape 4" id="4"/>
          <p:cNvSpPr/>
          <p:nvPr/>
        </p:nvSpPr>
        <p:spPr>
          <a:xfrm rot="5400000">
            <a:off x="4921222" y="5984903"/>
            <a:ext cx="8493180" cy="0"/>
          </a:xfrm>
          <a:prstGeom prst="line">
            <a:avLst/>
          </a:prstGeom>
          <a:ln cap="rnd" w="28575">
            <a:solidFill>
              <a:srgbClr val="A1EFB2"/>
            </a:solidFill>
            <a:prstDash val="solid"/>
            <a:headEnd type="none" len="sm" w="sm"/>
            <a:tailEnd type="none" len="sm" w="sm"/>
          </a:ln>
        </p:spPr>
      </p:sp>
      <p:pic>
        <p:nvPicPr>
          <p:cNvPr name="Picture 5" id="5"/>
          <p:cNvPicPr>
            <a:picLocks noChangeAspect="true"/>
          </p:cNvPicPr>
          <p:nvPr/>
        </p:nvPicPr>
        <p:blipFill>
          <a:blip r:embed="rId3"/>
          <a:srcRect l="0" t="0" r="0" b="0"/>
          <a:stretch>
            <a:fillRect/>
          </a:stretch>
        </p:blipFill>
        <p:spPr>
          <a:xfrm flipH="false" flipV="false" rot="0">
            <a:off x="9502886" y="2020256"/>
            <a:ext cx="8468246" cy="5186801"/>
          </a:xfrm>
          <a:prstGeom prst="rect">
            <a:avLst/>
          </a:prstGeom>
        </p:spPr>
      </p:pic>
      <p:sp>
        <p:nvSpPr>
          <p:cNvPr name="TextBox 6" id="6"/>
          <p:cNvSpPr txBox="true"/>
          <p:nvPr/>
        </p:nvSpPr>
        <p:spPr>
          <a:xfrm rot="0">
            <a:off x="1816608" y="258954"/>
            <a:ext cx="14654783" cy="1110867"/>
          </a:xfrm>
          <a:prstGeom prst="rect">
            <a:avLst/>
          </a:prstGeom>
        </p:spPr>
        <p:txBody>
          <a:bodyPr anchor="t" rtlCol="false" tIns="0" lIns="0" bIns="0" rIns="0">
            <a:spAutoFit/>
          </a:bodyPr>
          <a:lstStyle/>
          <a:p>
            <a:pPr algn="ctr">
              <a:lnSpc>
                <a:spcPts val="9100"/>
              </a:lnSpc>
            </a:pPr>
            <a:r>
              <a:rPr lang="en-US" sz="6500">
                <a:solidFill>
                  <a:srgbClr val="E4FFEA"/>
                </a:solidFill>
                <a:latin typeface="Open Sans"/>
              </a:rPr>
              <a:t>Best C</a:t>
            </a:r>
            <a:r>
              <a:rPr lang="en-US" sz="6500">
                <a:solidFill>
                  <a:srgbClr val="E4FFEA"/>
                </a:solidFill>
                <a:latin typeface="Open Sans"/>
              </a:rPr>
              <a:t>ampaign Objective and Channel</a:t>
            </a:r>
          </a:p>
        </p:txBody>
      </p:sp>
      <p:sp>
        <p:nvSpPr>
          <p:cNvPr name="TextBox 7" id="7"/>
          <p:cNvSpPr txBox="true"/>
          <p:nvPr/>
        </p:nvSpPr>
        <p:spPr>
          <a:xfrm rot="0">
            <a:off x="308880" y="7589743"/>
            <a:ext cx="8763000" cy="2369820"/>
          </a:xfrm>
          <a:prstGeom prst="rect">
            <a:avLst/>
          </a:prstGeom>
        </p:spPr>
        <p:txBody>
          <a:bodyPr anchor="t" rtlCol="false" tIns="0" lIns="0" bIns="0" rIns="0">
            <a:spAutoFit/>
          </a:bodyPr>
          <a:lstStyle/>
          <a:p>
            <a:pPr algn="just">
              <a:lnSpc>
                <a:spcPts val="3780"/>
              </a:lnSpc>
            </a:pPr>
            <a:r>
              <a:rPr lang="en-US" sz="2700">
                <a:solidFill>
                  <a:srgbClr val="000000"/>
                </a:solidFill>
                <a:latin typeface="Open Sans Light"/>
              </a:rPr>
              <a:t>The best campaign objective: </a:t>
            </a:r>
            <a:r>
              <a:rPr lang="en-US" sz="2700">
                <a:solidFill>
                  <a:srgbClr val="000000"/>
                </a:solidFill>
                <a:latin typeface="Open Sans Light Bold"/>
              </a:rPr>
              <a:t>Announcement</a:t>
            </a:r>
          </a:p>
          <a:p>
            <a:pPr algn="just" marL="582933" indent="-291467" lvl="1">
              <a:lnSpc>
                <a:spcPts val="3780"/>
              </a:lnSpc>
              <a:buFont typeface="Arial"/>
              <a:buChar char="•"/>
            </a:pPr>
            <a:r>
              <a:rPr lang="en-US" sz="2700">
                <a:solidFill>
                  <a:srgbClr val="000000"/>
                </a:solidFill>
                <a:latin typeface="Open Sans Light"/>
              </a:rPr>
              <a:t>Highest CTR (</a:t>
            </a:r>
            <a:r>
              <a:rPr lang="en-US" sz="2700">
                <a:solidFill>
                  <a:srgbClr val="000000"/>
                </a:solidFill>
                <a:latin typeface="Open Sans Light Bold"/>
              </a:rPr>
              <a:t>17,54%</a:t>
            </a:r>
            <a:r>
              <a:rPr lang="en-US" sz="2700">
                <a:solidFill>
                  <a:srgbClr val="000000"/>
                </a:solidFill>
                <a:latin typeface="Open Sans Light"/>
              </a:rPr>
              <a:t>)</a:t>
            </a:r>
          </a:p>
          <a:p>
            <a:pPr algn="just" marL="582933" indent="-291467" lvl="1">
              <a:lnSpc>
                <a:spcPts val="3780"/>
              </a:lnSpc>
              <a:buFont typeface="Arial"/>
              <a:buChar char="•"/>
            </a:pPr>
            <a:r>
              <a:rPr lang="en-US" sz="2700">
                <a:solidFill>
                  <a:srgbClr val="000000"/>
                </a:solidFill>
                <a:latin typeface="Open Sans Light"/>
              </a:rPr>
              <a:t>Highest difference between CR and Control Group CR (</a:t>
            </a:r>
            <a:r>
              <a:rPr lang="en-US" sz="2700">
                <a:solidFill>
                  <a:srgbClr val="000000"/>
                </a:solidFill>
                <a:latin typeface="Open Sans Light Bold"/>
              </a:rPr>
              <a:t>27,9%</a:t>
            </a:r>
            <a:r>
              <a:rPr lang="en-US" sz="2700">
                <a:solidFill>
                  <a:srgbClr val="000000"/>
                </a:solidFill>
                <a:latin typeface="Open Sans Light"/>
              </a:rPr>
              <a:t>)</a:t>
            </a:r>
          </a:p>
          <a:p>
            <a:pPr algn="just" marL="582933" indent="-291467" lvl="1">
              <a:lnSpc>
                <a:spcPts val="3780"/>
              </a:lnSpc>
              <a:buFont typeface="Arial"/>
              <a:buChar char="•"/>
            </a:pPr>
            <a:r>
              <a:rPr lang="en-US" sz="2700">
                <a:solidFill>
                  <a:srgbClr val="000000"/>
                </a:solidFill>
                <a:latin typeface="Open Sans Light"/>
              </a:rPr>
              <a:t>Lowest Uninstall rate (</a:t>
            </a:r>
            <a:r>
              <a:rPr lang="en-US" sz="2700">
                <a:solidFill>
                  <a:srgbClr val="000000"/>
                </a:solidFill>
                <a:latin typeface="Open Sans Light Bold"/>
              </a:rPr>
              <a:t>0,09%</a:t>
            </a:r>
            <a:r>
              <a:rPr lang="en-US" sz="2700">
                <a:solidFill>
                  <a:srgbClr val="000000"/>
                </a:solidFill>
                <a:latin typeface="Open Sans Light"/>
              </a:rPr>
              <a:t>)</a:t>
            </a:r>
          </a:p>
        </p:txBody>
      </p:sp>
      <p:sp>
        <p:nvSpPr>
          <p:cNvPr name="TextBox 8" id="8"/>
          <p:cNvSpPr txBox="true"/>
          <p:nvPr/>
        </p:nvSpPr>
        <p:spPr>
          <a:xfrm rot="0">
            <a:off x="9355509" y="7589743"/>
            <a:ext cx="8763000" cy="1893570"/>
          </a:xfrm>
          <a:prstGeom prst="rect">
            <a:avLst/>
          </a:prstGeom>
        </p:spPr>
        <p:txBody>
          <a:bodyPr anchor="t" rtlCol="false" tIns="0" lIns="0" bIns="0" rIns="0">
            <a:spAutoFit/>
          </a:bodyPr>
          <a:lstStyle/>
          <a:p>
            <a:pPr algn="just">
              <a:lnSpc>
                <a:spcPts val="3780"/>
              </a:lnSpc>
            </a:pPr>
            <a:r>
              <a:rPr lang="en-US" sz="2700">
                <a:solidFill>
                  <a:srgbClr val="000000"/>
                </a:solidFill>
                <a:latin typeface="Open Sans Light"/>
              </a:rPr>
              <a:t>The best campaign channel: </a:t>
            </a:r>
            <a:r>
              <a:rPr lang="en-US" sz="2700">
                <a:solidFill>
                  <a:srgbClr val="000000"/>
                </a:solidFill>
                <a:latin typeface="Open Sans Light Bold"/>
              </a:rPr>
              <a:t>Inapp</a:t>
            </a:r>
          </a:p>
          <a:p>
            <a:pPr algn="just" marL="582933" indent="-291467" lvl="1">
              <a:lnSpc>
                <a:spcPts val="3780"/>
              </a:lnSpc>
              <a:buFont typeface="Arial"/>
              <a:buChar char="•"/>
            </a:pPr>
            <a:r>
              <a:rPr lang="en-US" sz="2700">
                <a:solidFill>
                  <a:srgbClr val="000000"/>
                </a:solidFill>
                <a:latin typeface="Open Sans Light"/>
              </a:rPr>
              <a:t>Highest CTR (</a:t>
            </a:r>
            <a:r>
              <a:rPr lang="en-US" sz="2700">
                <a:solidFill>
                  <a:srgbClr val="000000"/>
                </a:solidFill>
                <a:latin typeface="Open Sans Light Bold"/>
              </a:rPr>
              <a:t>43,24%</a:t>
            </a:r>
            <a:r>
              <a:rPr lang="en-US" sz="2700">
                <a:solidFill>
                  <a:srgbClr val="000000"/>
                </a:solidFill>
                <a:latin typeface="Open Sans Light"/>
              </a:rPr>
              <a:t>)</a:t>
            </a:r>
          </a:p>
          <a:p>
            <a:pPr algn="just" marL="582933" indent="-291467" lvl="1">
              <a:lnSpc>
                <a:spcPts val="3780"/>
              </a:lnSpc>
              <a:buFont typeface="Arial"/>
              <a:buChar char="•"/>
            </a:pPr>
            <a:r>
              <a:rPr lang="en-US" sz="2700">
                <a:solidFill>
                  <a:srgbClr val="000000"/>
                </a:solidFill>
                <a:latin typeface="Open Sans Light"/>
              </a:rPr>
              <a:t>High Conversion Rate (</a:t>
            </a:r>
            <a:r>
              <a:rPr lang="en-US" sz="2700">
                <a:solidFill>
                  <a:srgbClr val="000000"/>
                </a:solidFill>
                <a:latin typeface="Open Sans Light Bold"/>
              </a:rPr>
              <a:t>14,7% </a:t>
            </a:r>
            <a:r>
              <a:rPr lang="en-US" sz="2700">
                <a:solidFill>
                  <a:srgbClr val="000000"/>
                </a:solidFill>
                <a:latin typeface="Open Sans Light"/>
              </a:rPr>
              <a:t>out of total clicked)</a:t>
            </a:r>
          </a:p>
          <a:p>
            <a:pPr algn="just" marL="582933" indent="-291467" lvl="1">
              <a:lnSpc>
                <a:spcPts val="3780"/>
              </a:lnSpc>
              <a:buFont typeface="Arial"/>
              <a:buChar char="•"/>
            </a:pPr>
            <a:r>
              <a:rPr lang="en-US" sz="2700">
                <a:solidFill>
                  <a:srgbClr val="000000"/>
                </a:solidFill>
                <a:latin typeface="Open Sans Light"/>
              </a:rPr>
              <a:t>Lowest Uninstall rate (</a:t>
            </a:r>
            <a:r>
              <a:rPr lang="en-US" sz="2700">
                <a:solidFill>
                  <a:srgbClr val="000000"/>
                </a:solidFill>
                <a:latin typeface="Open Sans Light Bold"/>
              </a:rPr>
              <a:t>0%</a:t>
            </a:r>
            <a:r>
              <a:rPr lang="en-US" sz="2700">
                <a:solidFill>
                  <a:srgbClr val="000000"/>
                </a:solidFill>
                <a:latin typeface="Open Sans Light"/>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1752600"/>
          </a:xfrm>
          <a:prstGeom prst="rect">
            <a:avLst/>
          </a:prstGeom>
          <a:solidFill>
            <a:srgbClr val="399D4E"/>
          </a:solidFill>
        </p:spPr>
      </p:sp>
      <p:sp>
        <p:nvSpPr>
          <p:cNvPr name="AutoShape 3" id="3"/>
          <p:cNvSpPr/>
          <p:nvPr/>
        </p:nvSpPr>
        <p:spPr>
          <a:xfrm rot="5400000">
            <a:off x="4921222" y="5984903"/>
            <a:ext cx="8493180" cy="0"/>
          </a:xfrm>
          <a:prstGeom prst="line">
            <a:avLst/>
          </a:prstGeom>
          <a:ln cap="rnd" w="28575">
            <a:solidFill>
              <a:srgbClr val="A1EFB2"/>
            </a:solidFill>
            <a:prstDash val="solid"/>
            <a:headEnd type="none" len="sm" w="sm"/>
            <a:tailEnd type="none" len="sm" w="sm"/>
          </a:ln>
        </p:spPr>
      </p:sp>
      <p:pic>
        <p:nvPicPr>
          <p:cNvPr name="Picture 4" id="4"/>
          <p:cNvPicPr>
            <a:picLocks noChangeAspect="true"/>
          </p:cNvPicPr>
          <p:nvPr/>
        </p:nvPicPr>
        <p:blipFill>
          <a:blip r:embed="rId2"/>
          <a:srcRect l="0" t="0" r="0" b="0"/>
          <a:stretch>
            <a:fillRect/>
          </a:stretch>
        </p:blipFill>
        <p:spPr>
          <a:xfrm flipH="false" flipV="false" rot="0">
            <a:off x="327930" y="2124611"/>
            <a:ext cx="8488139" cy="4965561"/>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9580459" y="2124611"/>
            <a:ext cx="8378533" cy="5194691"/>
          </a:xfrm>
          <a:prstGeom prst="rect">
            <a:avLst/>
          </a:prstGeom>
        </p:spPr>
      </p:pic>
      <p:sp>
        <p:nvSpPr>
          <p:cNvPr name="TextBox 6" id="6"/>
          <p:cNvSpPr txBox="true"/>
          <p:nvPr/>
        </p:nvSpPr>
        <p:spPr>
          <a:xfrm rot="0">
            <a:off x="1301925" y="258954"/>
            <a:ext cx="15684151" cy="1110867"/>
          </a:xfrm>
          <a:prstGeom prst="rect">
            <a:avLst/>
          </a:prstGeom>
        </p:spPr>
        <p:txBody>
          <a:bodyPr anchor="t" rtlCol="false" tIns="0" lIns="0" bIns="0" rIns="0">
            <a:spAutoFit/>
          </a:bodyPr>
          <a:lstStyle/>
          <a:p>
            <a:pPr algn="ctr">
              <a:lnSpc>
                <a:spcPts val="9100"/>
              </a:lnSpc>
            </a:pPr>
            <a:r>
              <a:rPr lang="en-US" sz="6500">
                <a:solidFill>
                  <a:srgbClr val="E4FFEA"/>
                </a:solidFill>
                <a:latin typeface="Open Sans"/>
              </a:rPr>
              <a:t>Best C</a:t>
            </a:r>
            <a:r>
              <a:rPr lang="en-US" sz="6500">
                <a:solidFill>
                  <a:srgbClr val="E4FFEA"/>
                </a:solidFill>
                <a:latin typeface="Open Sans"/>
              </a:rPr>
              <a:t>ampaign OS and Conversion Event</a:t>
            </a:r>
          </a:p>
        </p:txBody>
      </p:sp>
      <p:sp>
        <p:nvSpPr>
          <p:cNvPr name="TextBox 7" id="7"/>
          <p:cNvSpPr txBox="true"/>
          <p:nvPr/>
        </p:nvSpPr>
        <p:spPr>
          <a:xfrm rot="0">
            <a:off x="308880" y="7589743"/>
            <a:ext cx="8763000" cy="1893570"/>
          </a:xfrm>
          <a:prstGeom prst="rect">
            <a:avLst/>
          </a:prstGeom>
        </p:spPr>
        <p:txBody>
          <a:bodyPr anchor="t" rtlCol="false" tIns="0" lIns="0" bIns="0" rIns="0">
            <a:spAutoFit/>
          </a:bodyPr>
          <a:lstStyle/>
          <a:p>
            <a:pPr algn="just">
              <a:lnSpc>
                <a:spcPts val="3780"/>
              </a:lnSpc>
            </a:pPr>
            <a:r>
              <a:rPr lang="en-US" sz="2700">
                <a:solidFill>
                  <a:srgbClr val="000000"/>
                </a:solidFill>
                <a:latin typeface="Open Sans Light"/>
              </a:rPr>
              <a:t>The best campaign OS: </a:t>
            </a:r>
            <a:r>
              <a:rPr lang="en-US" sz="2700">
                <a:solidFill>
                  <a:srgbClr val="000000"/>
                </a:solidFill>
                <a:latin typeface="Open Sans Light Bold"/>
              </a:rPr>
              <a:t>Web</a:t>
            </a:r>
          </a:p>
          <a:p>
            <a:pPr algn="just" marL="582933" indent="-291467" lvl="1">
              <a:lnSpc>
                <a:spcPts val="3780"/>
              </a:lnSpc>
              <a:buFont typeface="Arial"/>
              <a:buChar char="•"/>
            </a:pPr>
            <a:r>
              <a:rPr lang="en-US" sz="2700">
                <a:solidFill>
                  <a:srgbClr val="000000"/>
                </a:solidFill>
                <a:latin typeface="Open Sans Light"/>
              </a:rPr>
              <a:t>Highest CTR (</a:t>
            </a:r>
            <a:r>
              <a:rPr lang="en-US" sz="2700">
                <a:solidFill>
                  <a:srgbClr val="000000"/>
                </a:solidFill>
                <a:latin typeface="Open Sans Light Bold"/>
              </a:rPr>
              <a:t>8,8%</a:t>
            </a:r>
            <a:r>
              <a:rPr lang="en-US" sz="2700">
                <a:solidFill>
                  <a:srgbClr val="000000"/>
                </a:solidFill>
                <a:latin typeface="Open Sans Light"/>
              </a:rPr>
              <a:t>)</a:t>
            </a:r>
          </a:p>
          <a:p>
            <a:pPr algn="just" marL="582933" indent="-291467" lvl="1">
              <a:lnSpc>
                <a:spcPts val="3780"/>
              </a:lnSpc>
              <a:buFont typeface="Arial"/>
              <a:buChar char="•"/>
            </a:pPr>
            <a:r>
              <a:rPr lang="en-US" sz="2700">
                <a:solidFill>
                  <a:srgbClr val="000000"/>
                </a:solidFill>
                <a:latin typeface="Open Sans Light"/>
              </a:rPr>
              <a:t>Highest Conversion Rate (</a:t>
            </a:r>
            <a:r>
              <a:rPr lang="en-US" sz="2700">
                <a:solidFill>
                  <a:srgbClr val="000000"/>
                </a:solidFill>
                <a:latin typeface="Open Sans Light Bold"/>
              </a:rPr>
              <a:t>28,4%</a:t>
            </a:r>
            <a:r>
              <a:rPr lang="en-US" sz="2700">
                <a:solidFill>
                  <a:srgbClr val="000000"/>
                </a:solidFill>
                <a:latin typeface="Open Sans Light"/>
              </a:rPr>
              <a:t>)</a:t>
            </a:r>
          </a:p>
          <a:p>
            <a:pPr algn="just" marL="582933" indent="-291467" lvl="1">
              <a:lnSpc>
                <a:spcPts val="3780"/>
              </a:lnSpc>
              <a:buFont typeface="Arial"/>
              <a:buChar char="•"/>
            </a:pPr>
            <a:r>
              <a:rPr lang="en-US" sz="2700">
                <a:solidFill>
                  <a:srgbClr val="000000"/>
                </a:solidFill>
                <a:latin typeface="Open Sans Light"/>
              </a:rPr>
              <a:t>Lowest Uninstall rate (</a:t>
            </a:r>
            <a:r>
              <a:rPr lang="en-US" sz="2700">
                <a:solidFill>
                  <a:srgbClr val="000000"/>
                </a:solidFill>
                <a:latin typeface="Open Sans Light Bold"/>
              </a:rPr>
              <a:t>0%</a:t>
            </a:r>
            <a:r>
              <a:rPr lang="en-US" sz="2700">
                <a:solidFill>
                  <a:srgbClr val="000000"/>
                </a:solidFill>
                <a:latin typeface="Open Sans Light"/>
              </a:rPr>
              <a:t>)</a:t>
            </a:r>
          </a:p>
        </p:txBody>
      </p:sp>
      <p:sp>
        <p:nvSpPr>
          <p:cNvPr name="TextBox 8" id="8"/>
          <p:cNvSpPr txBox="true"/>
          <p:nvPr/>
        </p:nvSpPr>
        <p:spPr>
          <a:xfrm rot="0">
            <a:off x="9580459" y="7589743"/>
            <a:ext cx="8763000" cy="2570479"/>
          </a:xfrm>
          <a:prstGeom prst="rect">
            <a:avLst/>
          </a:prstGeom>
        </p:spPr>
        <p:txBody>
          <a:bodyPr anchor="t" rtlCol="false" tIns="0" lIns="0" bIns="0" rIns="0">
            <a:spAutoFit/>
          </a:bodyPr>
          <a:lstStyle/>
          <a:p>
            <a:pPr algn="just">
              <a:lnSpc>
                <a:spcPts val="3780"/>
              </a:lnSpc>
            </a:pPr>
            <a:r>
              <a:rPr lang="en-US" sz="2700">
                <a:solidFill>
                  <a:srgbClr val="000000"/>
                </a:solidFill>
                <a:latin typeface="Open Sans Light"/>
              </a:rPr>
              <a:t>The best campaign conversion event: </a:t>
            </a:r>
            <a:r>
              <a:rPr lang="en-US" sz="2700">
                <a:solidFill>
                  <a:srgbClr val="000000"/>
                </a:solidFill>
                <a:latin typeface="Open Sans Light Bold"/>
              </a:rPr>
              <a:t>buy_success</a:t>
            </a:r>
          </a:p>
          <a:p>
            <a:pPr algn="just" marL="582933" indent="-291467" lvl="1">
              <a:lnSpc>
                <a:spcPts val="3780"/>
              </a:lnSpc>
              <a:buFont typeface="Arial"/>
              <a:buChar char="•"/>
            </a:pPr>
            <a:r>
              <a:rPr lang="en-US" sz="2700">
                <a:solidFill>
                  <a:srgbClr val="000000"/>
                </a:solidFill>
                <a:latin typeface="Open Sans Light"/>
              </a:rPr>
              <a:t>Highest CTR (</a:t>
            </a:r>
            <a:r>
              <a:rPr lang="en-US" sz="2700">
                <a:solidFill>
                  <a:srgbClr val="000000"/>
                </a:solidFill>
                <a:latin typeface="Open Sans Light Bold"/>
              </a:rPr>
              <a:t>10%</a:t>
            </a:r>
            <a:r>
              <a:rPr lang="en-US" sz="2700">
                <a:solidFill>
                  <a:srgbClr val="000000"/>
                </a:solidFill>
                <a:latin typeface="Open Sans Light"/>
              </a:rPr>
              <a:t>)</a:t>
            </a:r>
          </a:p>
          <a:p>
            <a:pPr algn="just" marL="582933" indent="-291467" lvl="1">
              <a:lnSpc>
                <a:spcPts val="3780"/>
              </a:lnSpc>
              <a:buFont typeface="Arial"/>
              <a:buChar char="•"/>
            </a:pPr>
            <a:r>
              <a:rPr lang="en-US" sz="2700">
                <a:solidFill>
                  <a:srgbClr val="000000"/>
                </a:solidFill>
                <a:latin typeface="Open Sans Light"/>
              </a:rPr>
              <a:t>Highest Conversion Rate (</a:t>
            </a:r>
            <a:r>
              <a:rPr lang="en-US" sz="2700">
                <a:solidFill>
                  <a:srgbClr val="000000"/>
                </a:solidFill>
                <a:latin typeface="Open Sans Light Bold"/>
              </a:rPr>
              <a:t>33,38%</a:t>
            </a:r>
            <a:r>
              <a:rPr lang="en-US" sz="2700">
                <a:solidFill>
                  <a:srgbClr val="000000"/>
                </a:solidFill>
                <a:latin typeface="Open Sans Light"/>
              </a:rPr>
              <a:t>)</a:t>
            </a:r>
          </a:p>
          <a:p>
            <a:pPr algn="just" marL="582933" indent="-291467" lvl="1">
              <a:lnSpc>
                <a:spcPts val="3780"/>
              </a:lnSpc>
              <a:buFont typeface="Arial"/>
              <a:buChar char="•"/>
            </a:pPr>
            <a:r>
              <a:rPr lang="en-US" sz="2700">
                <a:solidFill>
                  <a:srgbClr val="000000"/>
                </a:solidFill>
                <a:latin typeface="Open Sans Light"/>
              </a:rPr>
              <a:t>Lowest Uninstall rate (</a:t>
            </a:r>
            <a:r>
              <a:rPr lang="en-US" sz="2700">
                <a:solidFill>
                  <a:srgbClr val="000000"/>
                </a:solidFill>
                <a:latin typeface="Open Sans Light Bold"/>
              </a:rPr>
              <a:t>0,58%</a:t>
            </a:r>
            <a:r>
              <a:rPr lang="en-US" sz="2700">
                <a:solidFill>
                  <a:srgbClr val="000000"/>
                </a:solidFill>
                <a:latin typeface="Open Sans Light"/>
              </a:rPr>
              <a:t>)</a:t>
            </a:r>
          </a:p>
          <a:p>
            <a:pPr algn="just">
              <a:lnSpc>
                <a:spcPts val="2660"/>
              </a:lnSpc>
            </a:pPr>
            <a:r>
              <a:rPr lang="en-US" sz="1900">
                <a:solidFill>
                  <a:srgbClr val="000000"/>
                </a:solidFill>
                <a:latin typeface="Open Sans Light"/>
              </a:rPr>
              <a:t>Even though it has a high control group CS, buy_success still perform the highest in it's CTR almost 2 times higher than other events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9694707" y="3868830"/>
            <a:ext cx="7564593" cy="5389470"/>
          </a:xfrm>
          <a:prstGeom prst="rect">
            <a:avLst/>
          </a:prstGeom>
        </p:spPr>
      </p:pic>
      <p:grpSp>
        <p:nvGrpSpPr>
          <p:cNvPr name="Group 3" id="3"/>
          <p:cNvGrpSpPr/>
          <p:nvPr/>
        </p:nvGrpSpPr>
        <p:grpSpPr>
          <a:xfrm rot="0">
            <a:off x="517071" y="378557"/>
            <a:ext cx="12830175" cy="3906577"/>
            <a:chOff x="0" y="0"/>
            <a:chExt cx="17106900" cy="5208769"/>
          </a:xfrm>
        </p:grpSpPr>
        <p:sp>
          <p:nvSpPr>
            <p:cNvPr name="TextBox 4" id="4"/>
            <p:cNvSpPr txBox="true"/>
            <p:nvPr/>
          </p:nvSpPr>
          <p:spPr>
            <a:xfrm rot="0">
              <a:off x="0" y="0"/>
              <a:ext cx="17106900" cy="2633472"/>
            </a:xfrm>
            <a:prstGeom prst="rect">
              <a:avLst/>
            </a:prstGeom>
          </p:spPr>
          <p:txBody>
            <a:bodyPr anchor="t" rtlCol="false" tIns="0" lIns="0" bIns="0" rIns="0">
              <a:spAutoFit/>
            </a:bodyPr>
            <a:lstStyle/>
            <a:p>
              <a:pPr>
                <a:lnSpc>
                  <a:spcPts val="7800"/>
                </a:lnSpc>
              </a:pPr>
              <a:r>
                <a:rPr lang="en-US" sz="6500">
                  <a:solidFill>
                    <a:srgbClr val="399D4E"/>
                  </a:solidFill>
                  <a:latin typeface="Open Sans"/>
                </a:rPr>
                <a:t>Typ</a:t>
              </a:r>
              <a:r>
                <a:rPr lang="en-US" sz="6500">
                  <a:solidFill>
                    <a:srgbClr val="399D4E"/>
                  </a:solidFill>
                  <a:latin typeface="Open Sans"/>
                </a:rPr>
                <a:t>es of Error That </a:t>
              </a:r>
            </a:p>
            <a:p>
              <a:pPr>
                <a:lnSpc>
                  <a:spcPts val="7800"/>
                </a:lnSpc>
              </a:pPr>
              <a:r>
                <a:rPr lang="en-US" sz="6500">
                  <a:solidFill>
                    <a:srgbClr val="399D4E"/>
                  </a:solidFill>
                  <a:latin typeface="Open Sans"/>
                </a:rPr>
                <a:t>Mostly Happen to the User</a:t>
              </a:r>
            </a:p>
          </p:txBody>
        </p:sp>
        <p:sp>
          <p:nvSpPr>
            <p:cNvPr name="TextBox 5" id="5"/>
            <p:cNvSpPr txBox="true"/>
            <p:nvPr/>
          </p:nvSpPr>
          <p:spPr>
            <a:xfrm rot="0">
              <a:off x="0" y="4669061"/>
              <a:ext cx="17106900" cy="548174"/>
            </a:xfrm>
            <a:prstGeom prst="rect">
              <a:avLst/>
            </a:prstGeom>
          </p:spPr>
          <p:txBody>
            <a:bodyPr anchor="t" rtlCol="false" tIns="0" lIns="0" bIns="0" rIns="0">
              <a:spAutoFit/>
            </a:bodyPr>
            <a:lstStyle/>
            <a:p>
              <a:pPr>
                <a:lnSpc>
                  <a:spcPts val="3499"/>
                </a:lnSpc>
              </a:pPr>
            </a:p>
          </p:txBody>
        </p:sp>
        <p:sp>
          <p:nvSpPr>
            <p:cNvPr name="TextBox 6" id="6"/>
            <p:cNvSpPr txBox="true"/>
            <p:nvPr/>
          </p:nvSpPr>
          <p:spPr>
            <a:xfrm rot="0">
              <a:off x="0" y="3325744"/>
              <a:ext cx="17106900" cy="707136"/>
            </a:xfrm>
            <a:prstGeom prst="rect">
              <a:avLst/>
            </a:prstGeom>
          </p:spPr>
          <p:txBody>
            <a:bodyPr anchor="t" rtlCol="false" tIns="0" lIns="0" bIns="0" rIns="0">
              <a:spAutoFit/>
            </a:bodyPr>
            <a:lstStyle/>
            <a:p>
              <a:pPr>
                <a:lnSpc>
                  <a:spcPts val="4200"/>
                </a:lnSpc>
              </a:pPr>
            </a:p>
          </p:txBody>
        </p:sp>
      </p:grpSp>
      <p:sp>
        <p:nvSpPr>
          <p:cNvPr name="TextBox 7" id="7"/>
          <p:cNvSpPr txBox="true"/>
          <p:nvPr/>
        </p:nvSpPr>
        <p:spPr>
          <a:xfrm rot="0">
            <a:off x="517071" y="6260465"/>
            <a:ext cx="8763000" cy="2997835"/>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Light"/>
              </a:rPr>
              <a:t>From the chart on the right, the type of error that mostly happens to the user is </a:t>
            </a:r>
            <a:r>
              <a:rPr lang="en-US" sz="3399">
                <a:solidFill>
                  <a:srgbClr val="000000"/>
                </a:solidFill>
                <a:latin typeface="Open Sans Light Bold"/>
              </a:rPr>
              <a:t>Email Dropped</a:t>
            </a:r>
            <a:r>
              <a:rPr lang="en-US" sz="3399">
                <a:solidFill>
                  <a:srgbClr val="000000"/>
                </a:solidFill>
                <a:latin typeface="Open Sans Light"/>
              </a:rPr>
              <a:t>, as many as </a:t>
            </a:r>
            <a:r>
              <a:rPr lang="en-US" sz="3399">
                <a:solidFill>
                  <a:srgbClr val="FF5C5C"/>
                </a:solidFill>
                <a:latin typeface="Open Sans Light Bold"/>
              </a:rPr>
              <a:t>140.974</a:t>
            </a:r>
            <a:r>
              <a:rPr lang="en-US" sz="3399">
                <a:solidFill>
                  <a:srgbClr val="000000"/>
                </a:solidFill>
                <a:latin typeface="Open Sans Light"/>
              </a:rPr>
              <a:t> from the total of 282,100 users, and the least error type is </a:t>
            </a:r>
            <a:r>
              <a:rPr lang="en-US" sz="3399">
                <a:solidFill>
                  <a:srgbClr val="000000"/>
                </a:solidFill>
                <a:latin typeface="Open Sans Light Bold"/>
              </a:rPr>
              <a:t>App Uninstalled(IOS)</a:t>
            </a:r>
            <a:r>
              <a:rPr lang="en-US" sz="3399">
                <a:solidFill>
                  <a:srgbClr val="000000"/>
                </a:solidFill>
                <a:latin typeface="Open Sans Light"/>
              </a:rPr>
              <a:t> with only </a:t>
            </a:r>
            <a:r>
              <a:rPr lang="en-US" sz="3399">
                <a:solidFill>
                  <a:srgbClr val="000000"/>
                </a:solidFill>
                <a:latin typeface="Open Sans Light Bold"/>
              </a:rPr>
              <a:t>2.404</a:t>
            </a:r>
            <a:r>
              <a:rPr lang="en-US" sz="3399">
                <a:solidFill>
                  <a:srgbClr val="000000"/>
                </a:solidFill>
                <a:latin typeface="Open Sans Light"/>
              </a:rPr>
              <a:t>.</a:t>
            </a:r>
          </a:p>
        </p:txBody>
      </p:sp>
      <p:sp>
        <p:nvSpPr>
          <p:cNvPr name="TextBox 8" id="8"/>
          <p:cNvSpPr txBox="true"/>
          <p:nvPr/>
        </p:nvSpPr>
        <p:spPr>
          <a:xfrm rot="0">
            <a:off x="517071" y="2706524"/>
            <a:ext cx="4975193" cy="3023870"/>
          </a:xfrm>
          <a:prstGeom prst="rect">
            <a:avLst/>
          </a:prstGeom>
        </p:spPr>
        <p:txBody>
          <a:bodyPr anchor="t" rtlCol="false" tIns="0" lIns="0" bIns="0" rIns="0">
            <a:spAutoFit/>
          </a:bodyPr>
          <a:lstStyle/>
          <a:p>
            <a:pPr algn="just">
              <a:lnSpc>
                <a:spcPts val="9799"/>
              </a:lnSpc>
            </a:pPr>
            <a:r>
              <a:rPr lang="en-US" sz="6999">
                <a:solidFill>
                  <a:srgbClr val="000000"/>
                </a:solidFill>
                <a:latin typeface="Open Sans Bold"/>
              </a:rPr>
              <a:t>Email </a:t>
            </a:r>
          </a:p>
          <a:p>
            <a:pPr algn="just">
              <a:lnSpc>
                <a:spcPts val="9799"/>
              </a:lnSpc>
            </a:pPr>
            <a:r>
              <a:rPr lang="en-US" sz="6999">
                <a:solidFill>
                  <a:srgbClr val="000000"/>
                </a:solidFill>
                <a:latin typeface="Open Sans Bold"/>
              </a:rPr>
              <a:t>Dropped</a:t>
            </a:r>
          </a:p>
          <a:p>
            <a:pPr algn="just">
              <a:lnSpc>
                <a:spcPts val="4200"/>
              </a:lnSpc>
            </a:pPr>
            <a:r>
              <a:rPr lang="en-US" sz="8280">
                <a:solidFill>
                  <a:srgbClr val="FF5C5C"/>
                </a:solidFill>
                <a:latin typeface="Open Sans Bold"/>
              </a:rPr>
              <a:t>140.974</a:t>
            </a:r>
            <a:r>
              <a:rPr lang="en-US" sz="8280">
                <a:solidFill>
                  <a:srgbClr val="FF5C5C"/>
                </a:solidFill>
                <a:latin typeface="Open Sans"/>
              </a:rPr>
              <a:t> </a:t>
            </a:r>
            <a:r>
              <a:rPr lang="en-US" sz="8280">
                <a:solidFill>
                  <a:srgbClr val="000000"/>
                </a:solidFill>
                <a:latin typeface="Open Sans"/>
              </a:rPr>
              <a:t>from </a:t>
            </a:r>
            <a:r>
              <a:rPr lang="en-US" sz="8280">
                <a:solidFill>
                  <a:srgbClr val="000000"/>
                </a:solidFill>
                <a:latin typeface="Open Sans Bold"/>
              </a:rPr>
              <a:t>282,100 error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84" t="226" r="0" b="8405"/>
          <a:stretch>
            <a:fillRect/>
          </a:stretch>
        </p:blipFill>
        <p:spPr>
          <a:xfrm flipH="false" flipV="false" rot="0">
            <a:off x="1028700" y="3790824"/>
            <a:ext cx="8918883" cy="1394882"/>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028700" y="5984447"/>
            <a:ext cx="8918883" cy="3623296"/>
          </a:xfrm>
          <a:prstGeom prst="rect">
            <a:avLst/>
          </a:prstGeom>
        </p:spPr>
      </p:pic>
      <p:grpSp>
        <p:nvGrpSpPr>
          <p:cNvPr name="Group 4" id="4"/>
          <p:cNvGrpSpPr/>
          <p:nvPr/>
        </p:nvGrpSpPr>
        <p:grpSpPr>
          <a:xfrm rot="0">
            <a:off x="1028700" y="1028700"/>
            <a:ext cx="14880008" cy="2996085"/>
            <a:chOff x="0" y="0"/>
            <a:chExt cx="19840011" cy="3994780"/>
          </a:xfrm>
        </p:grpSpPr>
        <p:sp>
          <p:nvSpPr>
            <p:cNvPr name="TextBox 5" id="5"/>
            <p:cNvSpPr txBox="true"/>
            <p:nvPr/>
          </p:nvSpPr>
          <p:spPr>
            <a:xfrm rot="0">
              <a:off x="0" y="0"/>
              <a:ext cx="19840011" cy="2633472"/>
            </a:xfrm>
            <a:prstGeom prst="rect">
              <a:avLst/>
            </a:prstGeom>
          </p:spPr>
          <p:txBody>
            <a:bodyPr anchor="t" rtlCol="false" tIns="0" lIns="0" bIns="0" rIns="0">
              <a:spAutoFit/>
            </a:bodyPr>
            <a:lstStyle/>
            <a:p>
              <a:pPr>
                <a:lnSpc>
                  <a:spcPts val="7800"/>
                </a:lnSpc>
              </a:pPr>
              <a:r>
                <a:rPr lang="en-US" sz="6500">
                  <a:solidFill>
                    <a:srgbClr val="399D4E"/>
                  </a:solidFill>
                  <a:latin typeface="Open Sans"/>
                </a:rPr>
                <a:t>Campaign that not as </a:t>
              </a:r>
            </a:p>
            <a:p>
              <a:pPr>
                <a:lnSpc>
                  <a:spcPts val="7800"/>
                </a:lnSpc>
              </a:pPr>
              <a:r>
                <a:rPr lang="en-US" sz="6500">
                  <a:solidFill>
                    <a:srgbClr val="399D4E"/>
                  </a:solidFill>
                  <a:latin typeface="Open Sans"/>
                </a:rPr>
                <a:t>Successful as the Test Campaign</a:t>
              </a:r>
            </a:p>
          </p:txBody>
        </p:sp>
        <p:sp>
          <p:nvSpPr>
            <p:cNvPr name="TextBox 6" id="6"/>
            <p:cNvSpPr txBox="true"/>
            <p:nvPr/>
          </p:nvSpPr>
          <p:spPr>
            <a:xfrm rot="0">
              <a:off x="0" y="3338444"/>
              <a:ext cx="19840011" cy="666496"/>
            </a:xfrm>
            <a:prstGeom prst="rect">
              <a:avLst/>
            </a:prstGeom>
          </p:spPr>
          <p:txBody>
            <a:bodyPr anchor="t" rtlCol="false" tIns="0" lIns="0" bIns="0" rIns="0">
              <a:spAutoFit/>
            </a:bodyPr>
            <a:lstStyle/>
            <a:p>
              <a:pPr>
                <a:lnSpc>
                  <a:spcPts val="3960"/>
                </a:lnSpc>
              </a:pPr>
            </a:p>
          </p:txBody>
        </p:sp>
      </p:grpSp>
      <p:sp>
        <p:nvSpPr>
          <p:cNvPr name="TextBox 7" id="7"/>
          <p:cNvSpPr txBox="true"/>
          <p:nvPr/>
        </p:nvSpPr>
        <p:spPr>
          <a:xfrm rot="0">
            <a:off x="10159118" y="3336908"/>
            <a:ext cx="2753109" cy="1747547"/>
          </a:xfrm>
          <a:prstGeom prst="rect">
            <a:avLst/>
          </a:prstGeom>
        </p:spPr>
        <p:txBody>
          <a:bodyPr anchor="t" rtlCol="false" tIns="0" lIns="0" bIns="0" rIns="0">
            <a:spAutoFit/>
          </a:bodyPr>
          <a:lstStyle/>
          <a:p>
            <a:pPr algn="just">
              <a:lnSpc>
                <a:spcPts val="5699"/>
              </a:lnSpc>
            </a:pPr>
            <a:r>
              <a:rPr lang="en-US" sz="4071">
                <a:solidFill>
                  <a:srgbClr val="399D4E"/>
                </a:solidFill>
                <a:latin typeface="Open Sans Extra Bold Bold"/>
              </a:rPr>
              <a:t>Test</a:t>
            </a:r>
          </a:p>
          <a:p>
            <a:pPr algn="just">
              <a:lnSpc>
                <a:spcPts val="5699"/>
              </a:lnSpc>
            </a:pPr>
            <a:r>
              <a:rPr lang="en-US" sz="4071">
                <a:solidFill>
                  <a:srgbClr val="399D4E"/>
                </a:solidFill>
                <a:latin typeface="Open Sans Extra Bold Bold"/>
              </a:rPr>
              <a:t>Campaign</a:t>
            </a:r>
          </a:p>
          <a:p>
            <a:pPr algn="just">
              <a:lnSpc>
                <a:spcPts val="2442"/>
              </a:lnSpc>
            </a:pPr>
            <a:r>
              <a:rPr lang="en-US" sz="4071">
                <a:solidFill>
                  <a:srgbClr val="FF1EC7"/>
                </a:solidFill>
                <a:latin typeface="Open Sans Bold"/>
              </a:rPr>
              <a:t>2.35%</a:t>
            </a:r>
            <a:r>
              <a:rPr lang="en-US" sz="4071">
                <a:solidFill>
                  <a:srgbClr val="FF5C5C"/>
                </a:solidFill>
                <a:latin typeface="Open Sans"/>
              </a:rPr>
              <a:t> </a:t>
            </a:r>
            <a:r>
              <a:rPr lang="en-US" sz="4071">
                <a:solidFill>
                  <a:srgbClr val="000000"/>
                </a:solidFill>
                <a:latin typeface="Open Sans"/>
              </a:rPr>
              <a:t>Average Percentage</a:t>
            </a:r>
          </a:p>
        </p:txBody>
      </p:sp>
      <p:sp>
        <p:nvSpPr>
          <p:cNvPr name="TextBox 8" id="8"/>
          <p:cNvSpPr txBox="true"/>
          <p:nvPr/>
        </p:nvSpPr>
        <p:spPr>
          <a:xfrm rot="0">
            <a:off x="10159118" y="5936822"/>
            <a:ext cx="7576764" cy="3931295"/>
          </a:xfrm>
          <a:prstGeom prst="rect">
            <a:avLst/>
          </a:prstGeom>
        </p:spPr>
        <p:txBody>
          <a:bodyPr anchor="t" rtlCol="false" tIns="0" lIns="0" bIns="0" rIns="0">
            <a:spAutoFit/>
          </a:bodyPr>
          <a:lstStyle/>
          <a:p>
            <a:pPr algn="just">
              <a:lnSpc>
                <a:spcPts val="3939"/>
              </a:lnSpc>
            </a:pPr>
            <a:r>
              <a:rPr lang="en-US" sz="2814">
                <a:solidFill>
                  <a:srgbClr val="000000"/>
                </a:solidFill>
                <a:latin typeface="Open Sans Light"/>
              </a:rPr>
              <a:t>On the left is a list of campaigns that are not as successful as the </a:t>
            </a:r>
            <a:r>
              <a:rPr lang="en-US" sz="2814">
                <a:solidFill>
                  <a:srgbClr val="399D4E"/>
                </a:solidFill>
                <a:latin typeface="Open Sans Light Bold"/>
              </a:rPr>
              <a:t>Test Campaign</a:t>
            </a:r>
            <a:r>
              <a:rPr lang="en-US" sz="2814">
                <a:solidFill>
                  <a:srgbClr val="000000"/>
                </a:solidFill>
                <a:latin typeface="Open Sans Light"/>
              </a:rPr>
              <a:t> because they are below the percentage from the </a:t>
            </a:r>
            <a:r>
              <a:rPr lang="en-US" sz="2814">
                <a:solidFill>
                  <a:srgbClr val="399D4E"/>
                </a:solidFill>
                <a:latin typeface="Open Sans Light Bold"/>
              </a:rPr>
              <a:t>Test Campaign</a:t>
            </a:r>
            <a:r>
              <a:rPr lang="en-US" sz="2814">
                <a:solidFill>
                  <a:srgbClr val="000000"/>
                </a:solidFill>
                <a:latin typeface="Open Sans Light"/>
              </a:rPr>
              <a:t>, which is </a:t>
            </a:r>
            <a:r>
              <a:rPr lang="en-US" sz="2814">
                <a:solidFill>
                  <a:srgbClr val="FF1EC7"/>
                </a:solidFill>
                <a:latin typeface="Open Sans Light Bold"/>
              </a:rPr>
              <a:t>2.35%</a:t>
            </a:r>
          </a:p>
          <a:p>
            <a:pPr algn="just">
              <a:lnSpc>
                <a:spcPts val="3939"/>
              </a:lnSpc>
            </a:pPr>
            <a:r>
              <a:rPr lang="en-US" sz="1280">
                <a:solidFill>
                  <a:srgbClr val="000000"/>
                </a:solidFill>
                <a:latin typeface="Arimo"/>
              </a:rPr>
              <a:t>We only take the </a:t>
            </a:r>
            <a:r>
              <a:rPr lang="en-US" sz="1280">
                <a:solidFill>
                  <a:srgbClr val="000000"/>
                </a:solidFill>
                <a:latin typeface="Arimo Bold"/>
              </a:rPr>
              <a:t>Top 7 </a:t>
            </a:r>
            <a:r>
              <a:rPr lang="en-US" sz="1280">
                <a:solidFill>
                  <a:srgbClr val="000000"/>
                </a:solidFill>
                <a:latin typeface="Arimo"/>
              </a:rPr>
              <a:t>because the data below gives better results in the </a:t>
            </a:r>
            <a:r>
              <a:rPr lang="en-US" sz="1280">
                <a:solidFill>
                  <a:srgbClr val="000000"/>
                </a:solidFill>
                <a:latin typeface="Arimo Bold"/>
              </a:rPr>
              <a:t>group conversion rate</a:t>
            </a:r>
            <a:r>
              <a:rPr lang="en-US" sz="1280">
                <a:solidFill>
                  <a:srgbClr val="000000"/>
                </a:solidFill>
                <a:latin typeface="Arimo"/>
              </a:rPr>
              <a:t>, which means the campaign is unsuccessful.</a:t>
            </a:r>
          </a:p>
        </p:txBody>
      </p:sp>
      <p:sp>
        <p:nvSpPr>
          <p:cNvPr name="TextBox 9" id="9"/>
          <p:cNvSpPr txBox="true"/>
          <p:nvPr/>
        </p:nvSpPr>
        <p:spPr>
          <a:xfrm rot="0">
            <a:off x="13201224" y="3957919"/>
            <a:ext cx="2139680" cy="1128893"/>
          </a:xfrm>
          <a:prstGeom prst="rect">
            <a:avLst/>
          </a:prstGeom>
        </p:spPr>
        <p:txBody>
          <a:bodyPr anchor="t" rtlCol="false" tIns="0" lIns="0" bIns="0" rIns="0">
            <a:spAutoFit/>
          </a:bodyPr>
          <a:lstStyle/>
          <a:p>
            <a:pPr algn="just">
              <a:lnSpc>
                <a:spcPts val="3679"/>
              </a:lnSpc>
            </a:pPr>
            <a:r>
              <a:rPr lang="en-US" sz="2628">
                <a:solidFill>
                  <a:srgbClr val="2A2A2A"/>
                </a:solidFill>
                <a:latin typeface="Open Sans Bold"/>
              </a:rPr>
              <a:t>Mutual</a:t>
            </a:r>
          </a:p>
          <a:p>
            <a:pPr algn="just">
              <a:lnSpc>
                <a:spcPts val="3679"/>
              </a:lnSpc>
            </a:pPr>
            <a:r>
              <a:rPr lang="en-US" sz="2628">
                <a:solidFill>
                  <a:srgbClr val="2A2A2A"/>
                </a:solidFill>
                <a:latin typeface="Open Sans Bold"/>
              </a:rPr>
              <a:t>Fund Launch</a:t>
            </a:r>
          </a:p>
          <a:p>
            <a:pPr algn="just">
              <a:lnSpc>
                <a:spcPts val="1576"/>
              </a:lnSpc>
            </a:pPr>
            <a:r>
              <a:rPr lang="en-US" sz="2628">
                <a:solidFill>
                  <a:srgbClr val="FF1EC7"/>
                </a:solidFill>
                <a:latin typeface="Open Sans Bold"/>
              </a:rPr>
              <a:t>2.38%</a:t>
            </a:r>
            <a:r>
              <a:rPr lang="en-US" sz="2628">
                <a:solidFill>
                  <a:srgbClr val="FF5C5C"/>
                </a:solidFill>
                <a:latin typeface="Open Sans"/>
              </a:rPr>
              <a:t> </a:t>
            </a:r>
            <a:r>
              <a:rPr lang="en-US" sz="2628">
                <a:solidFill>
                  <a:srgbClr val="000000"/>
                </a:solidFill>
                <a:latin typeface="Open Sans"/>
              </a:rPr>
              <a:t>Percentage</a:t>
            </a:r>
          </a:p>
        </p:txBody>
      </p:sp>
      <p:sp>
        <p:nvSpPr>
          <p:cNvPr name="TextBox 10" id="10"/>
          <p:cNvSpPr txBox="true"/>
          <p:nvPr/>
        </p:nvSpPr>
        <p:spPr>
          <a:xfrm rot="0">
            <a:off x="15576297" y="3957919"/>
            <a:ext cx="2159585" cy="1128893"/>
          </a:xfrm>
          <a:prstGeom prst="rect">
            <a:avLst/>
          </a:prstGeom>
        </p:spPr>
        <p:txBody>
          <a:bodyPr anchor="t" rtlCol="false" tIns="0" lIns="0" bIns="0" rIns="0">
            <a:spAutoFit/>
          </a:bodyPr>
          <a:lstStyle/>
          <a:p>
            <a:pPr algn="just">
              <a:lnSpc>
                <a:spcPts val="3679"/>
              </a:lnSpc>
            </a:pPr>
            <a:r>
              <a:rPr lang="en-US" sz="2628">
                <a:solidFill>
                  <a:srgbClr val="2A2A2A"/>
                </a:solidFill>
                <a:latin typeface="Open Sans Bold"/>
              </a:rPr>
              <a:t>BukaToko</a:t>
            </a:r>
          </a:p>
          <a:p>
            <a:pPr algn="just">
              <a:lnSpc>
                <a:spcPts val="3679"/>
              </a:lnSpc>
            </a:pPr>
            <a:r>
              <a:rPr lang="en-US" sz="2628">
                <a:solidFill>
                  <a:srgbClr val="2A2A2A"/>
                </a:solidFill>
                <a:latin typeface="Open Sans Bold"/>
              </a:rPr>
              <a:t>Cuan Launch</a:t>
            </a:r>
          </a:p>
          <a:p>
            <a:pPr algn="just">
              <a:lnSpc>
                <a:spcPts val="1576"/>
              </a:lnSpc>
            </a:pPr>
            <a:r>
              <a:rPr lang="en-US" sz="2628">
                <a:solidFill>
                  <a:srgbClr val="FF1EC7"/>
                </a:solidFill>
                <a:latin typeface="Open Sans Bold"/>
              </a:rPr>
              <a:t>2.32%</a:t>
            </a:r>
            <a:r>
              <a:rPr lang="en-US" sz="2628">
                <a:solidFill>
                  <a:srgbClr val="FF5C5C"/>
                </a:solidFill>
                <a:latin typeface="Open Sans"/>
              </a:rPr>
              <a:t> </a:t>
            </a:r>
            <a:r>
              <a:rPr lang="en-US" sz="2628">
                <a:solidFill>
                  <a:srgbClr val="000000"/>
                </a:solidFill>
                <a:latin typeface="Open Sans"/>
              </a:rPr>
              <a:t>Percentage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DAEp3ukdrz4</dc:identifier>
  <dcterms:modified xsi:type="dcterms:W3CDTF">2011-08-01T06:04:30Z</dcterms:modified>
  <cp:revision>1</cp:revision>
  <dc:title>Presentasi Teknologi Teknologi Finansial (Tekfin) Elemen &amp; Mockup Isometrik Hijau Putih</dc:title>
</cp:coreProperties>
</file>