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3" r:id="rId4"/>
    <p:sldId id="268" r:id="rId5"/>
    <p:sldId id="267" r:id="rId6"/>
    <p:sldId id="269" r:id="rId7"/>
    <p:sldId id="272" r:id="rId8"/>
    <p:sldId id="271" r:id="rId9"/>
    <p:sldId id="257" r:id="rId10"/>
    <p:sldId id="265" r:id="rId11"/>
    <p:sldId id="258" r:id="rId12"/>
    <p:sldId id="259" r:id="rId13"/>
    <p:sldId id="264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9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5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5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2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3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5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8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8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3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0D0E1-86AF-463B-8595-72ED576C195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6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research.stowers-institute.org/efg/R/Color/Chart/ColorChart.pdf" TargetMode="External"/><Relationship Id="rId3" Type="http://schemas.openxmlformats.org/officeDocument/2006/relationships/hyperlink" Target="https://www.rstudio.com/" TargetMode="External"/><Relationship Id="rId7" Type="http://schemas.openxmlformats.org/officeDocument/2006/relationships/hyperlink" Target="ftp://cran.r-project.org/pub/R/doc/contrib/Short-refcard.pdf" TargetMode="External"/><Relationship Id="rId12" Type="http://schemas.openxmlformats.org/officeDocument/2006/relationships/image" Target="../media/image7.png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atmethods.net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r4ds.had.co.nz/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cran.r-project.org/doc/contrib/Martinez-RforBiologistv1.1.pdf" TargetMode="Externa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ichaelalfaro.github.io/eeb20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468" y="126440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EEB R Bootcamp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 to class and</a:t>
            </a:r>
            <a:br>
              <a:rPr lang="en-US" dirty="0" smtClean="0"/>
            </a:br>
            <a:r>
              <a:rPr lang="en-US" dirty="0" smtClean="0"/>
              <a:t> basic </a:t>
            </a:r>
            <a:r>
              <a:rPr lang="en-US" dirty="0" smtClean="0"/>
              <a:t>stats and plotting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468" y="4791646"/>
            <a:ext cx="9144000" cy="1655762"/>
          </a:xfrm>
        </p:spPr>
        <p:txBody>
          <a:bodyPr/>
          <a:lstStyle/>
          <a:p>
            <a:r>
              <a:rPr lang="en-US" dirty="0" smtClean="0"/>
              <a:t>Noa Pinter-Wollman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 resources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527" y="158548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https://cran.r-project.org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R studio (</a:t>
            </a:r>
            <a:r>
              <a:rPr lang="en-US" dirty="0">
                <a:hlinkClick r:id="rId3"/>
              </a:rPr>
              <a:t>https://www.rstudio.com/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R </a:t>
            </a:r>
            <a:r>
              <a:rPr lang="en-US" dirty="0"/>
              <a:t>for biologists (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cran.r-project.org/doc/contrib/Martinez-RforBiologistv1.1.pdf</a:t>
            </a:r>
            <a:r>
              <a:rPr lang="en-US" dirty="0" smtClean="0"/>
              <a:t>)</a:t>
            </a:r>
          </a:p>
          <a:p>
            <a:r>
              <a:rPr lang="en-US" dirty="0"/>
              <a:t>Springer series ‘Use R!’ is available free through UCLA library</a:t>
            </a:r>
            <a:endParaRPr lang="en-US" dirty="0" smtClean="0"/>
          </a:p>
          <a:p>
            <a:r>
              <a:rPr lang="en-US" dirty="0" smtClean="0"/>
              <a:t>R for </a:t>
            </a:r>
            <a:r>
              <a:rPr lang="en-US" dirty="0"/>
              <a:t>Data Science </a:t>
            </a:r>
            <a:r>
              <a:rPr lang="en-US" dirty="0">
                <a:hlinkClick r:id="rId5"/>
              </a:rPr>
              <a:t>http://r4ds.had.co.nz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Quick </a:t>
            </a:r>
            <a:r>
              <a:rPr lang="en-US" dirty="0"/>
              <a:t>R: </a:t>
            </a:r>
            <a:r>
              <a:rPr lang="en-US" dirty="0">
                <a:hlinkClick r:id="rId6"/>
              </a:rPr>
              <a:t>http://www.statmethods.net/</a:t>
            </a:r>
            <a:endParaRPr lang="en-US" dirty="0"/>
          </a:p>
          <a:p>
            <a:r>
              <a:rPr lang="en-US" dirty="0"/>
              <a:t>R reference card: </a:t>
            </a:r>
            <a:r>
              <a:rPr lang="en-US" dirty="0">
                <a:hlinkClick r:id="rId7"/>
              </a:rPr>
              <a:t>ftp://cran.r-project.org/pub/R/doc/contrib/Short-refcard.pdf</a:t>
            </a:r>
            <a:endParaRPr lang="en-US" dirty="0"/>
          </a:p>
          <a:p>
            <a:r>
              <a:rPr lang="en-US" dirty="0"/>
              <a:t>R colors: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research.stowers-institute.org/efg/R/Color/Chart/ColorChart.pdf</a:t>
            </a:r>
            <a:endParaRPr lang="en-US" dirty="0" smtClean="0"/>
          </a:p>
          <a:p>
            <a:r>
              <a:rPr lang="en-US" dirty="0" smtClean="0"/>
              <a:t>Other grad students</a:t>
            </a:r>
          </a:p>
          <a:p>
            <a:r>
              <a:rPr lang="en-US" dirty="0" smtClean="0"/>
              <a:t>Stats consulting on campus</a:t>
            </a:r>
            <a:endParaRPr lang="en-US" dirty="0"/>
          </a:p>
          <a:p>
            <a:r>
              <a:rPr lang="en-US" dirty="0" smtClean="0"/>
              <a:t>Google! </a:t>
            </a:r>
            <a:endParaRPr lang="en-US" dirty="0"/>
          </a:p>
        </p:txBody>
      </p:sp>
      <p:pic>
        <p:nvPicPr>
          <p:cNvPr id="4098" name="Picture 2" descr="Image result for stack overflow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7" y="5577557"/>
            <a:ext cx="2840695" cy="92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59" y="-288958"/>
            <a:ext cx="3039118" cy="236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283" y="134586"/>
            <a:ext cx="1556102" cy="155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-bloggers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210" y="5577557"/>
            <a:ext cx="2134225" cy="71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22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the plan for the next 1.5 hours?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statistical tests</a:t>
            </a:r>
          </a:p>
          <a:p>
            <a:r>
              <a:rPr lang="en-US" dirty="0" smtClean="0"/>
              <a:t>Plotting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427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T-tests</a:t>
            </a:r>
          </a:p>
          <a:p>
            <a:r>
              <a:rPr lang="en-US" dirty="0" smtClean="0"/>
              <a:t>ANOVA 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Other linear models</a:t>
            </a:r>
          </a:p>
          <a:p>
            <a:r>
              <a:rPr lang="en-US" dirty="0" smtClean="0"/>
              <a:t>More advances statistics – EEB202C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1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advice on script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Setup (e.g., clean workspace, load packages) 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rm</a:t>
            </a:r>
            <a:r>
              <a:rPr lang="en-US" dirty="0">
                <a:solidFill>
                  <a:schemeClr val="accent1"/>
                </a:solidFill>
              </a:rPr>
              <a:t>(list=ls()) </a:t>
            </a:r>
            <a:r>
              <a:rPr lang="en-US" dirty="0">
                <a:solidFill>
                  <a:schemeClr val="accent6"/>
                </a:solidFill>
              </a:rPr>
              <a:t># clean workspace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graphics.off</a:t>
            </a:r>
            <a:r>
              <a:rPr lang="en-US" dirty="0" smtClean="0">
                <a:solidFill>
                  <a:schemeClr val="accent1"/>
                </a:solidFill>
              </a:rPr>
              <a:t>() </a:t>
            </a:r>
            <a:r>
              <a:rPr lang="en-US" dirty="0" smtClean="0">
                <a:solidFill>
                  <a:schemeClr val="accent6"/>
                </a:solidFill>
              </a:rPr>
              <a:t>#close all figures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#load packages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 smtClean="0">
                <a:solidFill>
                  <a:schemeClr val="accent1"/>
                </a:solidFill>
              </a:rPr>
              <a:t>ibrary(‘</a:t>
            </a:r>
            <a:r>
              <a:rPr lang="en-US" dirty="0" err="1" smtClean="0">
                <a:solidFill>
                  <a:schemeClr val="accent1"/>
                </a:solidFill>
              </a:rPr>
              <a:t>igraph</a:t>
            </a:r>
            <a:r>
              <a:rPr lang="en-US" dirty="0" smtClean="0">
                <a:solidFill>
                  <a:schemeClr val="accent1"/>
                </a:solidFill>
              </a:rPr>
              <a:t>’)</a:t>
            </a:r>
          </a:p>
          <a:p>
            <a:pPr marL="0" indent="0">
              <a:buNone/>
            </a:pPr>
            <a:r>
              <a:rPr lang="en-US" dirty="0" smtClean="0"/>
              <a:t>2. Load data and prepare it for analysis (e.g., subset, assign data type…)</a:t>
            </a:r>
          </a:p>
          <a:p>
            <a:pPr marL="0" indent="0">
              <a:buNone/>
            </a:pPr>
            <a:r>
              <a:rPr lang="en-US" dirty="0" smtClean="0"/>
              <a:t>3. Perform analysis </a:t>
            </a:r>
          </a:p>
          <a:p>
            <a:pPr marL="0" indent="0">
              <a:buNone/>
            </a:pPr>
            <a:r>
              <a:rPr lang="en-US" dirty="0" smtClean="0"/>
              <a:t>4. Display results (plot, save output </a:t>
            </a:r>
            <a:r>
              <a:rPr lang="en-US" dirty="0" err="1" smtClean="0"/>
              <a:t>etc</a:t>
            </a:r>
            <a:r>
              <a:rPr lang="en-US" dirty="0" smtClean="0"/>
              <a:t>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means of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99" y="1362214"/>
            <a:ext cx="11505001" cy="50773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23722" y="1362214"/>
            <a:ext cx="9622734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800" dirty="0"/>
              <a:t>Sepal </a:t>
            </a:r>
            <a:r>
              <a:rPr lang="en-US" sz="4800" dirty="0" smtClean="0"/>
              <a:t>length</a:t>
            </a:r>
          </a:p>
          <a:p>
            <a:r>
              <a:rPr lang="en-US" sz="4800" dirty="0" smtClean="0"/>
              <a:t>Sepal width</a:t>
            </a:r>
          </a:p>
          <a:p>
            <a:r>
              <a:rPr lang="en-US" sz="4800" dirty="0" smtClean="0"/>
              <a:t>Petal length</a:t>
            </a:r>
          </a:p>
          <a:p>
            <a:r>
              <a:rPr lang="en-US" sz="4800" dirty="0" smtClean="0"/>
              <a:t>Petal width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8200724" y="4754880"/>
            <a:ext cx="866274" cy="327259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642908" y="4685899"/>
            <a:ext cx="1252889" cy="396240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82303" y="5082139"/>
            <a:ext cx="1050758" cy="336884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7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Goals</a:t>
            </a:r>
            <a:r>
              <a:rPr lang="en-US" dirty="0" smtClean="0"/>
              <a:t>: Introduce graduate students to the R environment and provide </a:t>
            </a:r>
            <a:r>
              <a:rPr lang="en-US" dirty="0"/>
              <a:t>a foundation for skills in scientific </a:t>
            </a:r>
            <a:r>
              <a:rPr lang="en-US" dirty="0" smtClean="0"/>
              <a:t>programming.</a:t>
            </a:r>
          </a:p>
          <a:p>
            <a:r>
              <a:rPr lang="en-US" dirty="0" smtClean="0"/>
              <a:t>Course webpage with materials: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://michaelalfaro.github.io/eeb201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R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99560" cy="3852799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Instructors</a:t>
            </a:r>
          </a:p>
          <a:p>
            <a:pPr marL="0" indent="0">
              <a:buNone/>
            </a:pPr>
            <a:r>
              <a:rPr lang="en-US" dirty="0" smtClean="0"/>
              <a:t>Noa Pinter-Wollman</a:t>
            </a:r>
          </a:p>
          <a:p>
            <a:pPr marL="0" indent="0">
              <a:buNone/>
            </a:pPr>
            <a:r>
              <a:rPr lang="en-US" dirty="0"/>
              <a:t>Kirk </a:t>
            </a:r>
            <a:r>
              <a:rPr lang="en-US" dirty="0" err="1"/>
              <a:t>Lohmueller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Mike Alfaro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Jamie Lloyd-Smith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26516" y="1160387"/>
            <a:ext cx="47091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Graduate students</a:t>
            </a:r>
          </a:p>
          <a:p>
            <a:r>
              <a:rPr lang="en-US" sz="2800" dirty="0" smtClean="0"/>
              <a:t>Marvin Browne</a:t>
            </a:r>
          </a:p>
          <a:p>
            <a:r>
              <a:rPr lang="en-US" sz="2800" dirty="0" smtClean="0"/>
              <a:t>Lauren Smith</a:t>
            </a:r>
          </a:p>
          <a:p>
            <a:r>
              <a:rPr lang="en-US" sz="2800" dirty="0" smtClean="0"/>
              <a:t>Mark </a:t>
            </a:r>
            <a:r>
              <a:rPr lang="en-US" sz="2800" dirty="0" err="1" smtClean="0"/>
              <a:t>Juhn</a:t>
            </a:r>
            <a:endParaRPr lang="en-US" sz="2800" dirty="0" smtClean="0"/>
          </a:p>
          <a:p>
            <a:r>
              <a:rPr lang="en-US" sz="2800" dirty="0" smtClean="0"/>
              <a:t>Shawn Schwartz</a:t>
            </a:r>
          </a:p>
          <a:p>
            <a:r>
              <a:rPr lang="en-US" sz="2800" dirty="0" smtClean="0"/>
              <a:t>Riley </a:t>
            </a:r>
            <a:r>
              <a:rPr lang="en-US" sz="2800" dirty="0" err="1" smtClean="0"/>
              <a:t>Mummah</a:t>
            </a:r>
            <a:endParaRPr lang="en-US" sz="2800" dirty="0" smtClean="0"/>
          </a:p>
          <a:p>
            <a:r>
              <a:rPr lang="en-US" sz="2800" dirty="0" smtClean="0"/>
              <a:t>Ana Gomez</a:t>
            </a:r>
          </a:p>
          <a:p>
            <a:r>
              <a:rPr lang="en-US" sz="2800" dirty="0" smtClean="0"/>
              <a:t>Liz Karan</a:t>
            </a:r>
          </a:p>
          <a:p>
            <a:r>
              <a:rPr lang="en-US" sz="2800" dirty="0" smtClean="0"/>
              <a:t>Christiane </a:t>
            </a:r>
            <a:r>
              <a:rPr lang="en-US" sz="2800" dirty="0" err="1" smtClean="0"/>
              <a:t>Jacquemetton</a:t>
            </a:r>
            <a:endParaRPr lang="en-US" sz="2800" dirty="0" smtClean="0"/>
          </a:p>
          <a:p>
            <a:r>
              <a:rPr lang="en-US" sz="2800" dirty="0" smtClean="0"/>
              <a:t>Maddi Cowen</a:t>
            </a:r>
          </a:p>
          <a:p>
            <a:r>
              <a:rPr lang="en-US" sz="2800" dirty="0" smtClean="0"/>
              <a:t>Kenji Hayashi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39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the end of the course students will: </a:t>
            </a:r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/>
              <a:t>comfortable executing basic commands in the R environment. </a:t>
            </a:r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/>
              <a:t>able to load packages in R and make use of their added functionality. </a:t>
            </a:r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/>
              <a:t>able to read in data files, manipulate data, and perform simple analyses in R. </a:t>
            </a:r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/>
              <a:t>capable of plotting curves, scatter-plots, histograms, and other graphic outputs in R. </a:t>
            </a:r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/>
              <a:t>able to write their own computer programs to simulate population models in discrete or continuous time.</a:t>
            </a:r>
          </a:p>
        </p:txBody>
      </p:sp>
    </p:spTree>
    <p:extLst>
      <p:ext uri="{BB962C8B-B14F-4D97-AF65-F5344CB8AC3E}">
        <p14:creationId xmlns:p14="http://schemas.microsoft.com/office/powerpoint/2010/main" val="11159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R is a language and environment for statistical computing and </a:t>
            </a:r>
            <a:r>
              <a:rPr lang="en-US" dirty="0" smtClean="0"/>
              <a:t>graphics” </a:t>
            </a:r>
          </a:p>
          <a:p>
            <a:r>
              <a:rPr lang="en-US" dirty="0" smtClean="0"/>
              <a:t>A </a:t>
            </a:r>
            <a:r>
              <a:rPr lang="en-US" dirty="0"/>
              <a:t>free, open-source, community-built software package. </a:t>
            </a:r>
            <a:endParaRPr lang="en-US" dirty="0" smtClean="0"/>
          </a:p>
          <a:p>
            <a:r>
              <a:rPr lang="en-US" dirty="0" smtClean="0"/>
              <a:t>Powerful</a:t>
            </a:r>
            <a:r>
              <a:rPr lang="en-US" dirty="0"/>
              <a:t>, flexible computational tool with a broad array of add-on ‘packages’ that perform advanced analyses.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high-level </a:t>
            </a:r>
            <a:r>
              <a:rPr lang="en-US" dirty="0" smtClean="0"/>
              <a:t>programming </a:t>
            </a:r>
            <a:r>
              <a:rPr lang="en-US" dirty="0"/>
              <a:t>language for scientific computing.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powerful platform for statistics.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major research tool in ecology and other fields.</a:t>
            </a:r>
          </a:p>
        </p:txBody>
      </p:sp>
    </p:spTree>
    <p:extLst>
      <p:ext uri="{BB962C8B-B14F-4D97-AF65-F5344CB8AC3E}">
        <p14:creationId xmlns:p14="http://schemas.microsoft.com/office/powerpoint/2010/main" val="290961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commercial package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drop-down menu environment </a:t>
            </a:r>
            <a:endParaRPr lang="en-US" dirty="0" smtClean="0"/>
          </a:p>
          <a:p>
            <a:r>
              <a:rPr lang="en-US" dirty="0" smtClean="0"/>
              <a:t>Excel </a:t>
            </a:r>
          </a:p>
          <a:p>
            <a:r>
              <a:rPr lang="en-US" dirty="0" smtClean="0"/>
              <a:t>JMP</a:t>
            </a:r>
            <a:r>
              <a:rPr lang="en-US" dirty="0"/>
              <a:t>, SPSS, SAS, etc. </a:t>
            </a:r>
            <a:endParaRPr lang="en-US" dirty="0" smtClean="0"/>
          </a:p>
          <a:p>
            <a:r>
              <a:rPr lang="en-US" dirty="0" err="1" smtClean="0"/>
              <a:t>Matlab</a:t>
            </a:r>
            <a:endParaRPr lang="en-US" dirty="0"/>
          </a:p>
        </p:txBody>
      </p:sp>
      <p:pic>
        <p:nvPicPr>
          <p:cNvPr id="1026" name="Picture 2" descr="Image result for cathedr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83" y="3149073"/>
            <a:ext cx="3329031" cy="341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az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778" y="192675"/>
            <a:ext cx="4514336" cy="282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irate saying r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231" y="3383542"/>
            <a:ext cx="3038819" cy="301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36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Free</a:t>
            </a:r>
          </a:p>
          <a:p>
            <a:r>
              <a:rPr lang="en-US" dirty="0" smtClean="0"/>
              <a:t>Widely used in ecology and evolution </a:t>
            </a:r>
          </a:p>
          <a:p>
            <a:r>
              <a:rPr lang="en-US" dirty="0" smtClean="0"/>
              <a:t>Helpful, active, and large user community</a:t>
            </a:r>
          </a:p>
          <a:p>
            <a:r>
              <a:rPr lang="en-US" dirty="0" smtClean="0"/>
              <a:t>Lots of </a:t>
            </a:r>
            <a:r>
              <a:rPr lang="en-US" dirty="0" smtClean="0"/>
              <a:t>resources (formal packages and informal community)</a:t>
            </a:r>
            <a:endParaRPr lang="en-US" dirty="0" smtClean="0"/>
          </a:p>
          <a:p>
            <a:r>
              <a:rPr lang="en-US" dirty="0" smtClean="0"/>
              <a:t>Versatile</a:t>
            </a:r>
          </a:p>
          <a:p>
            <a:r>
              <a:rPr lang="en-US" dirty="0" smtClean="0"/>
              <a:t>Flexible</a:t>
            </a:r>
          </a:p>
          <a:p>
            <a:r>
              <a:rPr lang="en-US" dirty="0"/>
              <a:t>Data manipulation </a:t>
            </a:r>
            <a:r>
              <a:rPr lang="en-US" dirty="0" smtClean="0"/>
              <a:t>capabilities</a:t>
            </a:r>
          </a:p>
          <a:p>
            <a:r>
              <a:rPr lang="en-US" dirty="0" smtClean="0"/>
              <a:t>Reproducible </a:t>
            </a:r>
          </a:p>
          <a:p>
            <a:r>
              <a:rPr lang="en-US" dirty="0" smtClean="0"/>
              <a:t>Scalable </a:t>
            </a:r>
            <a:endParaRPr lang="en-US" dirty="0" smtClean="0"/>
          </a:p>
          <a:p>
            <a:r>
              <a:rPr lang="en-US" dirty="0" smtClean="0"/>
              <a:t>Transferable programming skills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6" descr="Image result for 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580" y="-294745"/>
            <a:ext cx="3039118" cy="236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23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Bootcamp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Wednesday September 18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lvl="1"/>
            <a:r>
              <a:rPr lang="en-US" dirty="0" smtClean="0"/>
              <a:t>9-10:30 intro to the </a:t>
            </a:r>
            <a:r>
              <a:rPr lang="en-US" dirty="0" err="1" smtClean="0"/>
              <a:t>bootcamp</a:t>
            </a:r>
            <a:r>
              <a:rPr lang="en-US" dirty="0" smtClean="0"/>
              <a:t> and Basic stats and plotting – Pinter-Wollman</a:t>
            </a:r>
          </a:p>
          <a:p>
            <a:pPr lvl="1"/>
            <a:r>
              <a:rPr lang="en-US" dirty="0" smtClean="0"/>
              <a:t>10:30-12 </a:t>
            </a:r>
            <a:r>
              <a:rPr lang="en-US" dirty="0"/>
              <a:t>Advanced </a:t>
            </a:r>
            <a:r>
              <a:rPr lang="en-US" dirty="0" smtClean="0"/>
              <a:t>plotting - </a:t>
            </a:r>
            <a:r>
              <a:rPr lang="en-US" dirty="0" err="1" smtClean="0"/>
              <a:t>Lohmueller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12-1:30 </a:t>
            </a:r>
            <a:r>
              <a:rPr lang="en-US" dirty="0"/>
              <a:t>Lunch </a:t>
            </a:r>
            <a:endParaRPr lang="en-US" dirty="0" smtClean="0"/>
          </a:p>
          <a:p>
            <a:pPr lvl="1"/>
            <a:r>
              <a:rPr lang="en-US" dirty="0" smtClean="0"/>
              <a:t>1:30-5PM </a:t>
            </a:r>
            <a:r>
              <a:rPr lang="en-US" dirty="0"/>
              <a:t>Work on assignments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Thursday September 19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lvl="1"/>
            <a:r>
              <a:rPr lang="en-US" dirty="0" smtClean="0"/>
              <a:t>9-10:30 </a:t>
            </a:r>
            <a:r>
              <a:rPr lang="en-US" dirty="0"/>
              <a:t>Flow control, scripts, functions </a:t>
            </a:r>
            <a:r>
              <a:rPr lang="en-US" dirty="0" smtClean="0"/>
              <a:t>–Alfaro </a:t>
            </a:r>
          </a:p>
          <a:p>
            <a:pPr lvl="1"/>
            <a:r>
              <a:rPr lang="en-US" dirty="0" smtClean="0"/>
              <a:t>10:30-12 </a:t>
            </a:r>
            <a:r>
              <a:rPr lang="en-US" dirty="0"/>
              <a:t>Working with data </a:t>
            </a:r>
            <a:r>
              <a:rPr lang="en-US" dirty="0" smtClean="0"/>
              <a:t>and population </a:t>
            </a:r>
            <a:r>
              <a:rPr lang="en-US" dirty="0" err="1" smtClean="0"/>
              <a:t>dyanmics</a:t>
            </a:r>
            <a:r>
              <a:rPr lang="en-US" dirty="0" smtClean="0"/>
              <a:t> - Lloyd Smith</a:t>
            </a:r>
          </a:p>
          <a:p>
            <a:pPr lvl="1"/>
            <a:r>
              <a:rPr lang="en-US" dirty="0"/>
              <a:t>12:30-1:30 Lunch </a:t>
            </a:r>
          </a:p>
          <a:p>
            <a:pPr lvl="1"/>
            <a:r>
              <a:rPr lang="en-US" dirty="0"/>
              <a:t>1:30-5PM Work on </a:t>
            </a:r>
            <a:r>
              <a:rPr lang="en-US" dirty="0" smtClean="0"/>
              <a:t>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3864" cy="1325563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will you be learning in the next two days?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8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line, scripts, and functions </a:t>
            </a:r>
          </a:p>
          <a:p>
            <a:r>
              <a:rPr lang="en-US" dirty="0" smtClean="0"/>
              <a:t>Getting help in R</a:t>
            </a:r>
          </a:p>
          <a:p>
            <a:r>
              <a:rPr lang="en-US" dirty="0" smtClean="0"/>
              <a:t>Packages/libraries</a:t>
            </a:r>
          </a:p>
          <a:p>
            <a:r>
              <a:rPr lang="en-US" dirty="0" smtClean="0"/>
              <a:t>Reading data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err="1" smtClean="0"/>
              <a:t>Subsetting</a:t>
            </a:r>
            <a:r>
              <a:rPr lang="en-US" dirty="0" smtClean="0"/>
              <a:t> and finding specific data</a:t>
            </a:r>
          </a:p>
          <a:p>
            <a:r>
              <a:rPr lang="en-US" dirty="0" smtClean="0"/>
              <a:t>Control flow (for, if, while…)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Plotting</a:t>
            </a:r>
          </a:p>
          <a:p>
            <a:r>
              <a:rPr lang="en-US" dirty="0" smtClean="0"/>
              <a:t>Basic modelling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5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564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EEB R Bootcamp  Intro to class and  basic stats and plotting</vt:lpstr>
      <vt:lpstr>Welcome!</vt:lpstr>
      <vt:lpstr>Who R we?</vt:lpstr>
      <vt:lpstr>Learning objectives</vt:lpstr>
      <vt:lpstr>What is R?</vt:lpstr>
      <vt:lpstr>What is R not?</vt:lpstr>
      <vt:lpstr>Why R? </vt:lpstr>
      <vt:lpstr>R Bootcamp schedule</vt:lpstr>
      <vt:lpstr>What will you be learning in the next two days?</vt:lpstr>
      <vt:lpstr>R  resources </vt:lpstr>
      <vt:lpstr>What is the plan for the next 1.5 hours?</vt:lpstr>
      <vt:lpstr>Basic statistics</vt:lpstr>
      <vt:lpstr>Some advice on script layout</vt:lpstr>
      <vt:lpstr>Comparing means of groups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EEB R Bootcamp  plotting and stats</dc:title>
  <dc:creator>Noa Pinter-Wollman</dc:creator>
  <cp:lastModifiedBy>Noa Pinter-Wollman</cp:lastModifiedBy>
  <cp:revision>24</cp:revision>
  <dcterms:created xsi:type="dcterms:W3CDTF">2016-09-09T18:02:03Z</dcterms:created>
  <dcterms:modified xsi:type="dcterms:W3CDTF">2019-09-17T23:07:08Z</dcterms:modified>
</cp:coreProperties>
</file>