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69" r:id="rId7"/>
    <p:sldId id="277" r:id="rId8"/>
    <p:sldId id="278" r:id="rId9"/>
    <p:sldId id="279" r:id="rId10"/>
    <p:sldId id="266" r:id="rId11"/>
    <p:sldId id="258" r:id="rId12"/>
    <p:sldId id="259" r:id="rId13"/>
    <p:sldId id="264" r:id="rId14"/>
    <p:sldId id="26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9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5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5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2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3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5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8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8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3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D0E1-86AF-463B-8595-72ED576C195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6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mpinter@ucla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research.stowers-institute.org/efg/R/Color/Chart/ColorChart.pdf" TargetMode="External"/><Relationship Id="rId3" Type="http://schemas.openxmlformats.org/officeDocument/2006/relationships/hyperlink" Target="https://www.rstudio.com/" TargetMode="External"/><Relationship Id="rId7" Type="http://schemas.openxmlformats.org/officeDocument/2006/relationships/hyperlink" Target="ftp://cran.r-project.org/pub/R/doc/contrib/Short-refcard.pdf" TargetMode="External"/><Relationship Id="rId12" Type="http://schemas.openxmlformats.org/officeDocument/2006/relationships/image" Target="../media/image6.png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tmethods.net/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r4ds.had.co.nz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cran.r-project.org/doc/contrib/Martinez-RforBiologistv1.1.pdf" TargetMode="External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-graph-gallery.com/all-graph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ichaelalfaro.github.io/eeb20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468" y="126440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EEB R Bootcamp </a:t>
            </a:r>
            <a:br>
              <a:rPr lang="en-US" dirty="0"/>
            </a:br>
            <a:r>
              <a:rPr lang="en-US" dirty="0"/>
              <a:t>Intro, basic stats, and plotting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468" y="4791646"/>
            <a:ext cx="9144000" cy="1655762"/>
          </a:xfrm>
        </p:spPr>
        <p:txBody>
          <a:bodyPr/>
          <a:lstStyle/>
          <a:p>
            <a:r>
              <a:rPr lang="en-US" dirty="0"/>
              <a:t>Noa Pinter-Wollman</a:t>
            </a:r>
          </a:p>
          <a:p>
            <a:r>
              <a:rPr lang="en-US" dirty="0">
                <a:hlinkClick r:id="rId2"/>
              </a:rPr>
              <a:t>nmpinter@ucla.edu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 resources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527" y="158548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r>
              <a:rPr lang="en-US" dirty="0"/>
              <a:t>R studio (</a:t>
            </a:r>
            <a:r>
              <a:rPr lang="en-US" dirty="0">
                <a:hlinkClick r:id="rId3"/>
              </a:rPr>
              <a:t>https://www.rstudio.com/</a:t>
            </a:r>
            <a:r>
              <a:rPr lang="en-US" dirty="0"/>
              <a:t>) </a:t>
            </a:r>
          </a:p>
          <a:p>
            <a:r>
              <a:rPr lang="en-US" dirty="0"/>
              <a:t>R for biologists (</a:t>
            </a:r>
            <a:r>
              <a:rPr lang="en-US" dirty="0">
                <a:hlinkClick r:id="rId4"/>
              </a:rPr>
              <a:t>https://cran.r-project.org/doc/contrib/Martinez-RforBiologistv1.1.pdf</a:t>
            </a:r>
            <a:r>
              <a:rPr lang="en-US" dirty="0"/>
              <a:t>)</a:t>
            </a:r>
          </a:p>
          <a:p>
            <a:r>
              <a:rPr lang="en-US" dirty="0"/>
              <a:t>Springer series ‘Use R!’ is available free through UCLA library</a:t>
            </a:r>
          </a:p>
          <a:p>
            <a:r>
              <a:rPr lang="en-US" dirty="0"/>
              <a:t>R for Data Science </a:t>
            </a:r>
            <a:r>
              <a:rPr lang="en-US" dirty="0">
                <a:hlinkClick r:id="rId5"/>
              </a:rPr>
              <a:t>http://r4ds.had.co.nz/</a:t>
            </a:r>
            <a:r>
              <a:rPr lang="en-US" dirty="0"/>
              <a:t> </a:t>
            </a:r>
          </a:p>
          <a:p>
            <a:r>
              <a:rPr lang="en-US" dirty="0"/>
              <a:t>Quick R: </a:t>
            </a:r>
            <a:r>
              <a:rPr lang="en-US" dirty="0">
                <a:hlinkClick r:id="rId6"/>
              </a:rPr>
              <a:t>http://www.statmethods.net/</a:t>
            </a:r>
            <a:endParaRPr lang="en-US" dirty="0"/>
          </a:p>
          <a:p>
            <a:r>
              <a:rPr lang="en-US" dirty="0"/>
              <a:t>R reference card: </a:t>
            </a:r>
            <a:r>
              <a:rPr lang="en-US" dirty="0">
                <a:hlinkClick r:id="rId7"/>
              </a:rPr>
              <a:t>ftp://cran.r-project.org/pub/R/doc/contrib/Short-refcard.pdf</a:t>
            </a:r>
            <a:endParaRPr lang="en-US" dirty="0"/>
          </a:p>
          <a:p>
            <a:r>
              <a:rPr lang="en-US" dirty="0"/>
              <a:t>R colors: </a:t>
            </a:r>
            <a:r>
              <a:rPr lang="en-US" dirty="0">
                <a:hlinkClick r:id="rId8"/>
              </a:rPr>
              <a:t>http://research.stowers-institute.org/efg/R/Color/Chart/ColorChart.pdf</a:t>
            </a:r>
            <a:endParaRPr lang="en-US" dirty="0"/>
          </a:p>
          <a:p>
            <a:r>
              <a:rPr lang="en-US" dirty="0"/>
              <a:t>Other grad students (Hacky hour)</a:t>
            </a:r>
          </a:p>
          <a:p>
            <a:r>
              <a:rPr lang="en-US" dirty="0"/>
              <a:t>Stats consulting on campus</a:t>
            </a:r>
          </a:p>
          <a:p>
            <a:r>
              <a:rPr lang="en-US" dirty="0"/>
              <a:t>Collaboratory and IDRE workshops</a:t>
            </a:r>
          </a:p>
          <a:p>
            <a:r>
              <a:rPr lang="en-US" dirty="0"/>
              <a:t>Google! </a:t>
            </a:r>
          </a:p>
        </p:txBody>
      </p:sp>
      <p:pic>
        <p:nvPicPr>
          <p:cNvPr id="4098" name="Picture 2" descr="Image result for stack overflow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" y="5753726"/>
            <a:ext cx="2840695" cy="92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59" y="-288958"/>
            <a:ext cx="3039118" cy="236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283" y="134586"/>
            <a:ext cx="1556102" cy="155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-bloggers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155" y="5774353"/>
            <a:ext cx="2134225" cy="71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37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plan for the next 1.5 hours?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statistical tests</a:t>
            </a:r>
          </a:p>
          <a:p>
            <a:r>
              <a:rPr lang="en-US" dirty="0"/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147427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T-tests</a:t>
            </a:r>
          </a:p>
          <a:p>
            <a:r>
              <a:rPr lang="en-US" dirty="0"/>
              <a:t>ANOVA </a:t>
            </a:r>
          </a:p>
          <a:p>
            <a:r>
              <a:rPr lang="en-US" dirty="0"/>
              <a:t>Correlation</a:t>
            </a:r>
          </a:p>
          <a:p>
            <a:r>
              <a:rPr lang="en-US"/>
              <a:t>Other </a:t>
            </a:r>
            <a:r>
              <a:rPr lang="en-US" dirty="0"/>
              <a:t>linear models</a:t>
            </a:r>
          </a:p>
          <a:p>
            <a:r>
              <a:rPr lang="en-US" dirty="0"/>
              <a:t>More advances statistics – EEB202C</a:t>
            </a:r>
          </a:p>
        </p:txBody>
      </p:sp>
    </p:spTree>
    <p:extLst>
      <p:ext uri="{BB962C8B-B14F-4D97-AF65-F5344CB8AC3E}">
        <p14:creationId xmlns:p14="http://schemas.microsoft.com/office/powerpoint/2010/main" val="58961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advice about script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Setup (e.g., clean workspace, load packages)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# set up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rm(list=ls()) </a:t>
            </a:r>
            <a:r>
              <a:rPr lang="en-US" dirty="0">
                <a:solidFill>
                  <a:schemeClr val="accent6"/>
                </a:solidFill>
              </a:rPr>
              <a:t># clean workspace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graphics.off</a:t>
            </a:r>
            <a:r>
              <a:rPr lang="en-US" dirty="0">
                <a:solidFill>
                  <a:schemeClr val="accent1"/>
                </a:solidFill>
              </a:rPr>
              <a:t>() </a:t>
            </a:r>
            <a:r>
              <a:rPr lang="en-US" dirty="0">
                <a:solidFill>
                  <a:schemeClr val="accent6"/>
                </a:solidFill>
              </a:rPr>
              <a:t>#close all figures</a:t>
            </a:r>
          </a:p>
          <a:p>
            <a:pPr marL="457200" lvl="1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#load packages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library(‘</a:t>
            </a:r>
            <a:r>
              <a:rPr lang="en-US" dirty="0" err="1">
                <a:solidFill>
                  <a:schemeClr val="accent1"/>
                </a:solidFill>
              </a:rPr>
              <a:t>igraph</a:t>
            </a:r>
            <a:r>
              <a:rPr lang="en-US" dirty="0">
                <a:solidFill>
                  <a:schemeClr val="accent1"/>
                </a:solidFill>
              </a:rPr>
              <a:t>’)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2. Load data and prepare it for analysis (e.g., subset, assign data type…)</a:t>
            </a:r>
          </a:p>
          <a:p>
            <a:pPr marL="0" indent="0">
              <a:buNone/>
            </a:pPr>
            <a:r>
              <a:rPr lang="en-US" dirty="0"/>
              <a:t>3. Perform analysis </a:t>
            </a:r>
          </a:p>
          <a:p>
            <a:pPr marL="0" indent="0">
              <a:buNone/>
            </a:pPr>
            <a:r>
              <a:rPr lang="en-US" dirty="0"/>
              <a:t>4. Display results (plot, save output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621096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4FFD-5DA4-47E2-A688-1F8D689A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to work on today</a:t>
            </a:r>
          </a:p>
        </p:txBody>
      </p:sp>
      <p:pic>
        <p:nvPicPr>
          <p:cNvPr id="1026" name="Picture 2" descr="https://github.com/allisonhorst/palmerpenguins/raw/master/man/figures/logo.png">
            <a:extLst>
              <a:ext uri="{FF2B5EF4-FFF2-40B4-BE49-F238E27FC236}">
                <a16:creationId xmlns:a16="http://schemas.microsoft.com/office/drawing/2014/main" id="{972CBD14-051D-43F9-881C-3AC6A20D5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158" y="188709"/>
            <a:ext cx="22860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github.com/allisonhorst/palmerpenguins/raw/master/man/figures/lter_penguins.png">
            <a:extLst>
              <a:ext uri="{FF2B5EF4-FFF2-40B4-BE49-F238E27FC236}">
                <a16:creationId xmlns:a16="http://schemas.microsoft.com/office/drawing/2014/main" id="{07F58438-02BD-44C2-A4DB-AD7C41818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572" y="3350578"/>
            <a:ext cx="5878178" cy="35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EEF04C-B985-4622-8146-57306A6F6208}"/>
              </a:ext>
            </a:extLst>
          </p:cNvPr>
          <p:cNvSpPr txBox="1"/>
          <p:nvPr/>
        </p:nvSpPr>
        <p:spPr>
          <a:xfrm>
            <a:off x="570451" y="1795244"/>
            <a:ext cx="6954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library(</a:t>
            </a:r>
            <a:r>
              <a:rPr lang="en-US" sz="2400" dirty="0" err="1"/>
              <a:t>palmerpenguins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There are two data sets in the package, we will use ‘penguins’ which is the simplified data frame of the raw data (which is also available for those into penguins…)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509E48-1F0E-4B9F-94E5-40B25215BBB0}"/>
              </a:ext>
            </a:extLst>
          </p:cNvPr>
          <p:cNvGrpSpPr/>
          <p:nvPr/>
        </p:nvGrpSpPr>
        <p:grpSpPr>
          <a:xfrm>
            <a:off x="838200" y="3941740"/>
            <a:ext cx="4513976" cy="2864840"/>
            <a:chOff x="838200" y="3941740"/>
            <a:chExt cx="4513976" cy="2864840"/>
          </a:xfrm>
        </p:grpSpPr>
        <p:pic>
          <p:nvPicPr>
            <p:cNvPr id="1031" name="Picture 7" descr="https://github.com/allisonhorst/palmerpenguins/raw/master/man/figures/culmen_depth.png">
              <a:extLst>
                <a:ext uri="{FF2B5EF4-FFF2-40B4-BE49-F238E27FC236}">
                  <a16:creationId xmlns:a16="http://schemas.microsoft.com/office/drawing/2014/main" id="{DA563448-8071-4DE4-97F1-5788CE5C64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941740"/>
              <a:ext cx="4450450" cy="2864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81F721-9AA1-4DAF-BA9F-F77EEBE00A72}"/>
                </a:ext>
              </a:extLst>
            </p:cNvPr>
            <p:cNvSpPr/>
            <p:nvPr/>
          </p:nvSpPr>
          <p:spPr>
            <a:xfrm>
              <a:off x="2994870" y="5931017"/>
              <a:ext cx="2357306" cy="8221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EAF4215-9C5B-4D70-A3E4-128BFAC27BCC}"/>
              </a:ext>
            </a:extLst>
          </p:cNvPr>
          <p:cNvSpPr txBox="1"/>
          <p:nvPr/>
        </p:nvSpPr>
        <p:spPr>
          <a:xfrm>
            <a:off x="3433470" y="547617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Flipper length and Body mass</a:t>
            </a:r>
          </a:p>
        </p:txBody>
      </p:sp>
    </p:spTree>
    <p:extLst>
      <p:ext uri="{BB962C8B-B14F-4D97-AF65-F5344CB8AC3E}">
        <p14:creationId xmlns:p14="http://schemas.microsoft.com/office/powerpoint/2010/main" val="259790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palettes</a:t>
            </a:r>
          </a:p>
          <a:p>
            <a:r>
              <a:rPr lang="en-US" dirty="0" err="1"/>
              <a:t>Heatmaps</a:t>
            </a:r>
            <a:endParaRPr lang="en-US" dirty="0"/>
          </a:p>
          <a:p>
            <a:r>
              <a:rPr lang="en-US" dirty="0"/>
              <a:t>The R graph gallery: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http://www.r-graph-gallery.com/all-graphs/</a:t>
            </a:r>
            <a:endParaRPr lang="en-US" dirty="0"/>
          </a:p>
          <a:p>
            <a:r>
              <a:rPr lang="en-US" dirty="0"/>
              <a:t>ggplot2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4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Goals</a:t>
            </a:r>
            <a:r>
              <a:rPr lang="en-US" dirty="0"/>
              <a:t>: Introduce graduate students to the R environment and provide a foundation for skills in scientific programming.</a:t>
            </a:r>
          </a:p>
          <a:p>
            <a:r>
              <a:rPr lang="en-US" dirty="0"/>
              <a:t>Course webpage with materials: </a:t>
            </a:r>
            <a:r>
              <a:rPr lang="en-US" dirty="0">
                <a:hlinkClick r:id="rId2"/>
              </a:rPr>
              <a:t>http://michaelalfaro.github.io/eeb201/</a:t>
            </a:r>
            <a:endParaRPr lang="en-US" dirty="0"/>
          </a:p>
          <a:p>
            <a:r>
              <a:rPr lang="en-US" dirty="0"/>
              <a:t>Syllabus:</a:t>
            </a:r>
          </a:p>
          <a:p>
            <a:pPr marL="0" indent="0">
              <a:buNone/>
            </a:pPr>
            <a:r>
              <a:rPr lang="en-US" dirty="0"/>
              <a:t>https://docs.google.com/document/d/17qyGIk6CO1dmmKhIePUt6plxqmlwkvyhe6LoNopvjUQ/edit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4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R 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99560" cy="3852799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Instructors</a:t>
            </a:r>
          </a:p>
          <a:p>
            <a:pPr marL="0" indent="0">
              <a:buNone/>
            </a:pPr>
            <a:r>
              <a:rPr lang="en-US" dirty="0"/>
              <a:t>Noa Pinter-Wollman</a:t>
            </a:r>
          </a:p>
          <a:p>
            <a:pPr marL="0" indent="0">
              <a:buNone/>
            </a:pPr>
            <a:r>
              <a:rPr lang="en-US" dirty="0"/>
              <a:t>Mike Alfaro </a:t>
            </a:r>
          </a:p>
          <a:p>
            <a:pPr marL="0" indent="0">
              <a:buNone/>
            </a:pPr>
            <a:r>
              <a:rPr lang="en-US" dirty="0"/>
              <a:t>Kirk </a:t>
            </a:r>
            <a:r>
              <a:rPr lang="en-US" dirty="0" err="1"/>
              <a:t>Lohmueller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Jamie Lloyd-Smith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6516" y="1160387"/>
            <a:ext cx="470916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Graduate students</a:t>
            </a:r>
          </a:p>
          <a:p>
            <a:r>
              <a:rPr lang="en-US" sz="2400" dirty="0"/>
              <a:t>Kenji Hayashi</a:t>
            </a:r>
          </a:p>
          <a:p>
            <a:r>
              <a:rPr lang="en-US" sz="2400" dirty="0"/>
              <a:t>Alayna Mead</a:t>
            </a:r>
          </a:p>
          <a:p>
            <a:r>
              <a:rPr lang="en-US" sz="2400" dirty="0"/>
              <a:t>Rachel </a:t>
            </a:r>
            <a:r>
              <a:rPr lang="en-US" sz="2400" dirty="0" err="1"/>
              <a:t>Turba</a:t>
            </a:r>
            <a:endParaRPr lang="en-US" sz="2400" dirty="0"/>
          </a:p>
          <a:p>
            <a:r>
              <a:rPr lang="en-US" sz="2400" dirty="0"/>
              <a:t>Rachel Potter</a:t>
            </a:r>
          </a:p>
          <a:p>
            <a:r>
              <a:rPr lang="en-US" sz="2400" dirty="0"/>
              <a:t>Rosa McGuire</a:t>
            </a:r>
          </a:p>
          <a:p>
            <a:r>
              <a:rPr lang="en-US" sz="2400" dirty="0"/>
              <a:t>Lizzie Blackmore</a:t>
            </a:r>
          </a:p>
          <a:p>
            <a:r>
              <a:rPr lang="en-US" sz="2400" dirty="0"/>
              <a:t>Dylan Morris</a:t>
            </a:r>
          </a:p>
          <a:p>
            <a:r>
              <a:rPr lang="en-US" sz="2400" dirty="0"/>
              <a:t>Amandine Gamble (postdoc)</a:t>
            </a:r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397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By the end of the course students will: </a:t>
            </a:r>
          </a:p>
          <a:p>
            <a:r>
              <a:rPr lang="en-US" dirty="0"/>
              <a:t>Be comfortable executing basic commands in the R environment. </a:t>
            </a:r>
          </a:p>
          <a:p>
            <a:r>
              <a:rPr lang="en-US" dirty="0"/>
              <a:t>Be able to load packages in R and make use of their added functionality. </a:t>
            </a:r>
          </a:p>
          <a:p>
            <a:r>
              <a:rPr lang="en-US" dirty="0"/>
              <a:t>Be able to read in data files, manipulate data, and perform simple analyses in R. </a:t>
            </a:r>
          </a:p>
          <a:p>
            <a:r>
              <a:rPr lang="en-US" dirty="0"/>
              <a:t>Be capable of plotting curves, scatter-plots, histograms, and other graphic outputs in R. </a:t>
            </a:r>
          </a:p>
          <a:p>
            <a:r>
              <a:rPr lang="en-US" dirty="0"/>
              <a:t>Be able to write their own computer programs to simulate population models in discrete or continuous time.</a:t>
            </a:r>
          </a:p>
        </p:txBody>
      </p:sp>
    </p:spTree>
    <p:extLst>
      <p:ext uri="{BB962C8B-B14F-4D97-AF65-F5344CB8AC3E}">
        <p14:creationId xmlns:p14="http://schemas.microsoft.com/office/powerpoint/2010/main" val="111595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 is a free software environment for statistical computing and graphics.” </a:t>
            </a:r>
          </a:p>
          <a:p>
            <a:r>
              <a:rPr lang="en-US" dirty="0"/>
              <a:t>A free, open-source, community-built software package. </a:t>
            </a:r>
          </a:p>
          <a:p>
            <a:r>
              <a:rPr lang="en-US" dirty="0"/>
              <a:t>Powerful, flexible computational tool with a broad array of add-on ‘packages’ that perform advanced analyses. </a:t>
            </a:r>
          </a:p>
          <a:p>
            <a:r>
              <a:rPr lang="en-US" dirty="0"/>
              <a:t>A high-level programming language for scientific computing. </a:t>
            </a:r>
          </a:p>
          <a:p>
            <a:r>
              <a:rPr lang="en-US" dirty="0"/>
              <a:t>A powerful platform for statistics. </a:t>
            </a:r>
          </a:p>
          <a:p>
            <a:r>
              <a:rPr lang="en-US" dirty="0"/>
              <a:t>A major research tool in ecology and other fields.</a:t>
            </a:r>
          </a:p>
        </p:txBody>
      </p:sp>
    </p:spTree>
    <p:extLst>
      <p:ext uri="{BB962C8B-B14F-4D97-AF65-F5344CB8AC3E}">
        <p14:creationId xmlns:p14="http://schemas.microsoft.com/office/powerpoint/2010/main" val="290961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commercial package </a:t>
            </a:r>
          </a:p>
          <a:p>
            <a:r>
              <a:rPr lang="en-US" dirty="0"/>
              <a:t>A drop-down menu environment </a:t>
            </a:r>
          </a:p>
          <a:p>
            <a:r>
              <a:rPr lang="en-US" dirty="0"/>
              <a:t>Excel </a:t>
            </a:r>
          </a:p>
          <a:p>
            <a:r>
              <a:rPr lang="en-US" dirty="0"/>
              <a:t>JMP, SPSS, SAS, etc. </a:t>
            </a:r>
          </a:p>
          <a:p>
            <a:r>
              <a:rPr lang="en-US" dirty="0" err="1"/>
              <a:t>Matlab</a:t>
            </a:r>
            <a:endParaRPr lang="en-US" dirty="0"/>
          </a:p>
        </p:txBody>
      </p:sp>
      <p:pic>
        <p:nvPicPr>
          <p:cNvPr id="1026" name="Picture 2" descr="Image result for cathedr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83" y="3149073"/>
            <a:ext cx="3329031" cy="341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az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778" y="192675"/>
            <a:ext cx="4514336" cy="282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36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Free</a:t>
            </a:r>
          </a:p>
          <a:p>
            <a:r>
              <a:rPr lang="en-US" dirty="0"/>
              <a:t>Widely used in ecology and evolution </a:t>
            </a:r>
          </a:p>
          <a:p>
            <a:r>
              <a:rPr lang="en-US" dirty="0"/>
              <a:t>Helpful, active, and large user community</a:t>
            </a:r>
          </a:p>
          <a:p>
            <a:r>
              <a:rPr lang="en-US" dirty="0"/>
              <a:t>Lots of resources (formal packages and informal community)</a:t>
            </a:r>
          </a:p>
          <a:p>
            <a:r>
              <a:rPr lang="en-US" dirty="0"/>
              <a:t>Versatile</a:t>
            </a:r>
          </a:p>
          <a:p>
            <a:r>
              <a:rPr lang="en-US" dirty="0"/>
              <a:t>Flexible</a:t>
            </a:r>
          </a:p>
          <a:p>
            <a:r>
              <a:rPr lang="en-US" dirty="0"/>
              <a:t>Data manipulation capabilities</a:t>
            </a:r>
          </a:p>
          <a:p>
            <a:r>
              <a:rPr lang="en-US" dirty="0"/>
              <a:t>Reproducible </a:t>
            </a:r>
          </a:p>
          <a:p>
            <a:r>
              <a:rPr lang="en-US" dirty="0"/>
              <a:t>Scalable </a:t>
            </a:r>
          </a:p>
          <a:p>
            <a:r>
              <a:rPr lang="en-US" dirty="0"/>
              <a:t>Transferable programming skills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6" descr="Image result for 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580" y="-294745"/>
            <a:ext cx="3039118" cy="236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23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Bootcamp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Tuesday September 14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9-10:30 intro to the </a:t>
            </a:r>
            <a:r>
              <a:rPr lang="en-US" dirty="0" err="1"/>
              <a:t>bootcamp</a:t>
            </a:r>
            <a:r>
              <a:rPr lang="en-US" dirty="0"/>
              <a:t> and Basic stats and plotting – Pinter-Wollman</a:t>
            </a:r>
          </a:p>
          <a:p>
            <a:pPr lvl="1"/>
            <a:r>
              <a:rPr lang="en-US" dirty="0"/>
              <a:t>10:30-12  Flow control, scripts, functions –Alfaro </a:t>
            </a:r>
          </a:p>
          <a:p>
            <a:pPr lvl="1"/>
            <a:r>
              <a:rPr lang="en-US" dirty="0"/>
              <a:t>12-1:00 Lunch </a:t>
            </a:r>
          </a:p>
          <a:p>
            <a:pPr lvl="1"/>
            <a:r>
              <a:rPr lang="en-US" dirty="0"/>
              <a:t>1:00-3:00PM Work on assignments</a:t>
            </a:r>
          </a:p>
          <a:p>
            <a:pPr lvl="1"/>
            <a:endParaRPr lang="en-US" dirty="0"/>
          </a:p>
          <a:p>
            <a:r>
              <a:rPr lang="en-US" dirty="0"/>
              <a:t>Friday September 17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9-10:30 Advanced plotting - </a:t>
            </a:r>
            <a:r>
              <a:rPr lang="en-US" dirty="0" err="1"/>
              <a:t>Lohmueller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10:30-12 Working with data and population dynamics - Lloyd Smith</a:t>
            </a:r>
          </a:p>
          <a:p>
            <a:pPr lvl="1"/>
            <a:r>
              <a:rPr lang="en-US" dirty="0"/>
              <a:t>12:30-1:00 Lunch </a:t>
            </a:r>
          </a:p>
          <a:p>
            <a:pPr lvl="1"/>
            <a:r>
              <a:rPr lang="en-US" dirty="0"/>
              <a:t>1:00-3:00PM Work on assignments</a:t>
            </a:r>
          </a:p>
        </p:txBody>
      </p:sp>
    </p:spTree>
    <p:extLst>
      <p:ext uri="{BB962C8B-B14F-4D97-AF65-F5344CB8AC3E}">
        <p14:creationId xmlns:p14="http://schemas.microsoft.com/office/powerpoint/2010/main" val="29865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3864" cy="1325563"/>
          </a:xfrm>
        </p:spPr>
        <p:txBody>
          <a:bodyPr/>
          <a:lstStyle/>
          <a:p>
            <a:r>
              <a:rPr lang="en-US" dirty="0"/>
              <a:t>What will you be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8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Command line, scripts, and functions </a:t>
            </a:r>
          </a:p>
          <a:p>
            <a:r>
              <a:rPr lang="en-US" dirty="0"/>
              <a:t>Getting help in R</a:t>
            </a:r>
          </a:p>
          <a:p>
            <a:r>
              <a:rPr lang="en-US" dirty="0"/>
              <a:t>Packages/libraries</a:t>
            </a:r>
          </a:p>
          <a:p>
            <a:r>
              <a:rPr lang="en-US" dirty="0"/>
              <a:t>Reading data</a:t>
            </a:r>
          </a:p>
          <a:p>
            <a:r>
              <a:rPr lang="en-US" dirty="0"/>
              <a:t>Variables</a:t>
            </a:r>
          </a:p>
          <a:p>
            <a:r>
              <a:rPr lang="en-US" dirty="0" err="1"/>
              <a:t>Subsetting</a:t>
            </a:r>
            <a:r>
              <a:rPr lang="en-US" dirty="0"/>
              <a:t> and indexing specific data</a:t>
            </a:r>
          </a:p>
          <a:p>
            <a:r>
              <a:rPr lang="en-US" dirty="0"/>
              <a:t>Control flow (for, if, while…)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Plotting</a:t>
            </a:r>
          </a:p>
          <a:p>
            <a:r>
              <a:rPr lang="en-US" dirty="0"/>
              <a:t>Basic modelling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737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EEB R Bootcamp  Intro, basic stats, and plotting</vt:lpstr>
      <vt:lpstr>Welcome!</vt:lpstr>
      <vt:lpstr>Who R we?</vt:lpstr>
      <vt:lpstr>Learning objectives</vt:lpstr>
      <vt:lpstr>What is R?</vt:lpstr>
      <vt:lpstr>What is R not?</vt:lpstr>
      <vt:lpstr>Why R? </vt:lpstr>
      <vt:lpstr>R Bootcamp schedule</vt:lpstr>
      <vt:lpstr>What will you be learning?</vt:lpstr>
      <vt:lpstr>R  resources </vt:lpstr>
      <vt:lpstr>What is the plan for the next 1.5 hours?</vt:lpstr>
      <vt:lpstr>Basic statistics</vt:lpstr>
      <vt:lpstr>Some advice about script layout</vt:lpstr>
      <vt:lpstr>Dataset to work on today</vt:lpstr>
      <vt:lpstr>Advanced plotting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EEB R Bootcamp  plotting and stats</dc:title>
  <dc:creator>Noa Pinter-Wollman</dc:creator>
  <cp:lastModifiedBy>Noa Pinter-Wollman</cp:lastModifiedBy>
  <cp:revision>29</cp:revision>
  <dcterms:created xsi:type="dcterms:W3CDTF">2016-09-09T18:02:03Z</dcterms:created>
  <dcterms:modified xsi:type="dcterms:W3CDTF">2021-09-08T20:48:42Z</dcterms:modified>
</cp:coreProperties>
</file>