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0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7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8A5E-423B-444F-8B98-E29F319F06F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E63A-0223-99A9-7585-452C6B5CF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278892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Dispatcher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B4EB3-F03C-2653-C465-1DC24A21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3495105"/>
            <a:ext cx="3734014" cy="43933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Implemented in x86-64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62F2A-C367-73B8-216D-273ED5EF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F5F4A6F-9233-EB2F-1AA0-D13F3AE3FD96}"/>
              </a:ext>
            </a:extLst>
          </p:cNvPr>
          <p:cNvSpPr txBox="1">
            <a:spLocks/>
          </p:cNvSpPr>
          <p:nvPr/>
        </p:nvSpPr>
        <p:spPr>
          <a:xfrm>
            <a:off x="1504133" y="4310235"/>
            <a:ext cx="3734014" cy="43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By Michael Almandeel</a:t>
            </a:r>
          </a:p>
        </p:txBody>
      </p:sp>
    </p:spTree>
    <p:extLst>
      <p:ext uri="{BB962C8B-B14F-4D97-AF65-F5344CB8AC3E}">
        <p14:creationId xmlns:p14="http://schemas.microsoft.com/office/powerpoint/2010/main" val="31229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BD11-1F01-B599-9259-5EA07C02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1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B4D8-E251-E5C1-2CD4-3206C85B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90" y="1266738"/>
            <a:ext cx="4153250" cy="529345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kernel is loaded at boot time into the bottom of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physical address space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virtual address’s and the physical address’s of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kernel memory</a:t>
            </a:r>
            <a:r>
              <a:rPr lang="en-US" sz="2000" dirty="0"/>
              <a:t> that the page table maps to are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identical</a:t>
            </a:r>
            <a:r>
              <a:rPr lang="en-US" sz="2000" dirty="0"/>
              <a:t> for all processes</a:t>
            </a:r>
          </a:p>
          <a:p>
            <a:endParaRPr lang="en-US" sz="2000" dirty="0"/>
          </a:p>
          <a:p>
            <a:r>
              <a:rPr lang="en-US" sz="2000" dirty="0"/>
              <a:t>Users cannot access these pages due a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protection key</a:t>
            </a:r>
            <a:r>
              <a:rPr lang="en-US" sz="2000" dirty="0"/>
              <a:t>, which is set to privileged during process creation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5BC71-172C-13B7-5C2C-74A65340DE9A}"/>
              </a:ext>
            </a:extLst>
          </p:cNvPr>
          <p:cNvSpPr/>
          <p:nvPr/>
        </p:nvSpPr>
        <p:spPr>
          <a:xfrm>
            <a:off x="6096000" y="1253950"/>
            <a:ext cx="5245916" cy="683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 Space                              User Space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7AFC39-24AE-34FB-B160-04A607A9B512}"/>
              </a:ext>
            </a:extLst>
          </p:cNvPr>
          <p:cNvCxnSpPr>
            <a:cxnSpLocks/>
          </p:cNvCxnSpPr>
          <p:nvPr/>
        </p:nvCxnSpPr>
        <p:spPr>
          <a:xfrm>
            <a:off x="7759817" y="1253950"/>
            <a:ext cx="0" cy="68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054AE5-C861-84D2-80EE-DE91CAE99EEE}"/>
              </a:ext>
            </a:extLst>
          </p:cNvPr>
          <p:cNvSpPr txBox="1"/>
          <p:nvPr/>
        </p:nvSpPr>
        <p:spPr>
          <a:xfrm>
            <a:off x="7877263" y="867747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Physical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B2851-7BB8-70B9-99B5-8B1FBADF43C7}"/>
              </a:ext>
            </a:extLst>
          </p:cNvPr>
          <p:cNvSpPr/>
          <p:nvPr/>
        </p:nvSpPr>
        <p:spPr>
          <a:xfrm>
            <a:off x="6096000" y="2907980"/>
            <a:ext cx="5245916" cy="683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 Space                              PID =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8F8E4-E503-3422-0BB4-FA7B69F9BD05}"/>
              </a:ext>
            </a:extLst>
          </p:cNvPr>
          <p:cNvSpPr/>
          <p:nvPr/>
        </p:nvSpPr>
        <p:spPr>
          <a:xfrm>
            <a:off x="6096000" y="4987255"/>
            <a:ext cx="5245916" cy="683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 Space                              PID = 1263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2FED47-414F-24C1-5F6F-B984F39E57D5}"/>
              </a:ext>
            </a:extLst>
          </p:cNvPr>
          <p:cNvCxnSpPr>
            <a:cxnSpLocks/>
          </p:cNvCxnSpPr>
          <p:nvPr/>
        </p:nvCxnSpPr>
        <p:spPr>
          <a:xfrm>
            <a:off x="7769605" y="2907980"/>
            <a:ext cx="0" cy="68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ECB337-F0C7-B7A0-6788-3CD28A07F15F}"/>
              </a:ext>
            </a:extLst>
          </p:cNvPr>
          <p:cNvCxnSpPr>
            <a:cxnSpLocks/>
          </p:cNvCxnSpPr>
          <p:nvPr/>
        </p:nvCxnSpPr>
        <p:spPr>
          <a:xfrm>
            <a:off x="7787782" y="4987255"/>
            <a:ext cx="0" cy="68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6C2900-693A-C74A-4B7A-5006C87BE1C4}"/>
              </a:ext>
            </a:extLst>
          </p:cNvPr>
          <p:cNvSpPr txBox="1"/>
          <p:nvPr/>
        </p:nvSpPr>
        <p:spPr>
          <a:xfrm>
            <a:off x="7877263" y="2465835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4F4C9-FF68-C884-06A2-AFC7854BA00B}"/>
              </a:ext>
            </a:extLst>
          </p:cNvPr>
          <p:cNvSpPr txBox="1"/>
          <p:nvPr/>
        </p:nvSpPr>
        <p:spPr>
          <a:xfrm>
            <a:off x="7759817" y="4562010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Memory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B76426-230D-6657-7680-15AD86B29D84}"/>
              </a:ext>
            </a:extLst>
          </p:cNvPr>
          <p:cNvCxnSpPr>
            <a:cxnSpLocks/>
          </p:cNvCxnSpPr>
          <p:nvPr/>
        </p:nvCxnSpPr>
        <p:spPr>
          <a:xfrm>
            <a:off x="6367245" y="3695079"/>
            <a:ext cx="0" cy="1160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9D192E-8C48-4A5F-E730-CD470957D834}"/>
              </a:ext>
            </a:extLst>
          </p:cNvPr>
          <p:cNvSpPr txBox="1"/>
          <p:nvPr/>
        </p:nvSpPr>
        <p:spPr>
          <a:xfrm>
            <a:off x="6406394" y="4087778"/>
            <a:ext cx="272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Virtual Address = Physical Address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24D776-4386-FFAA-A837-853DF292FE32}"/>
              </a:ext>
            </a:extLst>
          </p:cNvPr>
          <p:cNvCxnSpPr>
            <a:cxnSpLocks/>
          </p:cNvCxnSpPr>
          <p:nvPr/>
        </p:nvCxnSpPr>
        <p:spPr>
          <a:xfrm>
            <a:off x="6367245" y="2062214"/>
            <a:ext cx="0" cy="711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292CF0-7E51-DC0A-5F6C-C346A9BF71BB}"/>
              </a:ext>
            </a:extLst>
          </p:cNvPr>
          <p:cNvSpPr txBox="1"/>
          <p:nvPr/>
        </p:nvSpPr>
        <p:spPr>
          <a:xfrm>
            <a:off x="6396606" y="2110596"/>
            <a:ext cx="272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Virtual Address =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421979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0859-2408-9848-4A8E-0689140F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694"/>
          </a:xfrm>
        </p:spPr>
        <p:txBody>
          <a:bodyPr/>
          <a:lstStyle/>
          <a:p>
            <a:r>
              <a:rPr lang="en-US" dirty="0"/>
              <a:t>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61C1-7D9E-B844-0830-B7997499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463"/>
            <a:ext cx="3542328" cy="4966282"/>
          </a:xfrm>
        </p:spPr>
        <p:txBody>
          <a:bodyPr/>
          <a:lstStyle/>
          <a:p>
            <a:r>
              <a:rPr lang="en-US" dirty="0"/>
              <a:t>There is one page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 process</a:t>
            </a:r>
          </a:p>
          <a:p>
            <a:r>
              <a:rPr lang="en-US" dirty="0"/>
              <a:t>A page table comprises 4 or 5 levels</a:t>
            </a:r>
          </a:p>
          <a:p>
            <a:r>
              <a:rPr lang="en-US" dirty="0"/>
              <a:t>Each page table is associated with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unique id</a:t>
            </a:r>
          </a:p>
          <a:p>
            <a:r>
              <a:rPr lang="en-US" dirty="0"/>
              <a:t>This id is called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page table index </a:t>
            </a:r>
            <a:r>
              <a:rPr lang="en-US" dirty="0"/>
              <a:t>and is stored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%cr3 register</a:t>
            </a:r>
          </a:p>
          <a:p>
            <a:r>
              <a:rPr lang="en-US" dirty="0"/>
              <a:t>This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dirty="0"/>
              <a:t> is identical to the associated process’s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PID!</a:t>
            </a:r>
          </a:p>
          <a:p>
            <a:r>
              <a:rPr lang="en-US" sz="1800" dirty="0"/>
              <a:t>Kernel pages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cannot</a:t>
            </a:r>
            <a:r>
              <a:rPr lang="en-US" sz="1800" dirty="0"/>
              <a:t> be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thrashed</a:t>
            </a:r>
            <a:r>
              <a:rPr lang="en-US" sz="1800" dirty="0"/>
              <a:t>, they must reference the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same physical addresses </a:t>
            </a:r>
            <a:r>
              <a:rPr lang="en-US" sz="1800" dirty="0"/>
              <a:t>at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all times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5479E-0857-CA3E-5DF4-186DC30E9392}"/>
              </a:ext>
            </a:extLst>
          </p:cNvPr>
          <p:cNvSpPr/>
          <p:nvPr/>
        </p:nvSpPr>
        <p:spPr>
          <a:xfrm>
            <a:off x="6948882" y="2123813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V_Addr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– 600mb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 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ED9EB-F70E-84CB-F10B-6F51269360EA}"/>
              </a:ext>
            </a:extLst>
          </p:cNvPr>
          <p:cNvSpPr/>
          <p:nvPr/>
        </p:nvSpPr>
        <p:spPr>
          <a:xfrm>
            <a:off x="4528256" y="2123813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V_Addr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– 600mb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 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FA64AB-87AE-FE56-FD0F-40525FA85E1E}"/>
              </a:ext>
            </a:extLst>
          </p:cNvPr>
          <p:cNvSpPr/>
          <p:nvPr/>
        </p:nvSpPr>
        <p:spPr>
          <a:xfrm>
            <a:off x="5731673" y="2123813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V_Addr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600mb - 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 =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696971-AF59-AC31-9323-FEE55F983378}"/>
              </a:ext>
            </a:extLst>
          </p:cNvPr>
          <p:cNvSpPr/>
          <p:nvPr/>
        </p:nvSpPr>
        <p:spPr>
          <a:xfrm>
            <a:off x="8271548" y="2123813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V_Addr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600mb - 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 =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27A2F-C3E6-0F26-8C09-C11CE9433326}"/>
              </a:ext>
            </a:extLst>
          </p:cNvPr>
          <p:cNvSpPr/>
          <p:nvPr/>
        </p:nvSpPr>
        <p:spPr>
          <a:xfrm>
            <a:off x="5201177" y="954947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7D4D9-6803-3F83-C63B-5FBA8F711B55}"/>
              </a:ext>
            </a:extLst>
          </p:cNvPr>
          <p:cNvSpPr/>
          <p:nvPr/>
        </p:nvSpPr>
        <p:spPr>
          <a:xfrm>
            <a:off x="7603225" y="954947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632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00D21-091B-53BD-E49A-CEAFB78F8799}"/>
              </a:ext>
            </a:extLst>
          </p:cNvPr>
          <p:cNvSpPr/>
          <p:nvPr/>
        </p:nvSpPr>
        <p:spPr>
          <a:xfrm>
            <a:off x="4418201" y="4359276"/>
            <a:ext cx="5245916" cy="683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 Space      PID = 632            PID = 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D89A44-FB17-E0CB-B439-69D88DBE2FA8}"/>
              </a:ext>
            </a:extLst>
          </p:cNvPr>
          <p:cNvCxnSpPr/>
          <p:nvPr/>
        </p:nvCxnSpPr>
        <p:spPr>
          <a:xfrm>
            <a:off x="6096000" y="4359276"/>
            <a:ext cx="0" cy="683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D9625-7848-566D-BCA0-C0BA04A4EC36}"/>
              </a:ext>
            </a:extLst>
          </p:cNvPr>
          <p:cNvCxnSpPr/>
          <p:nvPr/>
        </p:nvCxnSpPr>
        <p:spPr>
          <a:xfrm>
            <a:off x="7603225" y="4359276"/>
            <a:ext cx="0" cy="683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E2A98A-FB03-6716-7FCA-4B7559552D74}"/>
              </a:ext>
            </a:extLst>
          </p:cNvPr>
          <p:cNvCxnSpPr/>
          <p:nvPr/>
        </p:nvCxnSpPr>
        <p:spPr>
          <a:xfrm flipH="1">
            <a:off x="5108895" y="1645641"/>
            <a:ext cx="314184" cy="41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8580F0-7DCD-3C17-F48B-E04058132E5B}"/>
              </a:ext>
            </a:extLst>
          </p:cNvPr>
          <p:cNvCxnSpPr/>
          <p:nvPr/>
        </p:nvCxnSpPr>
        <p:spPr>
          <a:xfrm>
            <a:off x="5880683" y="1645641"/>
            <a:ext cx="215317" cy="41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280D20-F0E2-3D76-961F-AA958A27D914}"/>
              </a:ext>
            </a:extLst>
          </p:cNvPr>
          <p:cNvCxnSpPr/>
          <p:nvPr/>
        </p:nvCxnSpPr>
        <p:spPr>
          <a:xfrm>
            <a:off x="8282731" y="1645641"/>
            <a:ext cx="215317" cy="41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C56282-A6E1-574B-2630-368C2121E66F}"/>
              </a:ext>
            </a:extLst>
          </p:cNvPr>
          <p:cNvCxnSpPr>
            <a:cxnSpLocks/>
          </p:cNvCxnSpPr>
          <p:nvPr/>
        </p:nvCxnSpPr>
        <p:spPr>
          <a:xfrm flipH="1">
            <a:off x="7603225" y="1656827"/>
            <a:ext cx="246078" cy="4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AE6BD1-8049-1619-4BCF-EA66A4CF562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75667" y="2814507"/>
            <a:ext cx="1" cy="14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4E97A6-9EA1-B019-B1C1-08E04AFF93C8}"/>
              </a:ext>
            </a:extLst>
          </p:cNvPr>
          <p:cNvCxnSpPr>
            <a:cxnSpLocks/>
          </p:cNvCxnSpPr>
          <p:nvPr/>
        </p:nvCxnSpPr>
        <p:spPr>
          <a:xfrm flipH="1">
            <a:off x="5536734" y="2814507"/>
            <a:ext cx="1852568" cy="14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5AFD1E-957F-AFDD-7DE1-C57CC2827A32}"/>
              </a:ext>
            </a:extLst>
          </p:cNvPr>
          <p:cNvCxnSpPr>
            <a:cxnSpLocks/>
          </p:cNvCxnSpPr>
          <p:nvPr/>
        </p:nvCxnSpPr>
        <p:spPr>
          <a:xfrm>
            <a:off x="6179084" y="2822150"/>
            <a:ext cx="1991793" cy="142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58E13-7007-D3F6-0F53-3557ACE963D2}"/>
              </a:ext>
            </a:extLst>
          </p:cNvPr>
          <p:cNvCxnSpPr>
            <a:cxnSpLocks/>
          </p:cNvCxnSpPr>
          <p:nvPr/>
        </p:nvCxnSpPr>
        <p:spPr>
          <a:xfrm flipH="1">
            <a:off x="6828639" y="2814507"/>
            <a:ext cx="1907098" cy="143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65C573-E455-E93B-39B9-C4C3A060CC72}"/>
              </a:ext>
            </a:extLst>
          </p:cNvPr>
          <p:cNvSpPr txBox="1"/>
          <p:nvPr/>
        </p:nvSpPr>
        <p:spPr>
          <a:xfrm>
            <a:off x="6179084" y="5058470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22553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63E-E5D4-B866-1143-F3CC5357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42F9-68D0-E59F-3978-FE40AE72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3340993" cy="458167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Interrupts</a:t>
            </a:r>
            <a:r>
              <a:rPr lang="en-US" dirty="0"/>
              <a:t> are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delivered </a:t>
            </a:r>
            <a:r>
              <a:rPr lang="en-US" dirty="0"/>
              <a:t>to a core via it’s own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local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apic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(advanced programmable interrupt controller)</a:t>
            </a:r>
          </a:p>
          <a:p>
            <a:r>
              <a:rPr lang="en-US" dirty="0"/>
              <a:t>When an interrupt occurs, the vector is looked up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IDT</a:t>
            </a:r>
          </a:p>
          <a:p>
            <a:r>
              <a:rPr lang="en-US" dirty="0"/>
              <a:t>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IDT </a:t>
            </a:r>
            <a:r>
              <a:rPr lang="en-US" dirty="0"/>
              <a:t>entry contains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gate </a:t>
            </a:r>
            <a:r>
              <a:rPr lang="en-US" dirty="0"/>
              <a:t>which contains the </a:t>
            </a:r>
            <a:r>
              <a:rPr lang="en-US" dirty="0" err="1"/>
              <a:t>isr’s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entry point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Execution critical registers </a:t>
            </a:r>
            <a:r>
              <a:rPr lang="en-US" dirty="0"/>
              <a:t>are pushed 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kernel stack</a:t>
            </a:r>
            <a:r>
              <a:rPr lang="en-US" dirty="0"/>
              <a:t>, and execution begins at the entry point</a:t>
            </a:r>
          </a:p>
          <a:p>
            <a:r>
              <a:rPr lang="en-US" dirty="0" err="1"/>
              <a:t>Isr</a:t>
            </a:r>
            <a:r>
              <a:rPr lang="en-US" dirty="0"/>
              <a:t> developers must always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any registers</a:t>
            </a:r>
            <a:r>
              <a:rPr lang="en-US" dirty="0"/>
              <a:t> before use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pop them back </a:t>
            </a:r>
            <a:r>
              <a:rPr lang="en-US" dirty="0"/>
              <a:t>before returning to avoid losing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state</a:t>
            </a:r>
            <a:r>
              <a:rPr lang="en-US" dirty="0"/>
              <a:t> of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interrupted program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C2E35-3F65-330B-39D2-66371031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27" y="425044"/>
            <a:ext cx="4386030" cy="274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101AE-84D2-8E4B-EF74-D45AD9D4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33" y="3297789"/>
            <a:ext cx="3711133" cy="1308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29963-BD61-D89C-EAE4-C4549E945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433" y="4848563"/>
            <a:ext cx="3711133" cy="16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1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7FB7-20F8-7154-A4DE-D8422C2A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6320"/>
            <a:ext cx="8596668" cy="743339"/>
          </a:xfrm>
        </p:spPr>
        <p:txBody>
          <a:bodyPr/>
          <a:lstStyle/>
          <a:p>
            <a:r>
              <a:rPr lang="en-US" dirty="0"/>
              <a:t>Interrupts,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B713-FA84-39ED-CDFE-E4874F80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66" y="1308682"/>
            <a:ext cx="8596668" cy="51829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Interrupts execute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privileged mode</a:t>
            </a:r>
            <a:r>
              <a:rPr lang="en-US" dirty="0"/>
              <a:t> by default</a:t>
            </a:r>
          </a:p>
          <a:p>
            <a:endParaRPr lang="en-US" dirty="0"/>
          </a:p>
          <a:p>
            <a:r>
              <a:rPr lang="en-US" dirty="0"/>
              <a:t>2 Kinds of interrupts: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maskable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non-maskable</a:t>
            </a:r>
            <a:r>
              <a:rPr lang="en-US" dirty="0"/>
              <a:t>(NMI’s)</a:t>
            </a:r>
          </a:p>
          <a:p>
            <a:endParaRPr lang="en-US" dirty="0"/>
          </a:p>
          <a:p>
            <a:r>
              <a:rPr lang="en-US" dirty="0"/>
              <a:t>An NMI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cannot be interrupted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A maskable interrupt can only be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interrupted by an NMI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Interrupts are assigned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priority level </a:t>
            </a:r>
            <a:r>
              <a:rPr lang="en-US" dirty="0"/>
              <a:t>, which is used to order their delivery to the core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 err="1"/>
              <a:t>isr</a:t>
            </a:r>
            <a:r>
              <a:rPr lang="en-US" dirty="0"/>
              <a:t> will run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uninterrupted</a:t>
            </a:r>
            <a:r>
              <a:rPr lang="en-US" dirty="0"/>
              <a:t>(except by an NMI) until it executes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 </a:t>
            </a:r>
            <a:r>
              <a:rPr lang="en-US" dirty="0"/>
              <a:t>restores the registers saved on the kernel stack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returns control </a:t>
            </a:r>
            <a:r>
              <a:rPr lang="en-US" dirty="0"/>
              <a:t>to the user where they were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initially interrupted, </a:t>
            </a:r>
            <a:r>
              <a:rPr lang="en-US" dirty="0"/>
              <a:t>and also signals to the local </a:t>
            </a:r>
            <a:r>
              <a:rPr lang="en-US" dirty="0" err="1"/>
              <a:t>apic</a:t>
            </a:r>
            <a:r>
              <a:rPr lang="en-US" dirty="0"/>
              <a:t> that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maskable interrupts</a:t>
            </a:r>
            <a:r>
              <a:rPr lang="en-US" dirty="0"/>
              <a:t> 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reenabled</a:t>
            </a:r>
          </a:p>
        </p:txBody>
      </p:sp>
    </p:spTree>
    <p:extLst>
      <p:ext uri="{BB962C8B-B14F-4D97-AF65-F5344CB8AC3E}">
        <p14:creationId xmlns:p14="http://schemas.microsoft.com/office/powerpoint/2010/main" val="32493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40E2-FB49-BEB2-AC04-57386901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en-US" dirty="0"/>
              <a:t>A Simple 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F30C-8362-4609-8D7E-E35330D9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8073"/>
            <a:ext cx="8214996" cy="50753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dispatcher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context switches </a:t>
            </a:r>
            <a:r>
              <a:rPr lang="en-US" dirty="0"/>
              <a:t>from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currently running process </a:t>
            </a:r>
            <a:r>
              <a:rPr lang="en-US" dirty="0"/>
              <a:t>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first process</a:t>
            </a:r>
            <a:r>
              <a:rPr lang="en-US" dirty="0"/>
              <a:t> on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ready queue</a:t>
            </a:r>
            <a:r>
              <a:rPr lang="en-US" dirty="0"/>
              <a:t>, after it’s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 </a:t>
            </a:r>
            <a:r>
              <a:rPr lang="en-US" dirty="0"/>
              <a:t>has expired, and places the interrupted process to the rear of the ready queue</a:t>
            </a:r>
          </a:p>
          <a:p>
            <a:r>
              <a:rPr lang="en-US" dirty="0"/>
              <a:t>In order to facilitate this, we set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timer</a:t>
            </a:r>
            <a:r>
              <a:rPr lang="en-US" dirty="0"/>
              <a:t> on the local </a:t>
            </a:r>
            <a:r>
              <a:rPr lang="en-US" dirty="0" err="1"/>
              <a:t>apic</a:t>
            </a:r>
            <a:r>
              <a:rPr lang="en-US" dirty="0"/>
              <a:t>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 </a:t>
            </a:r>
            <a:r>
              <a:rPr lang="en-US" dirty="0"/>
              <a:t>when initially dispatching the process, and utilize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isr</a:t>
            </a:r>
            <a:r>
              <a:rPr lang="en-US" dirty="0"/>
              <a:t> associated with 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timer </a:t>
            </a:r>
            <a:r>
              <a:rPr lang="en-US" dirty="0"/>
              <a:t>to jump into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entry point </a:t>
            </a:r>
            <a:r>
              <a:rPr lang="en-US" dirty="0"/>
              <a:t>of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dispatcher</a:t>
            </a:r>
            <a:r>
              <a:rPr lang="en-US" dirty="0"/>
              <a:t> when burst time has expired(which calls the timer </a:t>
            </a:r>
            <a:r>
              <a:rPr lang="en-US" dirty="0" err="1"/>
              <a:t>isr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context switch </a:t>
            </a:r>
            <a:r>
              <a:rPr lang="en-US" dirty="0"/>
              <a:t>entails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saving the state </a:t>
            </a:r>
            <a:r>
              <a:rPr lang="en-US" dirty="0"/>
              <a:t>of the currently running process to it’s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pcb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restoring the state </a:t>
            </a:r>
            <a:r>
              <a:rPr lang="en-US" dirty="0"/>
              <a:t>of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pcb</a:t>
            </a:r>
            <a:r>
              <a:rPr lang="en-US" dirty="0"/>
              <a:t> that corresponds to the first task on the ready queue. Changing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%CR3 </a:t>
            </a:r>
            <a:r>
              <a:rPr lang="en-US" dirty="0"/>
              <a:t>causes us 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transition </a:t>
            </a:r>
            <a:r>
              <a:rPr lang="en-US" dirty="0"/>
              <a:t>to the new process’s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address space</a:t>
            </a:r>
            <a:r>
              <a:rPr lang="en-US" dirty="0"/>
              <a:t> on the next instruction</a:t>
            </a:r>
          </a:p>
          <a:p>
            <a:r>
              <a:rPr lang="en-US" dirty="0"/>
              <a:t>Note the same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kernel instructions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entry points </a:t>
            </a:r>
            <a:r>
              <a:rPr lang="en-US" dirty="0"/>
              <a:t>are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same</a:t>
            </a:r>
            <a:r>
              <a:rPr lang="en-US" dirty="0"/>
              <a:t> virtual address’s among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 </a:t>
            </a:r>
            <a:r>
              <a:rPr lang="en-US" dirty="0"/>
              <a:t>address spaces, which all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dirty="0"/>
              <a:t> to the same physical addresses, so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transition of execution </a:t>
            </a:r>
            <a:r>
              <a:rPr lang="en-US" dirty="0"/>
              <a:t>across address spaces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seamless</a:t>
            </a:r>
          </a:p>
          <a:p>
            <a:r>
              <a:rPr lang="en-US" dirty="0"/>
              <a:t>Once state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restored</a:t>
            </a:r>
            <a:r>
              <a:rPr lang="en-US" dirty="0"/>
              <a:t>, we set the new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</a:t>
            </a:r>
            <a:r>
              <a:rPr lang="en-US" dirty="0"/>
              <a:t>, and pass control 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restored process 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pass control </a:t>
            </a:r>
            <a:r>
              <a:rPr lang="en-US" dirty="0"/>
              <a:t>by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overwriting</a:t>
            </a:r>
            <a:r>
              <a:rPr lang="en-US" dirty="0"/>
              <a:t>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register values </a:t>
            </a:r>
            <a:r>
              <a:rPr lang="en-US" dirty="0"/>
              <a:t>pushed onto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kernel stack </a:t>
            </a:r>
            <a:r>
              <a:rPr lang="en-US" dirty="0"/>
              <a:t>by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isr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with their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corresponding values </a:t>
            </a:r>
            <a:r>
              <a:rPr lang="en-US" dirty="0"/>
              <a:t>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pcb</a:t>
            </a:r>
            <a:r>
              <a:rPr lang="en-US" dirty="0"/>
              <a:t>, and call IRETQ,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 if we are the timer 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0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38B3-CF32-8ED1-1401-6DC52E6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299208"/>
            <a:ext cx="8596668" cy="715860"/>
          </a:xfrm>
        </p:spPr>
        <p:txBody>
          <a:bodyPr/>
          <a:lstStyle/>
          <a:p>
            <a:r>
              <a:rPr lang="en-US" dirty="0"/>
              <a:t>Simple Dispatcher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45A2-35F2-5B41-F6DA-EA2963A54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575"/>
            <a:ext cx="2871209" cy="4949504"/>
          </a:xfrm>
        </p:spPr>
        <p:txBody>
          <a:bodyPr/>
          <a:lstStyle/>
          <a:p>
            <a:r>
              <a:rPr lang="en-US" dirty="0"/>
              <a:t>Problems:</a:t>
            </a:r>
          </a:p>
          <a:p>
            <a:r>
              <a:rPr lang="en-US" dirty="0"/>
              <a:t>When a process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interrupted</a:t>
            </a:r>
            <a:r>
              <a:rPr lang="en-US" dirty="0"/>
              <a:t>, the </a:t>
            </a:r>
            <a:r>
              <a:rPr lang="en-US" dirty="0" err="1"/>
              <a:t>isr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hijacks </a:t>
            </a:r>
            <a:r>
              <a:rPr lang="en-US" dirty="0"/>
              <a:t>it’s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</a:t>
            </a:r>
          </a:p>
          <a:p>
            <a:r>
              <a:rPr lang="en-US" dirty="0"/>
              <a:t>No way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deliver interrupts</a:t>
            </a:r>
            <a:r>
              <a:rPr lang="en-US" dirty="0"/>
              <a:t> that are intended for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specific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C99E4-4243-9ACE-5696-89AD55606948}"/>
              </a:ext>
            </a:extLst>
          </p:cNvPr>
          <p:cNvSpPr/>
          <p:nvPr/>
        </p:nvSpPr>
        <p:spPr>
          <a:xfrm>
            <a:off x="3629234" y="1484851"/>
            <a:ext cx="2072081" cy="507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7DBCA4-B531-F108-6210-88C3AE1799E1}"/>
              </a:ext>
            </a:extLst>
          </p:cNvPr>
          <p:cNvCxnSpPr/>
          <p:nvPr/>
        </p:nvCxnSpPr>
        <p:spPr>
          <a:xfrm>
            <a:off x="3629234" y="19294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EAA7EF-96FC-3809-0E81-4238E11A703E}"/>
              </a:ext>
            </a:extLst>
          </p:cNvPr>
          <p:cNvCxnSpPr/>
          <p:nvPr/>
        </p:nvCxnSpPr>
        <p:spPr>
          <a:xfrm>
            <a:off x="3629234" y="4345497"/>
            <a:ext cx="2072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1FF2D-D883-CA03-3967-32DD7844C4D2}"/>
              </a:ext>
            </a:extLst>
          </p:cNvPr>
          <p:cNvSpPr/>
          <p:nvPr/>
        </p:nvSpPr>
        <p:spPr>
          <a:xfrm>
            <a:off x="3629234" y="1484851"/>
            <a:ext cx="2072080" cy="3607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1F451-518E-933C-C4AC-47660DE04D55}"/>
              </a:ext>
            </a:extLst>
          </p:cNvPr>
          <p:cNvSpPr/>
          <p:nvPr/>
        </p:nvSpPr>
        <p:spPr>
          <a:xfrm>
            <a:off x="4572000" y="2895404"/>
            <a:ext cx="914400" cy="250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timer </a:t>
            </a:r>
            <a:r>
              <a:rPr lang="en-US" sz="1200" dirty="0" err="1">
                <a:solidFill>
                  <a:schemeClr val="tx1"/>
                </a:solidFill>
              </a:rPr>
              <a:t>isr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D4A81-C0B6-99A5-A5A4-CBBC47B7CA2A}"/>
              </a:ext>
            </a:extLst>
          </p:cNvPr>
          <p:cNvSpPr txBox="1"/>
          <p:nvPr/>
        </p:nvSpPr>
        <p:spPr>
          <a:xfrm>
            <a:off x="3750874" y="224526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kernel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05D657-8261-2CF7-B7F9-B937978CB0A8}"/>
              </a:ext>
            </a:extLst>
          </p:cNvPr>
          <p:cNvSpPr/>
          <p:nvPr/>
        </p:nvSpPr>
        <p:spPr>
          <a:xfrm>
            <a:off x="3749276" y="3514986"/>
            <a:ext cx="1279924" cy="281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task dispatcher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3F8B3-E4C7-399F-D805-54C25AF93F63}"/>
              </a:ext>
            </a:extLst>
          </p:cNvPr>
          <p:cNvSpPr txBox="1"/>
          <p:nvPr/>
        </p:nvSpPr>
        <p:spPr>
          <a:xfrm>
            <a:off x="4076461" y="441161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%CR3 =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1D2C61-2986-A431-86DC-0EB60F9AD3E2}"/>
              </a:ext>
            </a:extLst>
          </p:cNvPr>
          <p:cNvSpPr txBox="1"/>
          <p:nvPr/>
        </p:nvSpPr>
        <p:spPr>
          <a:xfrm>
            <a:off x="3749276" y="5546334"/>
            <a:ext cx="56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%RIP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ADC873-52B6-DD80-E702-B745A8BBC61C}"/>
              </a:ext>
            </a:extLst>
          </p:cNvPr>
          <p:cNvCxnSpPr/>
          <p:nvPr/>
        </p:nvCxnSpPr>
        <p:spPr>
          <a:xfrm>
            <a:off x="4389238" y="5700222"/>
            <a:ext cx="121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EEA977-2A56-CE01-29AC-D7FC2064E4AE}"/>
              </a:ext>
            </a:extLst>
          </p:cNvPr>
          <p:cNvSpPr/>
          <p:nvPr/>
        </p:nvSpPr>
        <p:spPr>
          <a:xfrm>
            <a:off x="7028174" y="1484851"/>
            <a:ext cx="2072081" cy="507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CB966B-6AB8-B884-AEB6-B5906429C392}"/>
              </a:ext>
            </a:extLst>
          </p:cNvPr>
          <p:cNvCxnSpPr/>
          <p:nvPr/>
        </p:nvCxnSpPr>
        <p:spPr>
          <a:xfrm>
            <a:off x="7028174" y="4345497"/>
            <a:ext cx="2072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491E92-4B82-1802-4726-161A9CDBA8D5}"/>
              </a:ext>
            </a:extLst>
          </p:cNvPr>
          <p:cNvSpPr/>
          <p:nvPr/>
        </p:nvSpPr>
        <p:spPr>
          <a:xfrm>
            <a:off x="7028174" y="1484851"/>
            <a:ext cx="2072080" cy="3607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D246BA-BA78-1E94-5F72-D4DF1F925092}"/>
              </a:ext>
            </a:extLst>
          </p:cNvPr>
          <p:cNvSpPr txBox="1"/>
          <p:nvPr/>
        </p:nvSpPr>
        <p:spPr>
          <a:xfrm>
            <a:off x="7140724" y="223366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kernel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D3C78-A457-2B1A-BD8C-E7C8C28F1704}"/>
              </a:ext>
            </a:extLst>
          </p:cNvPr>
          <p:cNvSpPr/>
          <p:nvPr/>
        </p:nvSpPr>
        <p:spPr>
          <a:xfrm>
            <a:off x="7484273" y="3504170"/>
            <a:ext cx="1279924" cy="281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task dispatcher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5896AA-A451-2026-267F-357EA0B8BF8B}"/>
              </a:ext>
            </a:extLst>
          </p:cNvPr>
          <p:cNvSpPr txBox="1"/>
          <p:nvPr/>
        </p:nvSpPr>
        <p:spPr>
          <a:xfrm>
            <a:off x="7399249" y="4411619"/>
            <a:ext cx="11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%CR3 = 631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D98D6C-855D-6009-B5BE-A4272088D088}"/>
              </a:ext>
            </a:extLst>
          </p:cNvPr>
          <p:cNvSpPr txBox="1"/>
          <p:nvPr/>
        </p:nvSpPr>
        <p:spPr>
          <a:xfrm>
            <a:off x="7140724" y="5017826"/>
            <a:ext cx="56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%RIP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CBFFA6-ED59-8F5F-5147-4F7E34C93315}"/>
              </a:ext>
            </a:extLst>
          </p:cNvPr>
          <p:cNvCxnSpPr/>
          <p:nvPr/>
        </p:nvCxnSpPr>
        <p:spPr>
          <a:xfrm>
            <a:off x="7813345" y="5171715"/>
            <a:ext cx="121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DF29CB-9BF2-067B-B05F-0D3673984FE6}"/>
              </a:ext>
            </a:extLst>
          </p:cNvPr>
          <p:cNvCxnSpPr>
            <a:cxnSpLocks/>
          </p:cNvCxnSpPr>
          <p:nvPr/>
        </p:nvCxnSpPr>
        <p:spPr>
          <a:xfrm>
            <a:off x="4996542" y="1691682"/>
            <a:ext cx="32658" cy="114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897790-9E2F-9C0F-3EA7-46DDA33CFFD6}"/>
              </a:ext>
            </a:extLst>
          </p:cNvPr>
          <p:cNvCxnSpPr>
            <a:cxnSpLocks/>
          </p:cNvCxnSpPr>
          <p:nvPr/>
        </p:nvCxnSpPr>
        <p:spPr>
          <a:xfrm flipH="1">
            <a:off x="4509763" y="3085373"/>
            <a:ext cx="162905" cy="37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09745D-6555-4282-DBD9-4D5FA401D700}"/>
              </a:ext>
            </a:extLst>
          </p:cNvPr>
          <p:cNvCxnSpPr>
            <a:cxnSpLocks/>
          </p:cNvCxnSpPr>
          <p:nvPr/>
        </p:nvCxnSpPr>
        <p:spPr>
          <a:xfrm>
            <a:off x="4996542" y="3654706"/>
            <a:ext cx="2424218" cy="1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7DFDB-5549-602F-681C-32AB4AA7B025}"/>
              </a:ext>
            </a:extLst>
          </p:cNvPr>
          <p:cNvCxnSpPr>
            <a:cxnSpLocks/>
          </p:cNvCxnSpPr>
          <p:nvPr/>
        </p:nvCxnSpPr>
        <p:spPr>
          <a:xfrm flipV="1">
            <a:off x="7597924" y="1664774"/>
            <a:ext cx="914602" cy="183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E9385C-7D56-926F-29AD-5A2DF2D87532}"/>
              </a:ext>
            </a:extLst>
          </p:cNvPr>
          <p:cNvSpPr txBox="1"/>
          <p:nvPr/>
        </p:nvSpPr>
        <p:spPr>
          <a:xfrm>
            <a:off x="4593035" y="3175671"/>
            <a:ext cx="52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jump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FA981D-5D42-9E35-A498-3B3B1FC2E4E6}"/>
              </a:ext>
            </a:extLst>
          </p:cNvPr>
          <p:cNvSpPr txBox="1"/>
          <p:nvPr/>
        </p:nvSpPr>
        <p:spPr>
          <a:xfrm>
            <a:off x="4999553" y="2338313"/>
            <a:ext cx="782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interrupt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D7BECE-DC03-7F80-AF9F-F61E52AB7BEF}"/>
              </a:ext>
            </a:extLst>
          </p:cNvPr>
          <p:cNvSpPr txBox="1"/>
          <p:nvPr/>
        </p:nvSpPr>
        <p:spPr>
          <a:xfrm>
            <a:off x="5797792" y="3339462"/>
            <a:ext cx="1112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context switch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0D6082-CDEC-01E1-A0BC-C28D7408D1BE}"/>
              </a:ext>
            </a:extLst>
          </p:cNvPr>
          <p:cNvSpPr txBox="1"/>
          <p:nvPr/>
        </p:nvSpPr>
        <p:spPr>
          <a:xfrm>
            <a:off x="7813345" y="2982659"/>
            <a:ext cx="782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set timer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497CBF-8754-AC3A-7D06-174AC360903D}"/>
              </a:ext>
            </a:extLst>
          </p:cNvPr>
          <p:cNvCxnSpPr>
            <a:cxnSpLocks/>
          </p:cNvCxnSpPr>
          <p:nvPr/>
        </p:nvCxnSpPr>
        <p:spPr>
          <a:xfrm>
            <a:off x="8666928" y="3766372"/>
            <a:ext cx="296681" cy="132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61B342A-E1D2-1DA1-479A-621D98322BD3}"/>
              </a:ext>
            </a:extLst>
          </p:cNvPr>
          <p:cNvSpPr txBox="1"/>
          <p:nvPr/>
        </p:nvSpPr>
        <p:spPr>
          <a:xfrm>
            <a:off x="8186742" y="3982384"/>
            <a:ext cx="62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AFB163-D2D3-91B4-1AF4-00A1AFB6A119}"/>
              </a:ext>
            </a:extLst>
          </p:cNvPr>
          <p:cNvCxnSpPr>
            <a:cxnSpLocks/>
          </p:cNvCxnSpPr>
          <p:nvPr/>
        </p:nvCxnSpPr>
        <p:spPr>
          <a:xfrm flipH="1" flipV="1">
            <a:off x="4672668" y="3879860"/>
            <a:ext cx="880262" cy="17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7189CE4-5726-11CF-884A-BB4ED5423AFA}"/>
              </a:ext>
            </a:extLst>
          </p:cNvPr>
          <p:cNvSpPr txBox="1"/>
          <p:nvPr/>
        </p:nvSpPr>
        <p:spPr>
          <a:xfrm>
            <a:off x="5079196" y="4469113"/>
            <a:ext cx="52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save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A10B37-D1C3-9881-4502-5C32B2F2BC64}"/>
              </a:ext>
            </a:extLst>
          </p:cNvPr>
          <p:cNvSpPr/>
          <p:nvPr/>
        </p:nvSpPr>
        <p:spPr>
          <a:xfrm>
            <a:off x="3749276" y="2656417"/>
            <a:ext cx="668456" cy="277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pcb’s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578A7D-EFEF-BBD2-04B6-1FADA8B57A32}"/>
              </a:ext>
            </a:extLst>
          </p:cNvPr>
          <p:cNvCxnSpPr>
            <a:cxnSpLocks/>
          </p:cNvCxnSpPr>
          <p:nvPr/>
        </p:nvCxnSpPr>
        <p:spPr>
          <a:xfrm flipV="1">
            <a:off x="3922034" y="3011422"/>
            <a:ext cx="0" cy="43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C5C101-4CC9-928C-6731-7EF6178F7AFD}"/>
              </a:ext>
            </a:extLst>
          </p:cNvPr>
          <p:cNvCxnSpPr>
            <a:cxnSpLocks/>
          </p:cNvCxnSpPr>
          <p:nvPr/>
        </p:nvCxnSpPr>
        <p:spPr>
          <a:xfrm>
            <a:off x="4118293" y="3038624"/>
            <a:ext cx="0" cy="41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40507E-6226-288C-EBD5-870B24071875}"/>
              </a:ext>
            </a:extLst>
          </p:cNvPr>
          <p:cNvSpPr txBox="1"/>
          <p:nvPr/>
        </p:nvSpPr>
        <p:spPr>
          <a:xfrm>
            <a:off x="3686458" y="4776639"/>
            <a:ext cx="64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D4B09D-2D0A-C6B9-FF9B-55A950143FF3}"/>
              </a:ext>
            </a:extLst>
          </p:cNvPr>
          <p:cNvSpPr txBox="1"/>
          <p:nvPr/>
        </p:nvSpPr>
        <p:spPr>
          <a:xfrm>
            <a:off x="7134772" y="5682414"/>
            <a:ext cx="64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0410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028F-5EE7-1120-E0ED-80E3D31A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DC18-3540-FEF9-0DF5-271A4D83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5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710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Dispatcher Architecture</vt:lpstr>
      <vt:lpstr>Memory Structure</vt:lpstr>
      <vt:lpstr>Page Tables</vt:lpstr>
      <vt:lpstr>Interrupts</vt:lpstr>
      <vt:lpstr>Interrupts, Continued</vt:lpstr>
      <vt:lpstr>A Simple Dispatcher</vt:lpstr>
      <vt:lpstr>Simple Dispatcher Continued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Dispatcher Architecture</dc:title>
  <dc:creator>michael almandeel</dc:creator>
  <cp:lastModifiedBy>michael almandeel</cp:lastModifiedBy>
  <cp:revision>4</cp:revision>
  <dcterms:created xsi:type="dcterms:W3CDTF">2022-12-06T01:35:00Z</dcterms:created>
  <dcterms:modified xsi:type="dcterms:W3CDTF">2022-12-06T05:47:36Z</dcterms:modified>
</cp:coreProperties>
</file>