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0:33:19.202"/>
    </inkml:context>
    <inkml:brush xml:id="br0">
      <inkml:brushProperty name="width" value="0.05" units="cm"/>
      <inkml:brushProperty name="height" value="0.05" units="cm"/>
      <inkml:brushProperty name="color" value="#6699FF"/>
    </inkml:brush>
  </inkml:definitions>
  <inkml:trace contextRef="#ctx0" brushRef="#br0">1473 5133 24575,'0'-8'0,"0"1"0,-1 0 0,0 0 0,0 0 0,0 0 0,-1 0 0,0 0 0,0 0 0,-1 1 0,0-1 0,0 1 0,0-1 0,-8-10 0,-108-206 0,92 169 0,18 32 0,1 0 0,1-1 0,2 0 0,0 0 0,1 0 0,-1-43 0,3 40 0,-1-1 0,0 1 0,-2-1 0,-17-50 0,8 49 0,0 0 0,-35-47 0,20 37 0,21 30 0,1-1 0,0-1 0,0 1 0,1-1 0,0-1 0,-8-19 0,-111-299 0,103 263 0,13 37 0,-1 1 0,-22-44 0,-108-234 0,135 289 0,0-1 0,1 0 0,1 0 0,-2-26 0,-2-15 0,2 16 0,5 37 0,0 0 0,0 0 0,0-1 0,-1 1 0,0 0 0,0 0 0,-1 1 0,0-1 0,0 0 0,0 0 0,-1 1 0,0-1 0,0 1 0,0 0 0,0 0 0,-1 0 0,-6-6 0,-8-7 0,0-1 0,1 0 0,-15-25 0,26 33 0,0 0 0,0 0 0,1 0 0,1-1 0,-3-12 0,4 15 0,0-1 0,0 0 0,-1 1 0,0 0 0,0 0 0,-1 0 0,-1 1 0,-10-14 0,-55-70 0,63 82 0,0-1 0,1 1 0,0-1 0,0 0 0,1-1 0,-8-23 0,-19-77 0,33 111 0,-13-61 0,9 37 0,-15-47 0,-78-195 0,30 106 0,62 146 0,0 1 0,1-1 0,1 0 0,0 0 0,1 0 0,0-1 0,1-18 0,-6-47 0,5 72 0,-2-20 0,-2 1 0,-2-1 0,-19-49 0,20 59 0,0-1 0,1 1 0,1-1 0,1 0 0,1 0 0,-1-23 0,6-127 0,0 68 0,-4 15 0,0 35 0,7-79 0,-5 128 0,1-1 0,0 1 0,0 0 0,0 0 0,0 0 0,0 0 0,0 0 0,1 0 0,-1 0 0,1 1 0,0-1 0,0 0 0,0 1 0,0 0 0,0-1 0,4-2 0,47-24 0,-46 26 0,-1 1 0,0-1 0,0 0 0,0-1 0,0 1 0,0-1 0,-1 0 0,0-1 0,0 1 0,0-1 0,6-7 0,28-45 0,-24 36 0,24-42 0,-29 48 0,0 0 0,1 2 0,0-1 0,1 1 0,1 1 0,24-20 0,-20 18 0,-5 5 0,0-1 0,0 2 0,1-1 0,0 2 0,1 0 0,0 0 0,0 2 0,0-1 0,1 2 0,18-4 0,10-2 0,-26 7 0,-1 0 0,1-1 0,-1-1 0,0-1 0,-1 0 0,0-1 0,19-12 0,122-80 0,-144 92 0,-1 1 0,1 1 0,0 0 0,0 0 0,0 1 0,1 0 0,-1 1 0,1 1 0,18-2 0,14 2 0,63 5 0,-22 0 0,-42-3 0,119 5 0,-143-3 0,0 2 0,-1 0 0,1 1 0,-1 1 0,0 0 0,21 12 0,1 1 0,1-2 0,1-2 0,0-1 0,45 7 0,-69-15 0,0 0 0,-1 1 0,-1 1 0,22 12 0,28 13 0,-16-11 0,-37-15 0,0 0 0,0-1 0,1-1 0,0 0 0,0-1 0,0-1 0,1 0 0,17 0 0,596-5 0,-602 3 0,51 10 0,-50-6 0,49 3 0,1112-9 0,-1151-1 0,51-9 0,-52 6 0,55-2 0,92-4 0,1-1 0,-55 15 0,141-6 0,-246 0 0,0-2 0,26-9 0,-29 8 0,1 0 0,38-4 0,49 5 0,58-6 0,-42 2 0,-97 9 0,1-1 0,-1-2 0,1-1 0,-1-1 0,39-12 0,-33 6 0,1 2 0,49-7 0,-33 11 0,0 1 0,0 3 0,68 8 0,-112-6 0,-1 0 0,1 1 0,-1 0 0,0 1 0,0-1 0,0 1 0,0 1 0,0-1 0,0 1 0,-1 0 0,0 1 0,10 9 0,-1 0 0,0 2 0,-2 0 0,16 24 0,4 1 0,1-2 0,75 68 0,-21-22 0,-78-75 0,1 0 0,0-1 0,1-1 0,0 1 0,0-2 0,0 0 0,1 0 0,0-1 0,1-1 0,-1 0 0,19 4 0,1-3 0,0-2 0,0-1 0,58-2 0,641-1 0,-687 2 0,60 11 0,-30-3 0,-38-4 0,1 2 0,69 25 0,-16-4 0,-28-10 0,74 33 0,-102-38 0,0-1 0,1-2 0,1-2 0,44 6 0,-60-10 0,-2 1 0,1 0 0,-1 2 0,0 0 0,0 1 0,-1 1 0,0 1 0,-1 0 0,18 16 0,-9-8 0,1-1 0,42 21 0,-55-32 0,0 1 0,-1 1 0,0 0 0,0 1 0,-1 0 0,0 1 0,-1 1 0,12 15 0,-5-4 0,-1 1 0,0 1 0,18 41 0,-27-47 0,-1 1 0,-1 0 0,3 21 0,-6-27 0,0 0 0,0 0 0,1 0 0,1 0 0,1-1 0,-1 0 0,2 0 0,12 18 0,-10-16 0,0 0 0,-1 1 0,0 0 0,-1 1 0,-1 0 0,-1 0 0,0 0 0,3 29 0,-2-19 0,0 0 0,15 37 0,-15-48 0,-1 1 0,0 1 0,-2-1 0,0 1 0,1 29 0,7 42 0,2-17 0,-9-43 0,14 50 0,-6-43 0,-1-4 0,12 60 0,-2-10 0,-15-65 0,-1 1 0,-1-1 0,5 36 0,-6-23 0,2 0 0,1-1 0,15 47 0,-12-50 0,-2 0 0,0 1 0,-2 0 0,3 51 0,-6-44 0,7 48 0,-3-48 0,0 49 0,-7-45 0,7 127 0,-4-144 0,2 0 0,0-1 0,2 0 0,0 0 0,1 0 0,10 18 0,-13-26-151,0-1-1,-1 1 0,0-1 0,-1 1 1,0 0-1,0 0 0,-2 0 1,0 19-1,0-11-6674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0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7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8A5E-423B-444F-8B98-E29F319F06F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64FD4-2D01-492D-8A08-2C3118E7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E63A-0223-99A9-7585-452C6B5CF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278892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Dispatcher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B4EB3-F03C-2653-C465-1DC24A21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3495105"/>
            <a:ext cx="3734014" cy="43933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Implemented in x86-64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62F2A-C367-73B8-216D-273ED5EF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F5F4A6F-9233-EB2F-1AA0-D13F3AE3FD96}"/>
              </a:ext>
            </a:extLst>
          </p:cNvPr>
          <p:cNvSpPr txBox="1">
            <a:spLocks/>
          </p:cNvSpPr>
          <p:nvPr/>
        </p:nvSpPr>
        <p:spPr>
          <a:xfrm>
            <a:off x="1504133" y="4310235"/>
            <a:ext cx="3734014" cy="43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By Michael Almandeel</a:t>
            </a:r>
          </a:p>
        </p:txBody>
      </p:sp>
    </p:spTree>
    <p:extLst>
      <p:ext uri="{BB962C8B-B14F-4D97-AF65-F5344CB8AC3E}">
        <p14:creationId xmlns:p14="http://schemas.microsoft.com/office/powerpoint/2010/main" val="31229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9255-14B2-B8A6-74B5-8D320BA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57" y="466987"/>
            <a:ext cx="9127222" cy="1320800"/>
          </a:xfrm>
        </p:spPr>
        <p:txBody>
          <a:bodyPr/>
          <a:lstStyle/>
          <a:p>
            <a:r>
              <a:rPr lang="en-US" dirty="0"/>
              <a:t>Burst Time Management -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DD13-8485-2BA5-7D75-9D641DC6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95" y="1283516"/>
            <a:ext cx="6109360" cy="5486400"/>
          </a:xfrm>
        </p:spPr>
        <p:txBody>
          <a:bodyPr>
            <a:normAutofit/>
          </a:bodyPr>
          <a:lstStyle/>
          <a:p>
            <a:r>
              <a:rPr lang="en-US" dirty="0"/>
              <a:t>We record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interrupted_time </a:t>
            </a:r>
            <a:r>
              <a:rPr lang="en-US" dirty="0"/>
              <a:t>at the initial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entry point </a:t>
            </a:r>
            <a:r>
              <a:rPr lang="en-US" dirty="0"/>
              <a:t>of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every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isr</a:t>
            </a:r>
            <a:r>
              <a:rPr lang="en-US" dirty="0"/>
              <a:t>(except the timer) by pushing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%rax </a:t>
            </a:r>
            <a:r>
              <a:rPr lang="en-US" dirty="0"/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%rbx </a:t>
            </a:r>
            <a:r>
              <a:rPr lang="en-US" dirty="0"/>
              <a:t>to the stack(to preserve their states), and executing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RDTSC </a:t>
            </a:r>
            <a:r>
              <a:rPr lang="en-US" dirty="0"/>
              <a:t>instruction (this loads the current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timestamp </a:t>
            </a:r>
            <a:r>
              <a:rPr lang="en-US" dirty="0"/>
              <a:t>into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%rax </a:t>
            </a:r>
            <a:r>
              <a:rPr lang="en-US" dirty="0"/>
              <a:t>+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%rbx</a:t>
            </a:r>
            <a:r>
              <a:rPr lang="en-US" dirty="0"/>
              <a:t>)</a:t>
            </a:r>
          </a:p>
          <a:p>
            <a:r>
              <a:rPr lang="en-US" dirty="0"/>
              <a:t> We then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</a:t>
            </a:r>
            <a:r>
              <a:rPr lang="en-US" dirty="0"/>
              <a:t>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timestamp </a:t>
            </a:r>
            <a:r>
              <a:rPr lang="en-US" dirty="0"/>
              <a:t>and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remaining registers</a:t>
            </a:r>
            <a:r>
              <a:rPr lang="en-US" dirty="0"/>
              <a:t> onto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stack</a:t>
            </a:r>
          </a:p>
          <a:p>
            <a:r>
              <a:rPr lang="en-US" dirty="0"/>
              <a:t>After that, the interrupting isr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executes</a:t>
            </a:r>
            <a:r>
              <a:rPr lang="en-US" dirty="0"/>
              <a:t> as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usual</a:t>
            </a:r>
          </a:p>
          <a:p>
            <a:r>
              <a:rPr lang="en-US" dirty="0"/>
              <a:t>Finally, instead of executing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  <a:r>
              <a:rPr lang="en-US" dirty="0"/>
              <a:t>, the isr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jumps</a:t>
            </a:r>
            <a:r>
              <a:rPr lang="en-US" dirty="0"/>
              <a:t> 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entry point </a:t>
            </a:r>
            <a:r>
              <a:rPr lang="en-US" dirty="0"/>
              <a:t>of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 manager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 manager </a:t>
            </a:r>
            <a:r>
              <a:rPr lang="en-US" dirty="0"/>
              <a:t>uses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timestamp</a:t>
            </a:r>
            <a:r>
              <a:rPr lang="en-US" dirty="0"/>
              <a:t> to calculate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value </a:t>
            </a:r>
            <a:r>
              <a:rPr lang="en-US" dirty="0"/>
              <a:t>for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timer</a:t>
            </a:r>
          </a:p>
          <a:p>
            <a:r>
              <a:rPr lang="en-US" dirty="0"/>
              <a:t>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pops </a:t>
            </a:r>
            <a:r>
              <a:rPr lang="en-US" dirty="0"/>
              <a:t>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saved registers , </a:t>
            </a:r>
            <a:r>
              <a:rPr lang="en-US" dirty="0"/>
              <a:t>restoring their state,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sets </a:t>
            </a:r>
            <a:r>
              <a:rPr lang="en-US" dirty="0"/>
              <a:t>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timer </a:t>
            </a:r>
            <a:r>
              <a:rPr lang="en-US" dirty="0"/>
              <a:t>right before finishing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state restore </a:t>
            </a:r>
            <a:r>
              <a:rPr lang="en-US" dirty="0"/>
              <a:t>by calling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  <a:r>
              <a:rPr lang="en-US" dirty="0"/>
              <a:t>, being careful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dirty="0"/>
              <a:t> pop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%rflags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%rsp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%rip</a:t>
            </a:r>
            <a:r>
              <a:rPr lang="en-US" dirty="0"/>
              <a:t>(these are needed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  <a:r>
              <a:rPr lang="en-US" dirty="0"/>
              <a:t> to restore execution context)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15C9699-6EF8-2AA6-C0F8-2AF95C4E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99" y="2232311"/>
            <a:ext cx="3939948" cy="119668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0F8087B-A335-0412-1349-5F7E9BF6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53" y="4305276"/>
            <a:ext cx="4561990" cy="129102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A0DBA8D-EBE9-A284-3982-8C9F4BCFFFBC}"/>
              </a:ext>
            </a:extLst>
          </p:cNvPr>
          <p:cNvSpPr txBox="1"/>
          <p:nvPr/>
        </p:nvSpPr>
        <p:spPr>
          <a:xfrm>
            <a:off x="6895322" y="1884330"/>
            <a:ext cx="301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Timer Duration Settings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97DFB0-5869-8B76-5632-B5BDBC80BA4C}"/>
              </a:ext>
            </a:extLst>
          </p:cNvPr>
          <p:cNvSpPr txBox="1"/>
          <p:nvPr/>
        </p:nvSpPr>
        <p:spPr>
          <a:xfrm>
            <a:off x="6895322" y="3817186"/>
            <a:ext cx="322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Timer Mode and Target Settings(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LVT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36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75EB-D31A-B14B-C2FD-30152AE2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/>
          <a:lstStyle/>
          <a:p>
            <a:r>
              <a:rPr lang="en-US" dirty="0"/>
              <a:t>NMI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DD2A-03F2-E34F-4273-86EB0817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10019"/>
            <a:ext cx="5656354" cy="5176008"/>
          </a:xfrm>
        </p:spPr>
        <p:txBody>
          <a:bodyPr/>
          <a:lstStyle/>
          <a:p>
            <a:r>
              <a:rPr lang="en-US" dirty="0"/>
              <a:t>Since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NMI</a:t>
            </a:r>
            <a:r>
              <a:rPr lang="en-US" dirty="0"/>
              <a:t> can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</a:t>
            </a:r>
            <a:r>
              <a:rPr lang="en-US" dirty="0"/>
              <a:t> the currently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executing isr </a:t>
            </a:r>
            <a:r>
              <a:rPr lang="en-US" dirty="0"/>
              <a:t>of a maskable interrupt, we can end up jumping into the burst time manager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prematurely</a:t>
            </a:r>
          </a:p>
          <a:p>
            <a:r>
              <a:rPr lang="en-US" dirty="0"/>
              <a:t>In this case the interrupted isr will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never</a:t>
            </a:r>
            <a:r>
              <a:rPr lang="en-US" dirty="0"/>
              <a:t> be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returned to </a:t>
            </a:r>
            <a:r>
              <a:rPr lang="en-US" dirty="0"/>
              <a:t>, effectively causing the interrupt to be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dropped</a:t>
            </a:r>
            <a:r>
              <a:rPr lang="en-US" dirty="0"/>
              <a:t> altogether</a:t>
            </a:r>
          </a:p>
          <a:p>
            <a:r>
              <a:rPr lang="en-US" dirty="0"/>
              <a:t>Thankfully,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%rflags </a:t>
            </a:r>
            <a:r>
              <a:rPr lang="en-US" dirty="0"/>
              <a:t>register of the interrupted program is in a predictable place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stack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/>
              <a:t> flag indicates whether interrupts are enabled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/>
              <a:t>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dirty="0"/>
              <a:t>, we have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interrupted</a:t>
            </a:r>
            <a:r>
              <a:rPr lang="en-US" dirty="0"/>
              <a:t>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isr</a:t>
            </a:r>
            <a:r>
              <a:rPr lang="en-US" dirty="0"/>
              <a:t>, in which case we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don’t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</a:t>
            </a:r>
            <a:r>
              <a:rPr lang="en-US" dirty="0"/>
              <a:t> the timestamp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jump</a:t>
            </a:r>
            <a:r>
              <a:rPr lang="en-US" dirty="0"/>
              <a:t> to the burst time manager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IF </a:t>
            </a:r>
            <a:r>
              <a:rPr lang="en-US" dirty="0"/>
              <a:t>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we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interrupted</a:t>
            </a:r>
            <a:r>
              <a:rPr lang="en-US" dirty="0"/>
              <a:t>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task</a:t>
            </a:r>
            <a:r>
              <a:rPr lang="en-US" dirty="0"/>
              <a:t> and proceed as normal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6D63D-1947-F6A3-978E-B924B9DB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97" y="2107245"/>
            <a:ext cx="4900368" cy="2745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93F83-56FD-DA63-380B-D525019234B7}"/>
              </a:ext>
            </a:extLst>
          </p:cNvPr>
          <p:cNvSpPr txBox="1"/>
          <p:nvPr/>
        </p:nvSpPr>
        <p:spPr>
          <a:xfrm>
            <a:off x="7821280" y="1799468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%eflags </a:t>
            </a:r>
            <a:r>
              <a:rPr lang="en-US" sz="1400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3499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6C39-8E68-B7E9-36C5-BF9EDDB5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67" y="180363"/>
            <a:ext cx="8596668" cy="808139"/>
          </a:xfrm>
        </p:spPr>
        <p:txBody>
          <a:bodyPr/>
          <a:lstStyle/>
          <a:p>
            <a:r>
              <a:rPr lang="en-US" dirty="0"/>
              <a:t>Dispatching Targeted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74C6-3061-A15A-8A9B-538BC4A5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96" y="1124125"/>
            <a:ext cx="5085903" cy="55535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Interrupts are 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dumb</a:t>
            </a:r>
            <a:r>
              <a:rPr lang="en-US" dirty="0"/>
              <a:t>” in the sense that they merely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signal</a:t>
            </a:r>
            <a:r>
              <a:rPr lang="en-US" dirty="0"/>
              <a:t> that a certain type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action has occurred</a:t>
            </a:r>
            <a:r>
              <a:rPr lang="en-US" dirty="0"/>
              <a:t>, without saying anything more about it</a:t>
            </a:r>
          </a:p>
          <a:p>
            <a:endParaRPr lang="en-US" dirty="0"/>
          </a:p>
          <a:p>
            <a:r>
              <a:rPr lang="en-US" dirty="0"/>
              <a:t>We must maintain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shared queues </a:t>
            </a:r>
            <a:r>
              <a:rPr lang="en-US" dirty="0"/>
              <a:t>so that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originators</a:t>
            </a:r>
            <a:r>
              <a:rPr lang="en-US" i="1" dirty="0"/>
              <a:t> of </a:t>
            </a:r>
            <a:r>
              <a:rPr lang="en-US" dirty="0"/>
              <a:t>or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isr’s</a:t>
            </a:r>
            <a:r>
              <a:rPr lang="en-US" i="1" dirty="0"/>
              <a:t> for </a:t>
            </a:r>
            <a:r>
              <a:rPr lang="en-US" dirty="0"/>
              <a:t>a given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vector </a:t>
            </a:r>
            <a:r>
              <a:rPr lang="en-US" dirty="0"/>
              <a:t>can store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en-US" dirty="0"/>
              <a:t> about each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specific interrupt occurrence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en-US" dirty="0"/>
              <a:t> consists of a combination of a task id or a Pid, buffer address(es), flags, timestamps, state variables etc…</a:t>
            </a:r>
          </a:p>
          <a:p>
            <a:endParaRPr lang="en-US" dirty="0"/>
          </a:p>
          <a:p>
            <a:r>
              <a:rPr lang="en-US" dirty="0"/>
              <a:t>Each process has an area of memory reserved for 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queue </a:t>
            </a:r>
            <a:r>
              <a:rPr lang="en-US" dirty="0"/>
              <a:t>that contains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dirty="0"/>
              <a:t> of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en-US" dirty="0"/>
              <a:t> about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interrupts</a:t>
            </a:r>
          </a:p>
          <a:p>
            <a:endParaRPr lang="en-US" dirty="0"/>
          </a:p>
          <a:p>
            <a:r>
              <a:rPr lang="en-US" dirty="0"/>
              <a:t>Each process has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en-US" dirty="0"/>
              <a:t>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pointers</a:t>
            </a:r>
            <a:r>
              <a:rPr lang="en-US" dirty="0"/>
              <a:t>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  <a:r>
              <a:rPr lang="en-US" dirty="0"/>
              <a:t>, similar to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IDT</a:t>
            </a:r>
            <a:r>
              <a:rPr lang="en-US" dirty="0"/>
              <a:t>(one for each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</a:t>
            </a:r>
            <a:r>
              <a:rPr lang="en-US" dirty="0"/>
              <a:t> supported)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49CB2-9E9E-BBD8-4FC2-2705E281DC5E}"/>
              </a:ext>
            </a:extLst>
          </p:cNvPr>
          <p:cNvSpPr/>
          <p:nvPr/>
        </p:nvSpPr>
        <p:spPr>
          <a:xfrm>
            <a:off x="6690786" y="1116856"/>
            <a:ext cx="2072081" cy="507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23BF47-6AAC-DD6C-2846-DE9BBD273740}"/>
              </a:ext>
            </a:extLst>
          </p:cNvPr>
          <p:cNvCxnSpPr/>
          <p:nvPr/>
        </p:nvCxnSpPr>
        <p:spPr>
          <a:xfrm>
            <a:off x="6690785" y="3533305"/>
            <a:ext cx="2072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79BE8C7-951B-D651-5FC4-997138B131BF}"/>
              </a:ext>
            </a:extLst>
          </p:cNvPr>
          <p:cNvSpPr/>
          <p:nvPr/>
        </p:nvSpPr>
        <p:spPr>
          <a:xfrm>
            <a:off x="6690786" y="1124125"/>
            <a:ext cx="2072080" cy="3607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51CC4-39EB-D11E-F3D3-44910BF752DC}"/>
              </a:ext>
            </a:extLst>
          </p:cNvPr>
          <p:cNvSpPr/>
          <p:nvPr/>
        </p:nvSpPr>
        <p:spPr>
          <a:xfrm>
            <a:off x="8151023" y="1805769"/>
            <a:ext cx="514376" cy="250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Isr 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9E7EF1-559C-FDFF-EB45-761DA5E3D03B}"/>
              </a:ext>
            </a:extLst>
          </p:cNvPr>
          <p:cNvSpPr/>
          <p:nvPr/>
        </p:nvSpPr>
        <p:spPr>
          <a:xfrm>
            <a:off x="6765377" y="3127722"/>
            <a:ext cx="1295678" cy="281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task dispatcher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50769C-DD75-D208-3D72-02811FD3220F}"/>
              </a:ext>
            </a:extLst>
          </p:cNvPr>
          <p:cNvCxnSpPr>
            <a:cxnSpLocks/>
          </p:cNvCxnSpPr>
          <p:nvPr/>
        </p:nvCxnSpPr>
        <p:spPr>
          <a:xfrm>
            <a:off x="8408211" y="1484853"/>
            <a:ext cx="0" cy="2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8C0B8D-6E2E-18E1-C59D-C1E600C8BDD7}"/>
              </a:ext>
            </a:extLst>
          </p:cNvPr>
          <p:cNvCxnSpPr>
            <a:cxnSpLocks/>
          </p:cNvCxnSpPr>
          <p:nvPr/>
        </p:nvCxnSpPr>
        <p:spPr>
          <a:xfrm>
            <a:off x="7090865" y="1484853"/>
            <a:ext cx="0" cy="2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CAE85A8-0F84-0FD8-632D-92E643E653FB}"/>
              </a:ext>
            </a:extLst>
          </p:cNvPr>
          <p:cNvSpPr txBox="1"/>
          <p:nvPr/>
        </p:nvSpPr>
        <p:spPr>
          <a:xfrm>
            <a:off x="8849820" y="3562327"/>
            <a:ext cx="122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space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36CFF3-8484-97E0-7728-0D0DE279C886}"/>
              </a:ext>
            </a:extLst>
          </p:cNvPr>
          <p:cNvSpPr/>
          <p:nvPr/>
        </p:nvSpPr>
        <p:spPr>
          <a:xfrm>
            <a:off x="7123715" y="2253418"/>
            <a:ext cx="1569944" cy="2810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interrupt manager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743BA8-EA45-10DF-AE23-7F43342587DC}"/>
              </a:ext>
            </a:extLst>
          </p:cNvPr>
          <p:cNvSpPr/>
          <p:nvPr/>
        </p:nvSpPr>
        <p:spPr>
          <a:xfrm>
            <a:off x="7172740" y="2758862"/>
            <a:ext cx="1295678" cy="2810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burst time mgr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4DA057-A2C4-3239-18EF-FEA173EE01D0}"/>
              </a:ext>
            </a:extLst>
          </p:cNvPr>
          <p:cNvSpPr/>
          <p:nvPr/>
        </p:nvSpPr>
        <p:spPr>
          <a:xfrm>
            <a:off x="6765377" y="1791988"/>
            <a:ext cx="814727" cy="2810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timer isr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3049AC-CD5C-3CA6-F6A9-AE3295B7CA91}"/>
              </a:ext>
            </a:extLst>
          </p:cNvPr>
          <p:cNvCxnSpPr/>
          <p:nvPr/>
        </p:nvCxnSpPr>
        <p:spPr>
          <a:xfrm>
            <a:off x="6887361" y="2073017"/>
            <a:ext cx="92279" cy="99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EA01527-6219-6B29-D77E-C599708A1B7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408211" y="2056229"/>
            <a:ext cx="0" cy="15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9A91D2-2030-E7A1-A807-02CDC27DF29C}"/>
              </a:ext>
            </a:extLst>
          </p:cNvPr>
          <p:cNvCxnSpPr>
            <a:cxnSpLocks/>
          </p:cNvCxnSpPr>
          <p:nvPr/>
        </p:nvCxnSpPr>
        <p:spPr>
          <a:xfrm>
            <a:off x="8017560" y="2534447"/>
            <a:ext cx="0" cy="19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CAE8F9E-51D7-DF03-86F2-E1A993FC5F59}"/>
              </a:ext>
            </a:extLst>
          </p:cNvPr>
          <p:cNvSpPr txBox="1"/>
          <p:nvPr/>
        </p:nvSpPr>
        <p:spPr>
          <a:xfrm>
            <a:off x="6843679" y="5380326"/>
            <a:ext cx="56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%rip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490B5DB-ABD9-CB67-BAD1-780F93C747B4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7403751" y="5534214"/>
            <a:ext cx="1294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1F40AB8-BA37-6A8D-7D27-76E6F435A49F}"/>
              </a:ext>
            </a:extLst>
          </p:cNvPr>
          <p:cNvSpPr/>
          <p:nvPr/>
        </p:nvSpPr>
        <p:spPr>
          <a:xfrm>
            <a:off x="6690784" y="3533305"/>
            <a:ext cx="2072081" cy="4614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interrupt queue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FFAD3B-0549-6D29-502B-6D50677910CA}"/>
              </a:ext>
            </a:extLst>
          </p:cNvPr>
          <p:cNvSpPr/>
          <p:nvPr/>
        </p:nvSpPr>
        <p:spPr>
          <a:xfrm>
            <a:off x="6690783" y="3991503"/>
            <a:ext cx="2072081" cy="4614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idt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F3D0B-253B-AC46-8878-5D4FEFE4D28A}"/>
              </a:ext>
            </a:extLst>
          </p:cNvPr>
          <p:cNvSpPr/>
          <p:nvPr/>
        </p:nvSpPr>
        <p:spPr>
          <a:xfrm>
            <a:off x="6690780" y="4449700"/>
            <a:ext cx="2072081" cy="4614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interrupt dispatch stub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48478A-7C64-417D-8029-1E5279021829}"/>
              </a:ext>
            </a:extLst>
          </p:cNvPr>
          <p:cNvCxnSpPr>
            <a:cxnSpLocks/>
          </p:cNvCxnSpPr>
          <p:nvPr/>
        </p:nvCxnSpPr>
        <p:spPr>
          <a:xfrm>
            <a:off x="8598716" y="2534447"/>
            <a:ext cx="0" cy="115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00D576-8EDD-99E8-2378-F528DB062B7C}"/>
              </a:ext>
            </a:extLst>
          </p:cNvPr>
          <p:cNvCxnSpPr>
            <a:cxnSpLocks/>
          </p:cNvCxnSpPr>
          <p:nvPr/>
        </p:nvCxnSpPr>
        <p:spPr>
          <a:xfrm>
            <a:off x="8344810" y="3039891"/>
            <a:ext cx="25140" cy="15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5EE60F-8309-FC27-76E9-E742D6CE126E}"/>
              </a:ext>
            </a:extLst>
          </p:cNvPr>
          <p:cNvCxnSpPr>
            <a:cxnSpLocks/>
          </p:cNvCxnSpPr>
          <p:nvPr/>
        </p:nvCxnSpPr>
        <p:spPr>
          <a:xfrm>
            <a:off x="6989428" y="3408751"/>
            <a:ext cx="0" cy="118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4283D6E-6A9F-1322-64B6-409351E02D70}"/>
              </a:ext>
            </a:extLst>
          </p:cNvPr>
          <p:cNvCxnSpPr>
            <a:cxnSpLocks/>
          </p:cNvCxnSpPr>
          <p:nvPr/>
        </p:nvCxnSpPr>
        <p:spPr>
          <a:xfrm>
            <a:off x="8311634" y="4907898"/>
            <a:ext cx="228359" cy="46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EDE59D-907E-FC49-A123-72A8B2109C52}"/>
              </a:ext>
            </a:extLst>
          </p:cNvPr>
          <p:cNvSpPr/>
          <p:nvPr/>
        </p:nvSpPr>
        <p:spPr>
          <a:xfrm>
            <a:off x="9424905" y="4412735"/>
            <a:ext cx="979618" cy="5353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isr’s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75EBAA-C75E-C942-8390-3CB541F8E289}"/>
              </a:ext>
            </a:extLst>
          </p:cNvPr>
          <p:cNvCxnSpPr>
            <a:cxnSpLocks/>
          </p:cNvCxnSpPr>
          <p:nvPr/>
        </p:nvCxnSpPr>
        <p:spPr>
          <a:xfrm>
            <a:off x="8762861" y="4532164"/>
            <a:ext cx="55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42249FD-FE4E-C3FA-6AA0-F8AB7BC792ED}"/>
              </a:ext>
            </a:extLst>
          </p:cNvPr>
          <p:cNvCxnSpPr>
            <a:cxnSpLocks/>
          </p:cNvCxnSpPr>
          <p:nvPr/>
        </p:nvCxnSpPr>
        <p:spPr>
          <a:xfrm flipH="1">
            <a:off x="8849820" y="4823670"/>
            <a:ext cx="57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CC0257A-8C5D-49EB-A0E8-4E0FC2F2A2BA}"/>
              </a:ext>
            </a:extLst>
          </p:cNvPr>
          <p:cNvSpPr txBox="1"/>
          <p:nvPr/>
        </p:nvSpPr>
        <p:spPr>
          <a:xfrm>
            <a:off x="8813844" y="4509704"/>
            <a:ext cx="56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loop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4DE6783-0D53-1BA7-1D63-A3DE4E14E386}"/>
              </a:ext>
            </a:extLst>
          </p:cNvPr>
          <p:cNvSpPr txBox="1"/>
          <p:nvPr/>
        </p:nvSpPr>
        <p:spPr>
          <a:xfrm>
            <a:off x="7957503" y="4994196"/>
            <a:ext cx="56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jmp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938D2C9-A60D-19DA-9F32-109444638D79}"/>
              </a:ext>
            </a:extLst>
          </p:cNvPr>
          <p:cNvCxnSpPr>
            <a:cxnSpLocks/>
          </p:cNvCxnSpPr>
          <p:nvPr/>
        </p:nvCxnSpPr>
        <p:spPr>
          <a:xfrm>
            <a:off x="6690780" y="3533305"/>
            <a:ext cx="3641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23CD9D6-E2BC-A095-93BA-B0E170B2936C}"/>
              </a:ext>
            </a:extLst>
          </p:cNvPr>
          <p:cNvSpPr txBox="1"/>
          <p:nvPr/>
        </p:nvSpPr>
        <p:spPr>
          <a:xfrm>
            <a:off x="8837458" y="3153519"/>
            <a:ext cx="149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257254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0C72-5DBE-C26D-C3E2-9A8C1DAB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10" y="156238"/>
            <a:ext cx="8596668" cy="1320800"/>
          </a:xfrm>
        </p:spPr>
        <p:txBody>
          <a:bodyPr/>
          <a:lstStyle/>
          <a:p>
            <a:r>
              <a:rPr lang="en-US" dirty="0"/>
              <a:t>Implementing Targeted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4DD1-108F-16BC-E953-1DFADEC1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81" y="1157682"/>
            <a:ext cx="8163334" cy="5544080"/>
          </a:xfrm>
        </p:spPr>
        <p:txBody>
          <a:bodyPr>
            <a:normAutofit/>
          </a:bodyPr>
          <a:lstStyle/>
          <a:p>
            <a:r>
              <a:rPr lang="en-US" dirty="0"/>
              <a:t>After 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isr </a:t>
            </a:r>
            <a:r>
              <a:rPr lang="en-US" dirty="0"/>
              <a:t>services an interrupt, it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jumps</a:t>
            </a:r>
            <a:r>
              <a:rPr lang="en-US" dirty="0"/>
              <a:t> to the entry point of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manager </a:t>
            </a:r>
            <a:r>
              <a:rPr lang="en-US" dirty="0"/>
              <a:t>instead of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 manager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manager </a:t>
            </a:r>
            <a:r>
              <a:rPr lang="en-US" dirty="0"/>
              <a:t>reads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metadata queue </a:t>
            </a:r>
            <a:r>
              <a:rPr lang="en-US" dirty="0"/>
              <a:t>associated with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vector</a:t>
            </a:r>
            <a:r>
              <a:rPr lang="en-US" dirty="0"/>
              <a:t>, and writes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en-US" dirty="0"/>
              <a:t> to a special area of memory all programs have called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queue </a:t>
            </a:r>
          </a:p>
          <a:p>
            <a:endParaRPr lang="en-US" dirty="0"/>
          </a:p>
          <a:p>
            <a:r>
              <a:rPr lang="en-US" dirty="0"/>
              <a:t>If the interrupt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isn’t targeted </a:t>
            </a:r>
            <a:r>
              <a:rPr lang="en-US" dirty="0"/>
              <a:t>at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</a:t>
            </a:r>
            <a:r>
              <a:rPr lang="en-US" dirty="0"/>
              <a:t> Pid,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%cr3 </a:t>
            </a:r>
            <a:r>
              <a:rPr lang="en-US" dirty="0"/>
              <a:t>is pushed and overwritten to perform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vas switch </a:t>
            </a:r>
            <a:r>
              <a:rPr lang="en-US" dirty="0"/>
              <a:t>to write 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correct</a:t>
            </a:r>
            <a:r>
              <a:rPr lang="en-US" dirty="0"/>
              <a:t> Pid’s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queue</a:t>
            </a:r>
            <a:r>
              <a:rPr lang="en-US" dirty="0"/>
              <a:t>. It then restores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%cr3 </a:t>
            </a:r>
            <a:r>
              <a:rPr lang="en-US" dirty="0"/>
              <a:t>and proceeds 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 manger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a task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dispatched</a:t>
            </a:r>
            <a:r>
              <a:rPr lang="en-US" dirty="0"/>
              <a:t> by the task dispatcher or restored by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 manager</a:t>
            </a:r>
            <a:r>
              <a:rPr lang="en-US" dirty="0"/>
              <a:t>, it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  <a:r>
              <a:rPr lang="en-US" dirty="0"/>
              <a:t>’s 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dispatch stub </a:t>
            </a:r>
            <a:r>
              <a:rPr lang="en-US" dirty="0"/>
              <a:t>unless the process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currently</a:t>
            </a:r>
            <a:r>
              <a:rPr lang="en-US" dirty="0"/>
              <a:t> executing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within the stub</a:t>
            </a:r>
            <a:r>
              <a:rPr lang="en-US" dirty="0"/>
              <a:t>, in which case it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restores</a:t>
            </a:r>
            <a:r>
              <a:rPr lang="en-US" dirty="0"/>
              <a:t> state as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normal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2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76B1-0E24-8E99-5242-F646CB58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21" y="107320"/>
            <a:ext cx="8596668" cy="824917"/>
          </a:xfrm>
        </p:spPr>
        <p:txBody>
          <a:bodyPr/>
          <a:lstStyle/>
          <a:p>
            <a:r>
              <a:rPr lang="en-US" dirty="0"/>
              <a:t>Interrupt Dispatch 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685F-FC28-B445-954B-7D424314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17" y="991962"/>
            <a:ext cx="6517259" cy="5895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avoid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preempting</a:t>
            </a:r>
            <a:r>
              <a:rPr lang="en-US" dirty="0"/>
              <a:t> a currently running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handler</a:t>
            </a:r>
            <a:r>
              <a:rPr lang="en-US" dirty="0"/>
              <a:t>, the dispatcher/burst time manager sets a ‘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done</a:t>
            </a:r>
            <a:r>
              <a:rPr lang="en-US" dirty="0"/>
              <a:t>’ variable in the user task to ‘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dirty="0"/>
              <a:t>’ every time we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  <a:r>
              <a:rPr lang="en-US" dirty="0"/>
              <a:t> to the stub. The stub writes ‘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’ to the variable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immediately before </a:t>
            </a:r>
            <a:r>
              <a:rPr lang="en-US" dirty="0"/>
              <a:t>jumping to the stored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program context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done</a:t>
            </a:r>
            <a:r>
              <a:rPr lang="en-US" dirty="0"/>
              <a:t> = 0, the dispatcher/burst time manager simply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restores</a:t>
            </a:r>
            <a:r>
              <a:rPr lang="en-US" dirty="0"/>
              <a:t> state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normally, </a:t>
            </a:r>
            <a:r>
              <a:rPr lang="en-US" dirty="0"/>
              <a:t>resuming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dispatch stub</a:t>
            </a:r>
          </a:p>
          <a:p>
            <a:r>
              <a:rPr lang="en-US" dirty="0"/>
              <a:t>In addition to setting ‘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done</a:t>
            </a:r>
            <a:r>
              <a:rPr lang="en-US" dirty="0"/>
              <a:t>’, the dispatcher/burst time manager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writes</a:t>
            </a:r>
            <a:r>
              <a:rPr lang="en-US" dirty="0"/>
              <a:t> the value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%rip</a:t>
            </a:r>
            <a:r>
              <a:rPr lang="en-US" dirty="0"/>
              <a:t>(on the stack or pcb) 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  <a:r>
              <a:rPr lang="en-US" dirty="0"/>
              <a:t> of the final instruction in the stub,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jmp</a:t>
            </a:r>
            <a:r>
              <a:rPr lang="en-US" dirty="0"/>
              <a:t>, before executing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stub</a:t>
            </a:r>
            <a:r>
              <a:rPr lang="en-US" dirty="0"/>
              <a:t> code enters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loop</a:t>
            </a:r>
            <a:r>
              <a:rPr lang="en-US" dirty="0"/>
              <a:t> which reads all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outstanding</a:t>
            </a:r>
            <a:r>
              <a:rPr lang="en-US" dirty="0"/>
              <a:t> entries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queue</a:t>
            </a:r>
            <a:r>
              <a:rPr lang="en-US" dirty="0"/>
              <a:t>, and uses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en-US" dirty="0"/>
              <a:t> to get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IDT</a:t>
            </a:r>
            <a:r>
              <a:rPr lang="en-US" dirty="0"/>
              <a:t> index of its corresponding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 pointer</a:t>
            </a:r>
            <a:r>
              <a:rPr lang="en-US" dirty="0"/>
              <a:t>, which is called</a:t>
            </a:r>
          </a:p>
          <a:p>
            <a:r>
              <a:rPr lang="en-US" dirty="0"/>
              <a:t> When all entries are serviced, it sets the ‘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done</a:t>
            </a:r>
            <a:r>
              <a:rPr lang="en-US" dirty="0"/>
              <a:t>’ variable to ‘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’ and executes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jmp</a:t>
            </a:r>
            <a:r>
              <a:rPr lang="en-US" dirty="0"/>
              <a:t> instruction to the address written by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dispatcher</a:t>
            </a:r>
            <a:endParaRPr lang="en-US" dirty="0"/>
          </a:p>
          <a:p>
            <a:r>
              <a:rPr lang="en-US" dirty="0"/>
              <a:t>After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jmp</a:t>
            </a:r>
            <a:r>
              <a:rPr lang="en-US" dirty="0"/>
              <a:t>, the previously interrupted program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resumes</a:t>
            </a:r>
            <a:r>
              <a:rPr lang="en-US" dirty="0"/>
              <a:t> with its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state </a:t>
            </a:r>
            <a:r>
              <a:rPr lang="en-US" dirty="0"/>
              <a:t>correctly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restored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38EF7-FD0B-D4D5-5369-67EC68D7E8EC}"/>
              </a:ext>
            </a:extLst>
          </p:cNvPr>
          <p:cNvSpPr/>
          <p:nvPr/>
        </p:nvSpPr>
        <p:spPr>
          <a:xfrm>
            <a:off x="7363437" y="2825882"/>
            <a:ext cx="1065402" cy="73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C350D-1A33-1585-408E-A56322EAD3BC}"/>
              </a:ext>
            </a:extLst>
          </p:cNvPr>
          <p:cNvSpPr txBox="1"/>
          <p:nvPr/>
        </p:nvSpPr>
        <p:spPr>
          <a:xfrm>
            <a:off x="8154099" y="2511780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interrupt dispatch stub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75975-713E-02E0-A883-7350592AF29A}"/>
              </a:ext>
            </a:extLst>
          </p:cNvPr>
          <p:cNvSpPr/>
          <p:nvPr/>
        </p:nvSpPr>
        <p:spPr>
          <a:xfrm>
            <a:off x="8757030" y="2819557"/>
            <a:ext cx="1065402" cy="73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AD9B6-BDB2-6490-ECC5-7E854BA7C3F4}"/>
              </a:ext>
            </a:extLst>
          </p:cNvPr>
          <p:cNvSpPr/>
          <p:nvPr/>
        </p:nvSpPr>
        <p:spPr>
          <a:xfrm>
            <a:off x="10115550" y="2819557"/>
            <a:ext cx="1065402" cy="73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jmp %rip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B8164-7839-37EA-DECE-24CE431A40C8}"/>
              </a:ext>
            </a:extLst>
          </p:cNvPr>
          <p:cNvSpPr/>
          <p:nvPr/>
        </p:nvSpPr>
        <p:spPr>
          <a:xfrm>
            <a:off x="7227579" y="2528763"/>
            <a:ext cx="4089171" cy="115217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5C130B-E744-23A8-1B57-7F2DCECD58DF}"/>
              </a:ext>
            </a:extLst>
          </p:cNvPr>
          <p:cNvSpPr/>
          <p:nvPr/>
        </p:nvSpPr>
        <p:spPr>
          <a:xfrm>
            <a:off x="8672393" y="4668258"/>
            <a:ext cx="1065402" cy="73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isr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71169-2E59-8569-29BC-3523E36E133F}"/>
              </a:ext>
            </a:extLst>
          </p:cNvPr>
          <p:cNvSpPr/>
          <p:nvPr/>
        </p:nvSpPr>
        <p:spPr>
          <a:xfrm>
            <a:off x="6806972" y="5036528"/>
            <a:ext cx="1065402" cy="73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idt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86D4B-38B0-7C93-F92A-171ED0CC3ECB}"/>
              </a:ext>
            </a:extLst>
          </p:cNvPr>
          <p:cNvSpPr/>
          <p:nvPr/>
        </p:nvSpPr>
        <p:spPr>
          <a:xfrm>
            <a:off x="6836505" y="3992235"/>
            <a:ext cx="1470170" cy="73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interrupt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F125A2-6EA8-63F6-C86C-659E941167BD}"/>
              </a:ext>
            </a:extLst>
          </p:cNvPr>
          <p:cNvSpPr/>
          <p:nvPr/>
        </p:nvSpPr>
        <p:spPr>
          <a:xfrm>
            <a:off x="9939753" y="4124869"/>
            <a:ext cx="1766932" cy="73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resume task execution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1CA748-C682-D3FA-1B04-EE7A24C2F5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47725" y="3558882"/>
            <a:ext cx="48413" cy="38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F95324-C007-EB0E-65EB-CF696EB3530C}"/>
              </a:ext>
            </a:extLst>
          </p:cNvPr>
          <p:cNvCxnSpPr>
            <a:cxnSpLocks/>
          </p:cNvCxnSpPr>
          <p:nvPr/>
        </p:nvCxnSpPr>
        <p:spPr>
          <a:xfrm>
            <a:off x="7196386" y="4723612"/>
            <a:ext cx="3953" cy="26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032277-2091-2BFD-0761-D87C5B139D4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872374" y="5192785"/>
            <a:ext cx="692262" cy="21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B02D07-C9E1-0517-3F77-CBE3F854807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325397" y="3759197"/>
            <a:ext cx="879697" cy="90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09354B-323C-5409-7F80-3345188D0B9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428839" y="3192382"/>
            <a:ext cx="23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8240F5-D7AA-447D-6391-4C52E94EBB1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822432" y="3186057"/>
            <a:ext cx="234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01D25F-7A02-C212-5049-A38635D95E05}"/>
              </a:ext>
            </a:extLst>
          </p:cNvPr>
          <p:cNvCxnSpPr>
            <a:cxnSpLocks/>
          </p:cNvCxnSpPr>
          <p:nvPr/>
        </p:nvCxnSpPr>
        <p:spPr>
          <a:xfrm>
            <a:off x="10486239" y="3552557"/>
            <a:ext cx="15728" cy="49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A1F1D58-41AA-6398-9921-05451C7F004F}"/>
              </a:ext>
            </a:extLst>
          </p:cNvPr>
          <p:cNvSpPr/>
          <p:nvPr/>
        </p:nvSpPr>
        <p:spPr>
          <a:xfrm>
            <a:off x="8847240" y="1058177"/>
            <a:ext cx="1555109" cy="73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burst time mgr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4FB425-8D7F-1F98-BC2C-45B39F23F674}"/>
              </a:ext>
            </a:extLst>
          </p:cNvPr>
          <p:cNvSpPr/>
          <p:nvPr/>
        </p:nvSpPr>
        <p:spPr>
          <a:xfrm>
            <a:off x="7094465" y="1062374"/>
            <a:ext cx="1470171" cy="73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dispatcher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6F3B2E-726A-025A-047B-50478B19145D}"/>
              </a:ext>
            </a:extLst>
          </p:cNvPr>
          <p:cNvCxnSpPr>
            <a:cxnSpLocks/>
          </p:cNvCxnSpPr>
          <p:nvPr/>
        </p:nvCxnSpPr>
        <p:spPr>
          <a:xfrm>
            <a:off x="7482979" y="1791177"/>
            <a:ext cx="0" cy="9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E46FF3-BFA7-0C25-B6E3-3F7B284C7263}"/>
              </a:ext>
            </a:extLst>
          </p:cNvPr>
          <p:cNvCxnSpPr>
            <a:cxnSpLocks/>
          </p:cNvCxnSpPr>
          <p:nvPr/>
        </p:nvCxnSpPr>
        <p:spPr>
          <a:xfrm flipH="1">
            <a:off x="7847725" y="1791177"/>
            <a:ext cx="1197704" cy="91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6F1B09-B05B-03A1-66DF-DC1BAF032A99}"/>
              </a:ext>
            </a:extLst>
          </p:cNvPr>
          <p:cNvSpPr txBox="1"/>
          <p:nvPr/>
        </p:nvSpPr>
        <p:spPr>
          <a:xfrm>
            <a:off x="7482979" y="1925224"/>
            <a:ext cx="60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552A2-4D57-3C9B-005C-A61085746543}"/>
              </a:ext>
            </a:extLst>
          </p:cNvPr>
          <p:cNvSpPr txBox="1"/>
          <p:nvPr/>
        </p:nvSpPr>
        <p:spPr>
          <a:xfrm>
            <a:off x="8757030" y="1952384"/>
            <a:ext cx="60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0A62CA-28AE-0460-2C0C-18A2AE1987B8}"/>
              </a:ext>
            </a:extLst>
          </p:cNvPr>
          <p:cNvSpPr txBox="1"/>
          <p:nvPr/>
        </p:nvSpPr>
        <p:spPr>
          <a:xfrm>
            <a:off x="8931127" y="4184619"/>
            <a:ext cx="77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0B6BF-9860-0CD1-69FC-D746F4B4A85E}"/>
              </a:ext>
            </a:extLst>
          </p:cNvPr>
          <p:cNvSpPr txBox="1"/>
          <p:nvPr/>
        </p:nvSpPr>
        <p:spPr>
          <a:xfrm>
            <a:off x="7968817" y="5326635"/>
            <a:ext cx="60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AE915B-060A-F848-4599-C9327E394AE1}"/>
              </a:ext>
            </a:extLst>
          </p:cNvPr>
          <p:cNvSpPr txBox="1"/>
          <p:nvPr/>
        </p:nvSpPr>
        <p:spPr>
          <a:xfrm>
            <a:off x="6725435" y="3701062"/>
            <a:ext cx="111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get metadata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211DE5-5C10-6C94-7D1E-6DA48DE5EAD6}"/>
              </a:ext>
            </a:extLst>
          </p:cNvPr>
          <p:cNvSpPr txBox="1"/>
          <p:nvPr/>
        </p:nvSpPr>
        <p:spPr>
          <a:xfrm>
            <a:off x="7227579" y="4706828"/>
            <a:ext cx="128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get function</a:t>
            </a:r>
          </a:p>
        </p:txBody>
      </p:sp>
    </p:spTree>
    <p:extLst>
      <p:ext uri="{BB962C8B-B14F-4D97-AF65-F5344CB8AC3E}">
        <p14:creationId xmlns:p14="http://schemas.microsoft.com/office/powerpoint/2010/main" val="3523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BD11-1F01-B599-9259-5EA07C02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30758"/>
            <a:ext cx="10515600" cy="502621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B4D8-E251-E5C1-2CD4-3206C85B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79" y="1253950"/>
            <a:ext cx="4153250" cy="5373292"/>
          </a:xfrm>
        </p:spPr>
        <p:txBody>
          <a:bodyPr>
            <a:normAutofit/>
          </a:bodyPr>
          <a:lstStyle/>
          <a:p>
            <a:r>
              <a:rPr lang="en-US" sz="2000" dirty="0"/>
              <a:t>The kernel is loaded at boot time starting at the beginning of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physical address space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/>
              <a:t>The virtual address to physical address mappings of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kernel memory</a:t>
            </a:r>
            <a:r>
              <a:rPr lang="en-US" sz="2000" dirty="0"/>
              <a:t> that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every</a:t>
            </a:r>
            <a:r>
              <a:rPr lang="en-US" sz="2000" dirty="0"/>
              <a:t> page table contains are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identical</a:t>
            </a:r>
            <a:r>
              <a:rPr lang="en-US" sz="2000" dirty="0"/>
              <a:t> for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en-US" sz="2000" dirty="0"/>
              <a:t> process’s page tables</a:t>
            </a:r>
          </a:p>
          <a:p>
            <a:endParaRPr lang="en-US" sz="2000" dirty="0"/>
          </a:p>
          <a:p>
            <a:r>
              <a:rPr lang="en-US" sz="2000" dirty="0"/>
              <a:t>Users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cannot</a:t>
            </a:r>
            <a:r>
              <a:rPr lang="en-US" sz="2000" dirty="0"/>
              <a:t> access these kernel pages due to a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protection key </a:t>
            </a:r>
            <a:r>
              <a:rPr lang="en-US" sz="2000" dirty="0"/>
              <a:t>associated with each hop in the table, which is set to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privileged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5BC71-172C-13B7-5C2C-74A65340DE9A}"/>
              </a:ext>
            </a:extLst>
          </p:cNvPr>
          <p:cNvSpPr/>
          <p:nvPr/>
        </p:nvSpPr>
        <p:spPr>
          <a:xfrm>
            <a:off x="6096000" y="1253950"/>
            <a:ext cx="5245916" cy="683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 Space                              User Space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7AFC39-24AE-34FB-B160-04A607A9B512}"/>
              </a:ext>
            </a:extLst>
          </p:cNvPr>
          <p:cNvCxnSpPr>
            <a:cxnSpLocks/>
          </p:cNvCxnSpPr>
          <p:nvPr/>
        </p:nvCxnSpPr>
        <p:spPr>
          <a:xfrm>
            <a:off x="7759817" y="1253950"/>
            <a:ext cx="0" cy="68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054AE5-C861-84D2-80EE-DE91CAE99EEE}"/>
              </a:ext>
            </a:extLst>
          </p:cNvPr>
          <p:cNvSpPr txBox="1"/>
          <p:nvPr/>
        </p:nvSpPr>
        <p:spPr>
          <a:xfrm>
            <a:off x="7877263" y="867747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Physical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B2851-7BB8-70B9-99B5-8B1FBADF43C7}"/>
              </a:ext>
            </a:extLst>
          </p:cNvPr>
          <p:cNvSpPr/>
          <p:nvPr/>
        </p:nvSpPr>
        <p:spPr>
          <a:xfrm>
            <a:off x="6096000" y="2907980"/>
            <a:ext cx="5245916" cy="683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 Space                              PID =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8F8E4-E503-3422-0BB4-FA7B69F9BD05}"/>
              </a:ext>
            </a:extLst>
          </p:cNvPr>
          <p:cNvSpPr/>
          <p:nvPr/>
        </p:nvSpPr>
        <p:spPr>
          <a:xfrm>
            <a:off x="6096000" y="4987255"/>
            <a:ext cx="5245916" cy="683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 Space                              PID = 1263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2FED47-414F-24C1-5F6F-B984F39E57D5}"/>
              </a:ext>
            </a:extLst>
          </p:cNvPr>
          <p:cNvCxnSpPr>
            <a:cxnSpLocks/>
          </p:cNvCxnSpPr>
          <p:nvPr/>
        </p:nvCxnSpPr>
        <p:spPr>
          <a:xfrm>
            <a:off x="7769605" y="2907980"/>
            <a:ext cx="0" cy="68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ECB337-F0C7-B7A0-6788-3CD28A07F15F}"/>
              </a:ext>
            </a:extLst>
          </p:cNvPr>
          <p:cNvCxnSpPr>
            <a:cxnSpLocks/>
          </p:cNvCxnSpPr>
          <p:nvPr/>
        </p:nvCxnSpPr>
        <p:spPr>
          <a:xfrm>
            <a:off x="7787782" y="4987255"/>
            <a:ext cx="0" cy="68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6C2900-693A-C74A-4B7A-5006C87BE1C4}"/>
              </a:ext>
            </a:extLst>
          </p:cNvPr>
          <p:cNvSpPr txBox="1"/>
          <p:nvPr/>
        </p:nvSpPr>
        <p:spPr>
          <a:xfrm>
            <a:off x="7877263" y="2465835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4F4C9-FF68-C884-06A2-AFC7854BA00B}"/>
              </a:ext>
            </a:extLst>
          </p:cNvPr>
          <p:cNvSpPr txBox="1"/>
          <p:nvPr/>
        </p:nvSpPr>
        <p:spPr>
          <a:xfrm>
            <a:off x="7759817" y="4562010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Memory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B76426-230D-6657-7680-15AD86B29D84}"/>
              </a:ext>
            </a:extLst>
          </p:cNvPr>
          <p:cNvCxnSpPr>
            <a:cxnSpLocks/>
          </p:cNvCxnSpPr>
          <p:nvPr/>
        </p:nvCxnSpPr>
        <p:spPr>
          <a:xfrm>
            <a:off x="6367245" y="3695079"/>
            <a:ext cx="0" cy="1160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99A4C7-7900-261F-F5FB-9A559D359C6A}"/>
              </a:ext>
            </a:extLst>
          </p:cNvPr>
          <p:cNvSpPr txBox="1"/>
          <p:nvPr/>
        </p:nvSpPr>
        <p:spPr>
          <a:xfrm>
            <a:off x="6396606" y="4136795"/>
            <a:ext cx="272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same mappings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7F08D2-215D-C4D3-6107-6AF81BFB8C0A}"/>
              </a:ext>
            </a:extLst>
          </p:cNvPr>
          <p:cNvCxnSpPr>
            <a:cxnSpLocks/>
          </p:cNvCxnSpPr>
          <p:nvPr/>
        </p:nvCxnSpPr>
        <p:spPr>
          <a:xfrm>
            <a:off x="10596695" y="3695078"/>
            <a:ext cx="0" cy="1160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D8D669-1084-912B-1F5D-DF770E4E814F}"/>
              </a:ext>
            </a:extLst>
          </p:cNvPr>
          <p:cNvSpPr txBox="1"/>
          <p:nvPr/>
        </p:nvSpPr>
        <p:spPr>
          <a:xfrm>
            <a:off x="9123028" y="4136795"/>
            <a:ext cx="272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different mappings</a:t>
            </a:r>
          </a:p>
        </p:txBody>
      </p:sp>
    </p:spTree>
    <p:extLst>
      <p:ext uri="{BB962C8B-B14F-4D97-AF65-F5344CB8AC3E}">
        <p14:creationId xmlns:p14="http://schemas.microsoft.com/office/powerpoint/2010/main" val="421979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0859-2408-9848-4A8E-0689140F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732"/>
            <a:ext cx="8596668" cy="690694"/>
          </a:xfrm>
        </p:spPr>
        <p:txBody>
          <a:bodyPr/>
          <a:lstStyle/>
          <a:p>
            <a:r>
              <a:rPr lang="en-US" dirty="0"/>
              <a:t>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61C1-7D9E-B844-0830-B7997499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5" y="1199626"/>
            <a:ext cx="3758267" cy="529964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page table </a:t>
            </a:r>
            <a:r>
              <a:rPr lang="en-US" dirty="0"/>
              <a:t>comprises up to 5 levels, where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fewer</a:t>
            </a:r>
            <a:r>
              <a:rPr lang="en-US" dirty="0"/>
              <a:t> levels indicate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larger</a:t>
            </a:r>
            <a:r>
              <a:rPr lang="en-US" dirty="0"/>
              <a:t> page size </a:t>
            </a:r>
          </a:p>
          <a:p>
            <a:r>
              <a:rPr lang="en-US" dirty="0"/>
              <a:t>Each process’s page table has a unique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page table index</a:t>
            </a:r>
            <a:r>
              <a:rPr lang="en-US" dirty="0"/>
              <a:t>(stored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%cr3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page table index </a:t>
            </a:r>
            <a:r>
              <a:rPr lang="en-US" dirty="0"/>
              <a:t>is identical to the associated process’s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Pid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Shared</a:t>
            </a:r>
            <a:r>
              <a:rPr lang="en-US" sz="1800" dirty="0"/>
              <a:t> kernel pages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cannot</a:t>
            </a:r>
            <a:r>
              <a:rPr lang="en-US" sz="1800" dirty="0"/>
              <a:t> be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swapped </a:t>
            </a:r>
            <a:r>
              <a:rPr lang="en-US" sz="1800" dirty="0"/>
              <a:t>to disk, they must reference the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same </a:t>
            </a:r>
            <a:r>
              <a:rPr lang="en-US" sz="1800" dirty="0"/>
              <a:t>physical addresses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i</a:t>
            </a:r>
            <a:r>
              <a:rPr lang="en-US" sz="1800" dirty="0"/>
              <a:t>n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ram </a:t>
            </a:r>
            <a:r>
              <a:rPr lang="en-US" sz="1800" dirty="0"/>
              <a:t>at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all times</a:t>
            </a:r>
          </a:p>
          <a:p>
            <a:r>
              <a:rPr lang="en-US" sz="1800" dirty="0"/>
              <a:t>Kernel pages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exclusive </a:t>
            </a:r>
            <a:r>
              <a:rPr lang="en-US" sz="1800" dirty="0"/>
              <a:t>to the user(i.e., buffers)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may </a:t>
            </a:r>
            <a:r>
              <a:rPr lang="en-US" sz="1800" dirty="0"/>
              <a:t>be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swapped</a:t>
            </a:r>
            <a:r>
              <a:rPr lang="en-US" sz="1800" dirty="0"/>
              <a:t> to disk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5479E-0857-CA3E-5DF4-186DC30E9392}"/>
              </a:ext>
            </a:extLst>
          </p:cNvPr>
          <p:cNvSpPr/>
          <p:nvPr/>
        </p:nvSpPr>
        <p:spPr>
          <a:xfrm>
            <a:off x="6948882" y="2123813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V_Addr: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– 600mb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 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ED9EB-F70E-84CB-F10B-6F51269360EA}"/>
              </a:ext>
            </a:extLst>
          </p:cNvPr>
          <p:cNvSpPr/>
          <p:nvPr/>
        </p:nvSpPr>
        <p:spPr>
          <a:xfrm>
            <a:off x="4528256" y="2123813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V_Addr: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– 600mb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 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FA64AB-87AE-FE56-FD0F-40525FA85E1E}"/>
              </a:ext>
            </a:extLst>
          </p:cNvPr>
          <p:cNvSpPr/>
          <p:nvPr/>
        </p:nvSpPr>
        <p:spPr>
          <a:xfrm>
            <a:off x="5731673" y="2123813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V_Addr: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600mb - 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 =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696971-AF59-AC31-9323-FEE55F983378}"/>
              </a:ext>
            </a:extLst>
          </p:cNvPr>
          <p:cNvSpPr/>
          <p:nvPr/>
        </p:nvSpPr>
        <p:spPr>
          <a:xfrm>
            <a:off x="8271548" y="2123813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V_Addr: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600mb - 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 =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27A2F-C3E6-0F26-8C09-C11CE9433326}"/>
              </a:ext>
            </a:extLst>
          </p:cNvPr>
          <p:cNvSpPr/>
          <p:nvPr/>
        </p:nvSpPr>
        <p:spPr>
          <a:xfrm>
            <a:off x="5201177" y="954947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Pid =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7D4D9-6803-3F83-C63B-5FBA8F711B55}"/>
              </a:ext>
            </a:extLst>
          </p:cNvPr>
          <p:cNvSpPr/>
          <p:nvPr/>
        </p:nvSpPr>
        <p:spPr>
          <a:xfrm>
            <a:off x="7603225" y="954947"/>
            <a:ext cx="894823" cy="69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Pid = 632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00D21-091B-53BD-E49A-CEAFB78F8799}"/>
              </a:ext>
            </a:extLst>
          </p:cNvPr>
          <p:cNvSpPr/>
          <p:nvPr/>
        </p:nvSpPr>
        <p:spPr>
          <a:xfrm>
            <a:off x="4418201" y="4359276"/>
            <a:ext cx="5245916" cy="683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 Space      PID = 632            PID = 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D89A44-FB17-E0CB-B439-69D88DBE2FA8}"/>
              </a:ext>
            </a:extLst>
          </p:cNvPr>
          <p:cNvCxnSpPr/>
          <p:nvPr/>
        </p:nvCxnSpPr>
        <p:spPr>
          <a:xfrm>
            <a:off x="6096000" y="4359276"/>
            <a:ext cx="0" cy="683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D9625-7848-566D-BCA0-C0BA04A4EC36}"/>
              </a:ext>
            </a:extLst>
          </p:cNvPr>
          <p:cNvCxnSpPr/>
          <p:nvPr/>
        </p:nvCxnSpPr>
        <p:spPr>
          <a:xfrm>
            <a:off x="7603225" y="4359276"/>
            <a:ext cx="0" cy="683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E2A98A-FB03-6716-7FCA-4B7559552D74}"/>
              </a:ext>
            </a:extLst>
          </p:cNvPr>
          <p:cNvCxnSpPr/>
          <p:nvPr/>
        </p:nvCxnSpPr>
        <p:spPr>
          <a:xfrm flipH="1">
            <a:off x="5108895" y="1645641"/>
            <a:ext cx="314184" cy="41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8580F0-7DCD-3C17-F48B-E04058132E5B}"/>
              </a:ext>
            </a:extLst>
          </p:cNvPr>
          <p:cNvCxnSpPr/>
          <p:nvPr/>
        </p:nvCxnSpPr>
        <p:spPr>
          <a:xfrm>
            <a:off x="5880683" y="1645641"/>
            <a:ext cx="215317" cy="41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280D20-F0E2-3D76-961F-AA958A27D914}"/>
              </a:ext>
            </a:extLst>
          </p:cNvPr>
          <p:cNvCxnSpPr/>
          <p:nvPr/>
        </p:nvCxnSpPr>
        <p:spPr>
          <a:xfrm>
            <a:off x="8282731" y="1645641"/>
            <a:ext cx="215317" cy="41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C56282-A6E1-574B-2630-368C2121E66F}"/>
              </a:ext>
            </a:extLst>
          </p:cNvPr>
          <p:cNvCxnSpPr>
            <a:cxnSpLocks/>
          </p:cNvCxnSpPr>
          <p:nvPr/>
        </p:nvCxnSpPr>
        <p:spPr>
          <a:xfrm flipH="1">
            <a:off x="7603225" y="1656827"/>
            <a:ext cx="246078" cy="4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AE6BD1-8049-1619-4BCF-EA66A4CF562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75667" y="2814507"/>
            <a:ext cx="1" cy="14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4E97A6-9EA1-B019-B1C1-08E04AFF93C8}"/>
              </a:ext>
            </a:extLst>
          </p:cNvPr>
          <p:cNvCxnSpPr>
            <a:cxnSpLocks/>
          </p:cNvCxnSpPr>
          <p:nvPr/>
        </p:nvCxnSpPr>
        <p:spPr>
          <a:xfrm flipH="1">
            <a:off x="5536734" y="2814507"/>
            <a:ext cx="1852568" cy="14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5AFD1E-957F-AFDD-7DE1-C57CC2827A32}"/>
              </a:ext>
            </a:extLst>
          </p:cNvPr>
          <p:cNvCxnSpPr>
            <a:cxnSpLocks/>
          </p:cNvCxnSpPr>
          <p:nvPr/>
        </p:nvCxnSpPr>
        <p:spPr>
          <a:xfrm>
            <a:off x="6179084" y="2822150"/>
            <a:ext cx="1991793" cy="142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58E13-7007-D3F6-0F53-3557ACE963D2}"/>
              </a:ext>
            </a:extLst>
          </p:cNvPr>
          <p:cNvCxnSpPr>
            <a:cxnSpLocks/>
          </p:cNvCxnSpPr>
          <p:nvPr/>
        </p:nvCxnSpPr>
        <p:spPr>
          <a:xfrm flipH="1">
            <a:off x="6828639" y="2814507"/>
            <a:ext cx="1907098" cy="143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65C573-E455-E93B-39B9-C4C3A060CC72}"/>
              </a:ext>
            </a:extLst>
          </p:cNvPr>
          <p:cNvSpPr txBox="1"/>
          <p:nvPr/>
        </p:nvSpPr>
        <p:spPr>
          <a:xfrm>
            <a:off x="6179084" y="5058470"/>
            <a:ext cx="27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22553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63E-E5D4-B866-1143-F3CC5357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372852"/>
            <a:ext cx="8596668" cy="682305"/>
          </a:xfrm>
        </p:spPr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42F9-68D0-E59F-3978-FE40AE72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6" y="1459684"/>
            <a:ext cx="3808602" cy="497327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Interrupts</a:t>
            </a:r>
            <a:r>
              <a:rPr lang="en-US" dirty="0"/>
              <a:t> are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delivered </a:t>
            </a:r>
            <a:r>
              <a:rPr lang="en-US" dirty="0"/>
              <a:t>to a core via its own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local apic </a:t>
            </a:r>
            <a:r>
              <a:rPr lang="en-US" dirty="0"/>
              <a:t>(advanced programmable interrupt controller)</a:t>
            </a:r>
          </a:p>
          <a:p>
            <a:r>
              <a:rPr lang="en-US" dirty="0"/>
              <a:t>When an interrupt occurs,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</a:t>
            </a:r>
            <a:r>
              <a:rPr lang="en-US" dirty="0"/>
              <a:t>(index) is looked up 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IDT</a:t>
            </a:r>
            <a:r>
              <a:rPr lang="en-US" dirty="0"/>
              <a:t>(an array)</a:t>
            </a:r>
          </a:p>
          <a:p>
            <a:r>
              <a:rPr lang="en-US" dirty="0"/>
              <a:t>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IDT </a:t>
            </a:r>
            <a:r>
              <a:rPr lang="en-US" dirty="0"/>
              <a:t>entry contains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 gate </a:t>
            </a:r>
            <a:r>
              <a:rPr lang="en-US" dirty="0"/>
              <a:t>which contains the isr’s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entry point </a:t>
            </a:r>
            <a:r>
              <a:rPr lang="en-US" dirty="0"/>
              <a:t>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kernel space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Execution critical </a:t>
            </a:r>
            <a:r>
              <a:rPr lang="en-US" dirty="0"/>
              <a:t>registers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%rip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%rsp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%rflags</a:t>
            </a:r>
            <a:r>
              <a:rPr lang="en-US" dirty="0"/>
              <a:t>) 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pushed</a:t>
            </a:r>
            <a:r>
              <a:rPr lang="en-US" dirty="0"/>
              <a:t> 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kernel stack</a:t>
            </a:r>
            <a:r>
              <a:rPr lang="en-US" dirty="0"/>
              <a:t> before isr execution</a:t>
            </a:r>
          </a:p>
          <a:p>
            <a:r>
              <a:rPr lang="en-US" dirty="0"/>
              <a:t>Earlier series CPUs push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segment registers</a:t>
            </a:r>
            <a:r>
              <a:rPr lang="en-US" dirty="0"/>
              <a:t> too(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now obsolete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C2E35-3F65-330B-39D2-66371031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27" y="425044"/>
            <a:ext cx="4386030" cy="274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101AE-84D2-8E4B-EF74-D45AD9D4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33" y="3297789"/>
            <a:ext cx="3711133" cy="1308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29963-BD61-D89C-EAE4-C4549E945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433" y="4848563"/>
            <a:ext cx="3711133" cy="16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1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7FB7-20F8-7154-A4DE-D8422C2A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6320"/>
            <a:ext cx="8596668" cy="743339"/>
          </a:xfrm>
        </p:spPr>
        <p:txBody>
          <a:bodyPr/>
          <a:lstStyle/>
          <a:p>
            <a:r>
              <a:rPr lang="en-US" dirty="0"/>
              <a:t>Interrupts,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B713-FA84-39ED-CDFE-E4874F80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66" y="1308682"/>
            <a:ext cx="8596668" cy="51829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Interrupts execute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privileged mode</a:t>
            </a:r>
            <a:r>
              <a:rPr lang="en-US" dirty="0"/>
              <a:t> by default</a:t>
            </a:r>
          </a:p>
          <a:p>
            <a:endParaRPr lang="en-US" dirty="0"/>
          </a:p>
          <a:p>
            <a:r>
              <a:rPr lang="en-US" dirty="0"/>
              <a:t>2 Kinds of interrupts: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maskable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non-maskable</a:t>
            </a:r>
            <a:r>
              <a:rPr lang="en-US" dirty="0"/>
              <a:t>(NMI’s)</a:t>
            </a:r>
          </a:p>
          <a:p>
            <a:endParaRPr lang="en-US" dirty="0"/>
          </a:p>
          <a:p>
            <a:r>
              <a:rPr lang="en-US" dirty="0"/>
              <a:t>An NMI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cannot be interrupted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A maskable interrupt can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en-US" dirty="0"/>
              <a:t> be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interrupted </a:t>
            </a:r>
            <a:r>
              <a:rPr lang="en-US" dirty="0"/>
              <a:t>by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NMI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Interrupts are assigned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priority level </a:t>
            </a:r>
            <a:r>
              <a:rPr lang="en-US" dirty="0"/>
              <a:t>, which the local apic uses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en-US" dirty="0"/>
              <a:t> their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delivery</a:t>
            </a:r>
            <a:r>
              <a:rPr lang="en-US" dirty="0"/>
              <a:t> to the core</a:t>
            </a:r>
          </a:p>
          <a:p>
            <a:endParaRPr lang="en-US" dirty="0"/>
          </a:p>
          <a:p>
            <a:r>
              <a:rPr lang="en-US" dirty="0"/>
              <a:t>An isr will run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uninterrupted</a:t>
            </a:r>
            <a:r>
              <a:rPr lang="en-US" dirty="0"/>
              <a:t>(except by an NMI) until it executes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IRETQ </a:t>
            </a:r>
            <a:r>
              <a:rPr lang="en-US" dirty="0"/>
              <a:t>restores the registers it previously pushed on the kernel stack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jumps </a:t>
            </a:r>
            <a:r>
              <a:rPr lang="en-US" dirty="0"/>
              <a:t>to the user address where they were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initially interrupted, </a:t>
            </a:r>
            <a:r>
              <a:rPr lang="en-US" dirty="0"/>
              <a:t>while also signaling to the local apic that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NMI’s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maskable interrupts</a:t>
            </a:r>
            <a:r>
              <a:rPr lang="en-US" dirty="0"/>
              <a:t> 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reenabled</a:t>
            </a:r>
          </a:p>
        </p:txBody>
      </p:sp>
    </p:spTree>
    <p:extLst>
      <p:ext uri="{BB962C8B-B14F-4D97-AF65-F5344CB8AC3E}">
        <p14:creationId xmlns:p14="http://schemas.microsoft.com/office/powerpoint/2010/main" val="32493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38B3-CF32-8ED1-1401-6DC52E6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205554"/>
            <a:ext cx="8596668" cy="715860"/>
          </a:xfrm>
        </p:spPr>
        <p:txBody>
          <a:bodyPr/>
          <a:lstStyle/>
          <a:p>
            <a:r>
              <a:rPr lang="en-US" dirty="0"/>
              <a:t>A Simple 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45A2-35F2-5B41-F6DA-EA2963A54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29" y="1082180"/>
            <a:ext cx="3519408" cy="5161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dispatcher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context switches </a:t>
            </a:r>
            <a:r>
              <a:rPr lang="en-US" dirty="0"/>
              <a:t>from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currently running process </a:t>
            </a:r>
            <a:r>
              <a:rPr lang="en-US" dirty="0"/>
              <a:t>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next process</a:t>
            </a:r>
            <a:r>
              <a:rPr lang="en-US" dirty="0"/>
              <a:t>, after it’s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 </a:t>
            </a:r>
            <a:r>
              <a:rPr lang="en-US" dirty="0"/>
              <a:t>has expired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context</a:t>
            </a:r>
            <a:r>
              <a:rPr lang="en-US" dirty="0"/>
              <a:t> is a set containing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each register’s state </a:t>
            </a:r>
            <a:r>
              <a:rPr lang="en-US" dirty="0"/>
              <a:t>for an executing program at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specific point </a:t>
            </a:r>
            <a:r>
              <a:rPr lang="en-US" dirty="0"/>
              <a:t>in its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execution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address space switch </a:t>
            </a:r>
            <a:r>
              <a:rPr lang="en-US" dirty="0"/>
              <a:t>occurs immediately after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page table index </a:t>
            </a:r>
            <a:r>
              <a:rPr lang="en-US" dirty="0"/>
              <a:t>is overwritten</a:t>
            </a:r>
          </a:p>
          <a:p>
            <a:r>
              <a:rPr lang="en-US" dirty="0"/>
              <a:t>Once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state</a:t>
            </a:r>
            <a:r>
              <a:rPr lang="en-US" dirty="0"/>
              <a:t>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restored</a:t>
            </a:r>
            <a:r>
              <a:rPr lang="en-US" dirty="0"/>
              <a:t>, we initialize the timer to burst time, finally passing control 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restored process.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C99E4-4243-9ACE-5696-89AD55606948}"/>
              </a:ext>
            </a:extLst>
          </p:cNvPr>
          <p:cNvSpPr/>
          <p:nvPr/>
        </p:nvSpPr>
        <p:spPr>
          <a:xfrm>
            <a:off x="3855307" y="1489046"/>
            <a:ext cx="2072081" cy="507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7DBCA4-B531-F108-6210-88C3AE1799E1}"/>
              </a:ext>
            </a:extLst>
          </p:cNvPr>
          <p:cNvCxnSpPr/>
          <p:nvPr/>
        </p:nvCxnSpPr>
        <p:spPr>
          <a:xfrm>
            <a:off x="3629234" y="19294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EAA7EF-96FC-3809-0E81-4238E11A703E}"/>
              </a:ext>
            </a:extLst>
          </p:cNvPr>
          <p:cNvCxnSpPr/>
          <p:nvPr/>
        </p:nvCxnSpPr>
        <p:spPr>
          <a:xfrm>
            <a:off x="3855307" y="4345497"/>
            <a:ext cx="2072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1FF2D-D883-CA03-3967-32DD7844C4D2}"/>
              </a:ext>
            </a:extLst>
          </p:cNvPr>
          <p:cNvSpPr/>
          <p:nvPr/>
        </p:nvSpPr>
        <p:spPr>
          <a:xfrm>
            <a:off x="3855308" y="1489046"/>
            <a:ext cx="2072080" cy="3607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1F451-518E-933C-C4AC-47660DE04D55}"/>
              </a:ext>
            </a:extLst>
          </p:cNvPr>
          <p:cNvSpPr/>
          <p:nvPr/>
        </p:nvSpPr>
        <p:spPr>
          <a:xfrm>
            <a:off x="4798074" y="2899599"/>
            <a:ext cx="914400" cy="250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timer isr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D4A81-C0B6-99A5-A5A4-CBBC47B7CA2A}"/>
              </a:ext>
            </a:extLst>
          </p:cNvPr>
          <p:cNvSpPr txBox="1"/>
          <p:nvPr/>
        </p:nvSpPr>
        <p:spPr>
          <a:xfrm>
            <a:off x="3976948" y="224946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kernel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05D657-8261-2CF7-B7F9-B937978CB0A8}"/>
              </a:ext>
            </a:extLst>
          </p:cNvPr>
          <p:cNvSpPr/>
          <p:nvPr/>
        </p:nvSpPr>
        <p:spPr>
          <a:xfrm>
            <a:off x="3902420" y="3510831"/>
            <a:ext cx="1047988" cy="281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3F8B3-E4C7-399F-D805-54C25AF93F63}"/>
              </a:ext>
            </a:extLst>
          </p:cNvPr>
          <p:cNvSpPr txBox="1"/>
          <p:nvPr/>
        </p:nvSpPr>
        <p:spPr>
          <a:xfrm>
            <a:off x="5216935" y="365978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%cr3 =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1D2C61-2986-A431-86DC-0EB60F9AD3E2}"/>
              </a:ext>
            </a:extLst>
          </p:cNvPr>
          <p:cNvSpPr txBox="1"/>
          <p:nvPr/>
        </p:nvSpPr>
        <p:spPr>
          <a:xfrm>
            <a:off x="3975350" y="5550529"/>
            <a:ext cx="56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%rip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ADC873-52B6-DD80-E702-B745A8BBC61C}"/>
              </a:ext>
            </a:extLst>
          </p:cNvPr>
          <p:cNvCxnSpPr/>
          <p:nvPr/>
        </p:nvCxnSpPr>
        <p:spPr>
          <a:xfrm>
            <a:off x="4615312" y="5704417"/>
            <a:ext cx="121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EEA977-2A56-CE01-29AC-D7FC2064E4AE}"/>
              </a:ext>
            </a:extLst>
          </p:cNvPr>
          <p:cNvSpPr/>
          <p:nvPr/>
        </p:nvSpPr>
        <p:spPr>
          <a:xfrm>
            <a:off x="7028174" y="1484851"/>
            <a:ext cx="2072081" cy="507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CB966B-6AB8-B884-AEB6-B5906429C392}"/>
              </a:ext>
            </a:extLst>
          </p:cNvPr>
          <p:cNvCxnSpPr/>
          <p:nvPr/>
        </p:nvCxnSpPr>
        <p:spPr>
          <a:xfrm>
            <a:off x="7028174" y="4345497"/>
            <a:ext cx="2072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491E92-4B82-1802-4726-161A9CDBA8D5}"/>
              </a:ext>
            </a:extLst>
          </p:cNvPr>
          <p:cNvSpPr/>
          <p:nvPr/>
        </p:nvSpPr>
        <p:spPr>
          <a:xfrm>
            <a:off x="7028174" y="1484851"/>
            <a:ext cx="2072080" cy="3607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D246BA-BA78-1E94-5F72-D4DF1F925092}"/>
              </a:ext>
            </a:extLst>
          </p:cNvPr>
          <p:cNvSpPr txBox="1"/>
          <p:nvPr/>
        </p:nvSpPr>
        <p:spPr>
          <a:xfrm>
            <a:off x="7140724" y="223366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kernel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D3C78-A457-2B1A-BD8C-E7C8C28F1704}"/>
              </a:ext>
            </a:extLst>
          </p:cNvPr>
          <p:cNvSpPr/>
          <p:nvPr/>
        </p:nvSpPr>
        <p:spPr>
          <a:xfrm>
            <a:off x="7820178" y="3506735"/>
            <a:ext cx="1190209" cy="281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5896AA-A451-2026-267F-357EA0B8BF8B}"/>
              </a:ext>
            </a:extLst>
          </p:cNvPr>
          <p:cNvSpPr txBox="1"/>
          <p:nvPr/>
        </p:nvSpPr>
        <p:spPr>
          <a:xfrm>
            <a:off x="6975030" y="3695361"/>
            <a:ext cx="1157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%cr3 = 631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D98D6C-855D-6009-B5BE-A4272088D088}"/>
              </a:ext>
            </a:extLst>
          </p:cNvPr>
          <p:cNvSpPr txBox="1"/>
          <p:nvPr/>
        </p:nvSpPr>
        <p:spPr>
          <a:xfrm>
            <a:off x="7140724" y="5017826"/>
            <a:ext cx="56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%rip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CBFFA6-ED59-8F5F-5147-4F7E34C93315}"/>
              </a:ext>
            </a:extLst>
          </p:cNvPr>
          <p:cNvCxnSpPr/>
          <p:nvPr/>
        </p:nvCxnSpPr>
        <p:spPr>
          <a:xfrm>
            <a:off x="7813345" y="5171715"/>
            <a:ext cx="121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DF29CB-9BF2-067B-B05F-0D3673984FE6}"/>
              </a:ext>
            </a:extLst>
          </p:cNvPr>
          <p:cNvCxnSpPr>
            <a:cxnSpLocks/>
          </p:cNvCxnSpPr>
          <p:nvPr/>
        </p:nvCxnSpPr>
        <p:spPr>
          <a:xfrm>
            <a:off x="5216935" y="1849774"/>
            <a:ext cx="8692" cy="98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897790-9E2F-9C0F-3EA7-46DDA33CFFD6}"/>
              </a:ext>
            </a:extLst>
          </p:cNvPr>
          <p:cNvCxnSpPr>
            <a:cxnSpLocks/>
          </p:cNvCxnSpPr>
          <p:nvPr/>
        </p:nvCxnSpPr>
        <p:spPr>
          <a:xfrm flipH="1">
            <a:off x="4735837" y="3150059"/>
            <a:ext cx="155511" cy="31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09745D-6555-4282-DBD9-4D5FA401D700}"/>
              </a:ext>
            </a:extLst>
          </p:cNvPr>
          <p:cNvCxnSpPr>
            <a:cxnSpLocks/>
          </p:cNvCxnSpPr>
          <p:nvPr/>
        </p:nvCxnSpPr>
        <p:spPr>
          <a:xfrm flipV="1">
            <a:off x="4954243" y="3659781"/>
            <a:ext cx="2826090" cy="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7DFDB-5549-602F-681C-32AB4AA7B025}"/>
              </a:ext>
            </a:extLst>
          </p:cNvPr>
          <p:cNvCxnSpPr>
            <a:cxnSpLocks/>
          </p:cNvCxnSpPr>
          <p:nvPr/>
        </p:nvCxnSpPr>
        <p:spPr>
          <a:xfrm flipV="1">
            <a:off x="7959043" y="1937857"/>
            <a:ext cx="396392" cy="156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FA981D-5D42-9E35-A498-3B3B1FC2E4E6}"/>
              </a:ext>
            </a:extLst>
          </p:cNvPr>
          <p:cNvSpPr txBox="1"/>
          <p:nvPr/>
        </p:nvSpPr>
        <p:spPr>
          <a:xfrm>
            <a:off x="5225627" y="2342508"/>
            <a:ext cx="782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interrupt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D7BECE-DC03-7F80-AF9F-F61E52AB7BEF}"/>
              </a:ext>
            </a:extLst>
          </p:cNvPr>
          <p:cNvSpPr txBox="1"/>
          <p:nvPr/>
        </p:nvSpPr>
        <p:spPr>
          <a:xfrm>
            <a:off x="6022569" y="3386458"/>
            <a:ext cx="1112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vas switch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0D6082-CDEC-01E1-A0BC-C28D7408D1BE}"/>
              </a:ext>
            </a:extLst>
          </p:cNvPr>
          <p:cNvSpPr txBox="1"/>
          <p:nvPr/>
        </p:nvSpPr>
        <p:spPr>
          <a:xfrm>
            <a:off x="7339083" y="2798887"/>
            <a:ext cx="782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set timer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497CBF-8754-AC3A-7D06-174AC360903D}"/>
              </a:ext>
            </a:extLst>
          </p:cNvPr>
          <p:cNvCxnSpPr>
            <a:cxnSpLocks/>
          </p:cNvCxnSpPr>
          <p:nvPr/>
        </p:nvCxnSpPr>
        <p:spPr>
          <a:xfrm>
            <a:off x="8682606" y="3785199"/>
            <a:ext cx="281003" cy="13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61B342A-E1D2-1DA1-479A-621D98322BD3}"/>
              </a:ext>
            </a:extLst>
          </p:cNvPr>
          <p:cNvSpPr txBox="1"/>
          <p:nvPr/>
        </p:nvSpPr>
        <p:spPr>
          <a:xfrm>
            <a:off x="8252820" y="4661372"/>
            <a:ext cx="699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AFB163-D2D3-91B4-1AF4-00A1AFB6A119}"/>
              </a:ext>
            </a:extLst>
          </p:cNvPr>
          <p:cNvCxnSpPr>
            <a:cxnSpLocks/>
          </p:cNvCxnSpPr>
          <p:nvPr/>
        </p:nvCxnSpPr>
        <p:spPr>
          <a:xfrm flipH="1" flipV="1">
            <a:off x="4968098" y="3185501"/>
            <a:ext cx="514376" cy="229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7189CE4-5726-11CF-884A-BB4ED5423AFA}"/>
              </a:ext>
            </a:extLst>
          </p:cNvPr>
          <p:cNvSpPr txBox="1"/>
          <p:nvPr/>
        </p:nvSpPr>
        <p:spPr>
          <a:xfrm>
            <a:off x="5183493" y="3939545"/>
            <a:ext cx="52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save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A10B37-D1C3-9881-4502-5C32B2F2BC64}"/>
              </a:ext>
            </a:extLst>
          </p:cNvPr>
          <p:cNvSpPr/>
          <p:nvPr/>
        </p:nvSpPr>
        <p:spPr>
          <a:xfrm>
            <a:off x="3998086" y="2652148"/>
            <a:ext cx="668456" cy="277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pcb’s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578A7D-EFEF-BBD2-04B6-1FADA8B57A32}"/>
              </a:ext>
            </a:extLst>
          </p:cNvPr>
          <p:cNvCxnSpPr>
            <a:cxnSpLocks/>
          </p:cNvCxnSpPr>
          <p:nvPr/>
        </p:nvCxnSpPr>
        <p:spPr>
          <a:xfrm flipV="1">
            <a:off x="4170844" y="3007153"/>
            <a:ext cx="0" cy="50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C5C101-4CC9-928C-6731-7EF6178F7AFD}"/>
              </a:ext>
            </a:extLst>
          </p:cNvPr>
          <p:cNvCxnSpPr>
            <a:cxnSpLocks/>
          </p:cNvCxnSpPr>
          <p:nvPr/>
        </p:nvCxnSpPr>
        <p:spPr>
          <a:xfrm>
            <a:off x="4367103" y="2929448"/>
            <a:ext cx="0" cy="52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40507E-6226-288C-EBD5-870B24071875}"/>
              </a:ext>
            </a:extLst>
          </p:cNvPr>
          <p:cNvSpPr txBox="1"/>
          <p:nvPr/>
        </p:nvSpPr>
        <p:spPr>
          <a:xfrm>
            <a:off x="3912532" y="4780834"/>
            <a:ext cx="64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D4B09D-2D0A-C6B9-FF9B-55A950143FF3}"/>
              </a:ext>
            </a:extLst>
          </p:cNvPr>
          <p:cNvSpPr txBox="1"/>
          <p:nvPr/>
        </p:nvSpPr>
        <p:spPr>
          <a:xfrm>
            <a:off x="7134772" y="5682414"/>
            <a:ext cx="64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9C478-D2DA-2B21-EE33-C7FFC41DEA70}"/>
              </a:ext>
            </a:extLst>
          </p:cNvPr>
          <p:cNvSpPr txBox="1"/>
          <p:nvPr/>
        </p:nvSpPr>
        <p:spPr>
          <a:xfrm>
            <a:off x="3832005" y="4085991"/>
            <a:ext cx="126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protection key: 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C3A0B-09B8-CD2B-F04D-3CF17731A4E8}"/>
              </a:ext>
            </a:extLst>
          </p:cNvPr>
          <p:cNvSpPr txBox="1"/>
          <p:nvPr/>
        </p:nvSpPr>
        <p:spPr>
          <a:xfrm>
            <a:off x="7026155" y="4087758"/>
            <a:ext cx="126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protection key: 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9B78A-E152-3184-85AB-9EEB69232780}"/>
              </a:ext>
            </a:extLst>
          </p:cNvPr>
          <p:cNvSpPr txBox="1"/>
          <p:nvPr/>
        </p:nvSpPr>
        <p:spPr>
          <a:xfrm>
            <a:off x="3844326" y="6285801"/>
            <a:ext cx="126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protection key: 3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4FA28B-504C-545D-BC02-241EC60B7FD0}"/>
              </a:ext>
            </a:extLst>
          </p:cNvPr>
          <p:cNvSpPr txBox="1"/>
          <p:nvPr/>
        </p:nvSpPr>
        <p:spPr>
          <a:xfrm>
            <a:off x="7043233" y="6289257"/>
            <a:ext cx="126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protection key: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92D37-2BAC-B1ED-70B5-8748006F4C00}"/>
              </a:ext>
            </a:extLst>
          </p:cNvPr>
          <p:cNvSpPr txBox="1"/>
          <p:nvPr/>
        </p:nvSpPr>
        <p:spPr>
          <a:xfrm>
            <a:off x="5913733" y="3741029"/>
            <a:ext cx="1112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context switch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FCF8936-822F-388D-1BAE-B989C11C616C}"/>
                  </a:ext>
                </a:extLst>
              </p14:cNvPr>
              <p14:cNvContentPartPr/>
              <p14:nvPr/>
            </p14:nvContentPartPr>
            <p14:xfrm>
              <a:off x="5196467" y="3599013"/>
              <a:ext cx="3626640" cy="184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FCF8936-822F-388D-1BAE-B989C11C6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467" y="3590013"/>
                <a:ext cx="3644280" cy="186552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46C363D8-9162-AC22-3C44-294FA5E66DFD}"/>
              </a:ext>
            </a:extLst>
          </p:cNvPr>
          <p:cNvSpPr txBox="1"/>
          <p:nvPr/>
        </p:nvSpPr>
        <p:spPr>
          <a:xfrm>
            <a:off x="7981594" y="3888027"/>
            <a:ext cx="699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restore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0199C7-7F61-59CB-0E17-DD48D574872B}"/>
              </a:ext>
            </a:extLst>
          </p:cNvPr>
          <p:cNvSpPr txBox="1"/>
          <p:nvPr/>
        </p:nvSpPr>
        <p:spPr>
          <a:xfrm>
            <a:off x="4714437" y="5162765"/>
            <a:ext cx="768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interrupt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205C6A-0117-2A78-028B-B4E99B00E8CE}"/>
              </a:ext>
            </a:extLst>
          </p:cNvPr>
          <p:cNvSpPr/>
          <p:nvPr/>
        </p:nvSpPr>
        <p:spPr>
          <a:xfrm>
            <a:off x="8317762" y="2634146"/>
            <a:ext cx="668456" cy="277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pcb’s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6EEA60-1DB5-D1D6-F343-A19D19A6C1A5}"/>
              </a:ext>
            </a:extLst>
          </p:cNvPr>
          <p:cNvCxnSpPr>
            <a:cxnSpLocks/>
          </p:cNvCxnSpPr>
          <p:nvPr/>
        </p:nvCxnSpPr>
        <p:spPr>
          <a:xfrm flipV="1">
            <a:off x="8490520" y="2989151"/>
            <a:ext cx="0" cy="50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390D95D-D5A7-A886-FF60-08A76CDE8480}"/>
              </a:ext>
            </a:extLst>
          </p:cNvPr>
          <p:cNvCxnSpPr>
            <a:cxnSpLocks/>
          </p:cNvCxnSpPr>
          <p:nvPr/>
        </p:nvCxnSpPr>
        <p:spPr>
          <a:xfrm>
            <a:off x="8686779" y="2911446"/>
            <a:ext cx="0" cy="52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0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40E2-FB49-BEB2-AC04-57386901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9208"/>
            <a:ext cx="8596668" cy="648749"/>
          </a:xfrm>
        </p:spPr>
        <p:txBody>
          <a:bodyPr/>
          <a:lstStyle/>
          <a:p>
            <a:r>
              <a:rPr lang="en-US" dirty="0"/>
              <a:t>Simple Dispatcher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F30C-8362-4609-8D7E-E35330D9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8"/>
            <a:ext cx="8676391" cy="4983061"/>
          </a:xfrm>
        </p:spPr>
        <p:txBody>
          <a:bodyPr>
            <a:normAutofit/>
          </a:bodyPr>
          <a:lstStyle/>
          <a:p>
            <a:r>
              <a:rPr lang="en-US" dirty="0"/>
              <a:t>To dispatch a task, we set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timer</a:t>
            </a:r>
            <a:r>
              <a:rPr lang="en-US" dirty="0"/>
              <a:t> on the local apic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</a:t>
            </a:r>
            <a:r>
              <a:rPr lang="en-US" dirty="0"/>
              <a:t>, and utilize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isr</a:t>
            </a:r>
            <a:r>
              <a:rPr lang="en-US" dirty="0"/>
              <a:t> associated with 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timer interrupt </a:t>
            </a:r>
            <a:r>
              <a:rPr lang="en-US" dirty="0"/>
              <a:t>to jump into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entry point </a:t>
            </a:r>
            <a:r>
              <a:rPr lang="en-US" dirty="0"/>
              <a:t>of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dispatcher</a:t>
            </a:r>
            <a:r>
              <a:rPr lang="en-US" dirty="0"/>
              <a:t> when burst time has expired(or you can simply make the dispatcher the timer isr)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context switch </a:t>
            </a:r>
            <a:r>
              <a:rPr lang="en-US" dirty="0"/>
              <a:t>entails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saving the state</a:t>
            </a:r>
            <a:r>
              <a:rPr lang="en-US" dirty="0"/>
              <a:t>(registers) of the currently running process to it’s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pcb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restoring the state </a:t>
            </a:r>
            <a:r>
              <a:rPr lang="en-US" dirty="0"/>
              <a:t>of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pcb</a:t>
            </a:r>
            <a:r>
              <a:rPr lang="en-US" dirty="0"/>
              <a:t> that corresponds to the first task on the ready queue. Changing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%cr3 </a:t>
            </a:r>
            <a:r>
              <a:rPr lang="en-US" dirty="0"/>
              <a:t>causes us 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transition </a:t>
            </a:r>
            <a:r>
              <a:rPr lang="en-US" dirty="0"/>
              <a:t>to the new process’s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address space</a:t>
            </a:r>
            <a:r>
              <a:rPr lang="en-US" dirty="0"/>
              <a:t> on the next instruction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pass control </a:t>
            </a:r>
            <a:r>
              <a:rPr lang="en-US" dirty="0"/>
              <a:t>by first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copying</a:t>
            </a:r>
            <a:r>
              <a:rPr lang="en-US" dirty="0"/>
              <a:t>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register values </a:t>
            </a:r>
            <a:r>
              <a:rPr lang="en-US" dirty="0"/>
              <a:t>initially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pushed onto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kernel stack </a:t>
            </a:r>
            <a:r>
              <a:rPr lang="en-US" dirty="0"/>
              <a:t>by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timer isr </a:t>
            </a:r>
            <a:r>
              <a:rPr lang="en-US" dirty="0"/>
              <a:t>to their corresponding entries in the preceding task’s pcb, and replacing them in the stack with their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corresponding values </a:t>
            </a:r>
            <a:r>
              <a:rPr lang="en-US" dirty="0"/>
              <a:t>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 pcb</a:t>
            </a:r>
            <a:r>
              <a:rPr lang="en-US" dirty="0"/>
              <a:t>, and call IRETQ, as if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dispatcher </a:t>
            </a:r>
            <a:r>
              <a:rPr lang="en-US" dirty="0"/>
              <a:t>is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timer isr</a:t>
            </a:r>
            <a:r>
              <a:rPr lang="en-US" dirty="0"/>
              <a:t>(it can 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028F-5EE7-1120-E0ED-80E3D31A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147293-2C5B-D63C-A4DC-24A025C9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/>
          <a:lstStyle/>
          <a:p>
            <a:r>
              <a:rPr lang="en-US" dirty="0"/>
              <a:t>When a process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interrupted</a:t>
            </a:r>
            <a:r>
              <a:rPr lang="en-US" dirty="0"/>
              <a:t>, the resulting isr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hijacks </a:t>
            </a:r>
            <a:r>
              <a:rPr lang="en-US" dirty="0"/>
              <a:t>it’s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No way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deliver interrupts</a:t>
            </a:r>
            <a:r>
              <a:rPr lang="en-US" dirty="0"/>
              <a:t> that are intended for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specific process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5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F1F7-0662-5AB9-47C1-BC975255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21" y="205530"/>
            <a:ext cx="8596668" cy="774583"/>
          </a:xfrm>
        </p:spPr>
        <p:txBody>
          <a:bodyPr/>
          <a:lstStyle/>
          <a:p>
            <a:r>
              <a:rPr lang="en-US" dirty="0"/>
              <a:t>Burst Time Management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B00F-0A06-9BA5-CC2B-75CE6F82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15" y="1174459"/>
            <a:ext cx="4665457" cy="5478011"/>
          </a:xfrm>
        </p:spPr>
        <p:txBody>
          <a:bodyPr>
            <a:normAutofit/>
          </a:bodyPr>
          <a:lstStyle/>
          <a:p>
            <a:r>
              <a:rPr lang="en-US" dirty="0"/>
              <a:t>When a task is interrupted the resulting isr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hijacks</a:t>
            </a:r>
            <a:r>
              <a:rPr lang="en-US" dirty="0"/>
              <a:t> the task’s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 time</a:t>
            </a:r>
          </a:p>
          <a:p>
            <a:endParaRPr lang="en-US" dirty="0"/>
          </a:p>
          <a:p>
            <a:r>
              <a:rPr lang="en-US" dirty="0"/>
              <a:t>We need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pause </a:t>
            </a:r>
            <a:r>
              <a:rPr lang="en-US" dirty="0"/>
              <a:t>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timer </a:t>
            </a:r>
            <a:r>
              <a:rPr lang="en-US" dirty="0"/>
              <a:t>during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isr execution, </a:t>
            </a:r>
            <a:r>
              <a:rPr lang="en-US" dirty="0"/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resume </a:t>
            </a:r>
            <a:r>
              <a:rPr lang="en-US" dirty="0"/>
              <a:t>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timer </a:t>
            </a:r>
            <a:r>
              <a:rPr lang="en-US" dirty="0"/>
              <a:t>just before the isr executes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IRETQ</a:t>
            </a:r>
          </a:p>
          <a:p>
            <a:endParaRPr lang="en-US" dirty="0"/>
          </a:p>
          <a:p>
            <a:r>
              <a:rPr lang="en-US" dirty="0"/>
              <a:t>There is no mechanism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pause</a:t>
            </a:r>
            <a:r>
              <a:rPr lang="en-US" dirty="0"/>
              <a:t>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timer, </a:t>
            </a:r>
            <a:r>
              <a:rPr lang="en-US" dirty="0"/>
              <a:t>but we can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cancel </a:t>
            </a:r>
            <a:r>
              <a:rPr lang="en-US" dirty="0"/>
              <a:t>it by writing 0 to 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initial count </a:t>
            </a:r>
            <a:r>
              <a:rPr lang="en-US" dirty="0"/>
              <a:t>register in 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local apic timer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We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reset</a:t>
            </a:r>
            <a:r>
              <a:rPr lang="en-US" dirty="0"/>
              <a:t> 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timer </a:t>
            </a:r>
            <a:r>
              <a:rPr lang="en-US" dirty="0"/>
              <a:t>right before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restoring control </a:t>
            </a:r>
            <a:r>
              <a:rPr lang="en-US" dirty="0"/>
              <a:t>to the interrupted task,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setting </a:t>
            </a:r>
            <a:r>
              <a:rPr lang="en-US" dirty="0"/>
              <a:t>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timer </a:t>
            </a:r>
            <a:r>
              <a:rPr lang="en-US" dirty="0"/>
              <a:t>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start_time </a:t>
            </a:r>
            <a:r>
              <a:rPr lang="en-US" dirty="0"/>
              <a:t>+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burst_time</a:t>
            </a:r>
            <a:r>
              <a:rPr lang="en-US" dirty="0"/>
              <a:t>)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interrupted time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A227A-4C20-C18D-CCA8-75089EF70F34}"/>
              </a:ext>
            </a:extLst>
          </p:cNvPr>
          <p:cNvSpPr/>
          <p:nvPr/>
        </p:nvSpPr>
        <p:spPr>
          <a:xfrm>
            <a:off x="5979777" y="1174459"/>
            <a:ext cx="2072081" cy="5073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14E5A-B17D-BCCD-15E0-F7ADEF5EEAB2}"/>
              </a:ext>
            </a:extLst>
          </p:cNvPr>
          <p:cNvSpPr/>
          <p:nvPr/>
        </p:nvSpPr>
        <p:spPr>
          <a:xfrm>
            <a:off x="5979778" y="1174459"/>
            <a:ext cx="2072080" cy="3607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C991C-6C06-0CFB-43E8-5F8A0CFC36F7}"/>
              </a:ext>
            </a:extLst>
          </p:cNvPr>
          <p:cNvSpPr/>
          <p:nvPr/>
        </p:nvSpPr>
        <p:spPr>
          <a:xfrm>
            <a:off x="7063260" y="2581507"/>
            <a:ext cx="914400" cy="250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Isr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51911-C380-7E72-160B-CA5DE4632C7E}"/>
              </a:ext>
            </a:extLst>
          </p:cNvPr>
          <p:cNvSpPr txBox="1"/>
          <p:nvPr/>
        </p:nvSpPr>
        <p:spPr>
          <a:xfrm>
            <a:off x="5958154" y="15557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82F78-9CD0-FDAC-8D1D-6EBCC34DC0F2}"/>
              </a:ext>
            </a:extLst>
          </p:cNvPr>
          <p:cNvSpPr/>
          <p:nvPr/>
        </p:nvSpPr>
        <p:spPr>
          <a:xfrm>
            <a:off x="6036200" y="3203394"/>
            <a:ext cx="1539060" cy="281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burst time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4AD44-AC72-9315-C121-6704A00DEDDD}"/>
              </a:ext>
            </a:extLst>
          </p:cNvPr>
          <p:cNvSpPr txBox="1"/>
          <p:nvPr/>
        </p:nvSpPr>
        <p:spPr>
          <a:xfrm>
            <a:off x="6099820" y="5235942"/>
            <a:ext cx="56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%rip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BD31B-10F6-970F-7178-7339EA806DEF}"/>
              </a:ext>
            </a:extLst>
          </p:cNvPr>
          <p:cNvCxnSpPr/>
          <p:nvPr/>
        </p:nvCxnSpPr>
        <p:spPr>
          <a:xfrm>
            <a:off x="6739782" y="5389830"/>
            <a:ext cx="121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D037CC-BA84-0F36-159F-5846205341D0}"/>
              </a:ext>
            </a:extLst>
          </p:cNvPr>
          <p:cNvCxnSpPr>
            <a:cxnSpLocks/>
          </p:cNvCxnSpPr>
          <p:nvPr/>
        </p:nvCxnSpPr>
        <p:spPr>
          <a:xfrm>
            <a:off x="7341405" y="1535187"/>
            <a:ext cx="8692" cy="98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C1DFC2-DB21-573A-E566-7B385878B251}"/>
              </a:ext>
            </a:extLst>
          </p:cNvPr>
          <p:cNvSpPr txBox="1"/>
          <p:nvPr/>
        </p:nvSpPr>
        <p:spPr>
          <a:xfrm>
            <a:off x="7350097" y="2027921"/>
            <a:ext cx="782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intr.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5D7AB5-2AFF-F078-6725-614C015A8537}"/>
              </a:ext>
            </a:extLst>
          </p:cNvPr>
          <p:cNvCxnSpPr>
            <a:cxnSpLocks/>
          </p:cNvCxnSpPr>
          <p:nvPr/>
        </p:nvCxnSpPr>
        <p:spPr>
          <a:xfrm flipH="1" flipV="1">
            <a:off x="7818989" y="3034514"/>
            <a:ext cx="85490" cy="213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3B598-C1CD-F22C-F642-E568A61F5C00}"/>
              </a:ext>
            </a:extLst>
          </p:cNvPr>
          <p:cNvSpPr txBox="1"/>
          <p:nvPr/>
        </p:nvSpPr>
        <p:spPr>
          <a:xfrm>
            <a:off x="6037002" y="4466247"/>
            <a:ext cx="64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58ABE3-C7F7-1E19-191E-1B84A72E0C48}"/>
              </a:ext>
            </a:extLst>
          </p:cNvPr>
          <p:cNvSpPr txBox="1"/>
          <p:nvPr/>
        </p:nvSpPr>
        <p:spPr>
          <a:xfrm>
            <a:off x="6022648" y="2059552"/>
            <a:ext cx="803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set new timer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396F2-2147-63CA-A97C-52187C19D92B}"/>
              </a:ext>
            </a:extLst>
          </p:cNvPr>
          <p:cNvSpPr txBox="1"/>
          <p:nvPr/>
        </p:nvSpPr>
        <p:spPr>
          <a:xfrm>
            <a:off x="7456841" y="3653332"/>
            <a:ext cx="458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intr.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E612A9-A61E-7B38-9727-449FB4A69254}"/>
              </a:ext>
            </a:extLst>
          </p:cNvPr>
          <p:cNvCxnSpPr/>
          <p:nvPr/>
        </p:nvCxnSpPr>
        <p:spPr>
          <a:xfrm>
            <a:off x="5979777" y="4115142"/>
            <a:ext cx="2072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A8CEEA-05A7-25D1-8818-98CA3F0BAD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39782" y="2706737"/>
            <a:ext cx="323478" cy="46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B0039C-1354-18A4-BED5-5FDFA3F6932F}"/>
              </a:ext>
            </a:extLst>
          </p:cNvPr>
          <p:cNvCxnSpPr>
            <a:cxnSpLocks/>
          </p:cNvCxnSpPr>
          <p:nvPr/>
        </p:nvCxnSpPr>
        <p:spPr>
          <a:xfrm>
            <a:off x="7172625" y="3484423"/>
            <a:ext cx="538108" cy="176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FD3485-A5E2-BC6F-C95C-AAB4C758D423}"/>
              </a:ext>
            </a:extLst>
          </p:cNvPr>
          <p:cNvSpPr txBox="1"/>
          <p:nvPr/>
        </p:nvSpPr>
        <p:spPr>
          <a:xfrm>
            <a:off x="7235257" y="2784054"/>
            <a:ext cx="86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timestamp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8449A-5B87-15DD-DCBB-125B8C685E8A}"/>
              </a:ext>
            </a:extLst>
          </p:cNvPr>
          <p:cNvCxnSpPr>
            <a:cxnSpLocks/>
          </p:cNvCxnSpPr>
          <p:nvPr/>
        </p:nvCxnSpPr>
        <p:spPr>
          <a:xfrm flipV="1">
            <a:off x="6402262" y="1629834"/>
            <a:ext cx="439656" cy="158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C16FFB-2093-BAD2-D2E8-E18C7F62A532}"/>
              </a:ext>
            </a:extLst>
          </p:cNvPr>
          <p:cNvSpPr txBox="1"/>
          <p:nvPr/>
        </p:nvSpPr>
        <p:spPr>
          <a:xfrm>
            <a:off x="6592215" y="2659749"/>
            <a:ext cx="511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jmp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595F4B-5706-F305-28A3-6817ADE934BB}"/>
              </a:ext>
            </a:extLst>
          </p:cNvPr>
          <p:cNvSpPr txBox="1"/>
          <p:nvPr/>
        </p:nvSpPr>
        <p:spPr>
          <a:xfrm>
            <a:off x="6656861" y="3553196"/>
            <a:ext cx="66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IRETQ</a:t>
            </a:r>
          </a:p>
        </p:txBody>
      </p:sp>
    </p:spTree>
    <p:extLst>
      <p:ext uri="{BB962C8B-B14F-4D97-AF65-F5344CB8AC3E}">
        <p14:creationId xmlns:p14="http://schemas.microsoft.com/office/powerpoint/2010/main" val="421863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5312</TotalTime>
  <Words>1680</Words>
  <Application>Microsoft Office PowerPoint</Application>
  <PresentationFormat>Widescreen</PresentationFormat>
  <Paragraphs>194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Dispatcher Architecture</vt:lpstr>
      <vt:lpstr>Memory Structure</vt:lpstr>
      <vt:lpstr>Page Tables</vt:lpstr>
      <vt:lpstr>Interrupts</vt:lpstr>
      <vt:lpstr>Interrupts, Continued</vt:lpstr>
      <vt:lpstr>A Simple Dispatcher</vt:lpstr>
      <vt:lpstr>Simple Dispatcher Continued</vt:lpstr>
      <vt:lpstr>Problems</vt:lpstr>
      <vt:lpstr>Burst Time Management - Overview</vt:lpstr>
      <vt:lpstr>Burst Time Management - Implementation </vt:lpstr>
      <vt:lpstr>NMI Concerns</vt:lpstr>
      <vt:lpstr>Dispatching Targeted Interrupts</vt:lpstr>
      <vt:lpstr>Implementing Targeted Interrupts</vt:lpstr>
      <vt:lpstr>Interrupt Dispatch Stub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Dispatcher Architecture</dc:title>
  <dc:creator>michael almandeel</dc:creator>
  <cp:lastModifiedBy>michael almandeel</cp:lastModifiedBy>
  <cp:revision>23</cp:revision>
  <dcterms:created xsi:type="dcterms:W3CDTF">2022-12-06T01:35:00Z</dcterms:created>
  <dcterms:modified xsi:type="dcterms:W3CDTF">2022-12-18T04:55:38Z</dcterms:modified>
</cp:coreProperties>
</file>