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6"/>
  </p:notesMasterIdLst>
  <p:sldIdLst>
    <p:sldId id="256" r:id="rId2"/>
    <p:sldId id="261" r:id="rId3"/>
    <p:sldId id="257" r:id="rId4"/>
    <p:sldId id="266" r:id="rId5"/>
    <p:sldId id="268" r:id="rId6"/>
    <p:sldId id="259" r:id="rId7"/>
    <p:sldId id="289" r:id="rId8"/>
    <p:sldId id="296" r:id="rId9"/>
    <p:sldId id="273" r:id="rId10"/>
    <p:sldId id="290" r:id="rId11"/>
    <p:sldId id="297" r:id="rId12"/>
    <p:sldId id="270" r:id="rId13"/>
    <p:sldId id="274" r:id="rId14"/>
    <p:sldId id="275" r:id="rId15"/>
    <p:sldId id="293" r:id="rId16"/>
    <p:sldId id="276" r:id="rId17"/>
    <p:sldId id="277" r:id="rId18"/>
    <p:sldId id="292" r:id="rId19"/>
    <p:sldId id="278" r:id="rId20"/>
    <p:sldId id="280" r:id="rId21"/>
    <p:sldId id="282" r:id="rId22"/>
    <p:sldId id="298" r:id="rId23"/>
    <p:sldId id="295" r:id="rId24"/>
    <p:sldId id="300" r:id="rId25"/>
    <p:sldId id="301" r:id="rId26"/>
    <p:sldId id="302" r:id="rId27"/>
    <p:sldId id="303" r:id="rId28"/>
    <p:sldId id="299" r:id="rId29"/>
    <p:sldId id="294" r:id="rId30"/>
    <p:sldId id="285" r:id="rId31"/>
    <p:sldId id="286" r:id="rId32"/>
    <p:sldId id="287" r:id="rId33"/>
    <p:sldId id="288" r:id="rId34"/>
    <p:sldId id="267" r:id="rId35"/>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136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80" autoAdjust="0"/>
    <p:restoredTop sz="92010" autoAdjust="0"/>
  </p:normalViewPr>
  <p:slideViewPr>
    <p:cSldViewPr snapToGrid="0" snapToObjects="1">
      <p:cViewPr varScale="1">
        <p:scale>
          <a:sx n="81" d="100"/>
          <a:sy n="81" d="100"/>
        </p:scale>
        <p:origin x="-1651"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919E72-05F0-4B30-BFB2-1FE3DC952923}" type="datetimeFigureOut">
              <a:rPr lang="nl-NL" smtClean="0"/>
              <a:pPr/>
              <a:t>23-6-2016</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8F624-2FBA-4129-83CB-394E26DB172F}" type="slidenum">
              <a:rPr lang="nl-NL" smtClean="0"/>
              <a:pPr/>
              <a:t>‹nr.›</a:t>
            </a:fld>
            <a:endParaRPr lang="nl-N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1</a:t>
            </a:fld>
            <a:endParaRPr lang="nl-N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10</a:t>
            </a:fld>
            <a:endParaRPr lang="nl-N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11</a:t>
            </a:fld>
            <a:endParaRPr lang="nl-N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12</a:t>
            </a:fld>
            <a:endParaRPr lang="nl-N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13</a:t>
            </a:fld>
            <a:endParaRPr lang="nl-NL"/>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14</a:t>
            </a:fld>
            <a:endParaRPr lang="nl-N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15</a:t>
            </a:fld>
            <a:endParaRPr lang="nl-NL"/>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16</a:t>
            </a:fld>
            <a:endParaRPr lang="nl-NL"/>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17</a:t>
            </a:fld>
            <a:endParaRPr lang="nl-NL"/>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18</a:t>
            </a:fld>
            <a:endParaRPr lang="nl-NL"/>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19</a:t>
            </a:fld>
            <a:endParaRPr lang="nl-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dirty="0" smtClean="0"/>
              <a:t>-</a:t>
            </a:r>
            <a:r>
              <a:rPr lang="nl-NL" baseline="0" dirty="0" smtClean="0"/>
              <a:t> </a:t>
            </a:r>
            <a:r>
              <a:rPr lang="nl-NL" dirty="0" smtClean="0"/>
              <a:t>Uit</a:t>
            </a:r>
            <a:r>
              <a:rPr lang="nl-NL" baseline="0" dirty="0" smtClean="0"/>
              <a:t> literatuur blijkt dat het voor de politiek en de democratie gunstig is dat vertegenwoordiging in het parlement een afspiegeling is van de samenleving. </a:t>
            </a:r>
          </a:p>
          <a:p>
            <a:pPr>
              <a:buFontTx/>
              <a:buChar char="-"/>
            </a:pPr>
            <a:r>
              <a:rPr lang="nl-NL" dirty="0" smtClean="0"/>
              <a:t>Een adequate afspiegeling</a:t>
            </a:r>
            <a:r>
              <a:rPr lang="nl-NL" baseline="0" dirty="0" smtClean="0"/>
              <a:t> vergroot betrokkenheid en participatie in de politieke besluitvorming. </a:t>
            </a:r>
          </a:p>
          <a:p>
            <a:pPr>
              <a:buFontTx/>
              <a:buChar char="-"/>
            </a:pPr>
            <a:r>
              <a:rPr lang="nl-NL" baseline="0" dirty="0" smtClean="0"/>
              <a:t> </a:t>
            </a:r>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2</a:t>
            </a:fld>
            <a:endParaRPr lang="nl-NL"/>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20</a:t>
            </a:fld>
            <a:endParaRPr lang="nl-NL"/>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21</a:t>
            </a:fld>
            <a:endParaRPr lang="nl-NL"/>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en-US" dirty="0" smtClean="0"/>
              <a:t>De</a:t>
            </a:r>
            <a:r>
              <a:rPr lang="en-US" baseline="0" dirty="0" smtClean="0"/>
              <a:t> </a:t>
            </a:r>
            <a:r>
              <a:rPr lang="en-US" baseline="0" dirty="0" err="1" smtClean="0"/>
              <a:t>verdeling</a:t>
            </a:r>
            <a:r>
              <a:rPr lang="en-US" baseline="0" dirty="0" smtClean="0"/>
              <a:t> van het </a:t>
            </a:r>
            <a:r>
              <a:rPr lang="en-US" baseline="0" dirty="0" err="1" smtClean="0"/>
              <a:t>aantal</a:t>
            </a:r>
            <a:r>
              <a:rPr lang="en-US" baseline="0" dirty="0" smtClean="0"/>
              <a:t> </a:t>
            </a:r>
            <a:r>
              <a:rPr lang="en-US" baseline="0" dirty="0" err="1" smtClean="0"/>
              <a:t>stemmen</a:t>
            </a:r>
            <a:r>
              <a:rPr lang="en-US" baseline="0" dirty="0" smtClean="0"/>
              <a:t> is </a:t>
            </a:r>
            <a:r>
              <a:rPr lang="en-US" baseline="0" dirty="0" err="1" smtClean="0"/>
              <a:t>gelijk</a:t>
            </a:r>
            <a:r>
              <a:rPr lang="en-US" baseline="0" dirty="0" smtClean="0"/>
              <a:t> </a:t>
            </a:r>
            <a:r>
              <a:rPr lang="en-US" baseline="0" dirty="0" err="1" smtClean="0"/>
              <a:t>aan</a:t>
            </a:r>
            <a:r>
              <a:rPr lang="en-US" baseline="0" dirty="0" smtClean="0"/>
              <a:t> de </a:t>
            </a:r>
            <a:r>
              <a:rPr lang="en-US" baseline="0" dirty="0" err="1" smtClean="0"/>
              <a:t>verdeling</a:t>
            </a:r>
            <a:r>
              <a:rPr lang="en-US" baseline="0" dirty="0" smtClean="0"/>
              <a:t> van het </a:t>
            </a:r>
            <a:r>
              <a:rPr lang="en-US" baseline="0" dirty="0" err="1" smtClean="0"/>
              <a:t>aantal</a:t>
            </a:r>
            <a:r>
              <a:rPr lang="en-US" baseline="0" dirty="0" smtClean="0"/>
              <a:t> </a:t>
            </a:r>
            <a:r>
              <a:rPr lang="en-US" baseline="0" dirty="0" err="1" smtClean="0"/>
              <a:t>zetels</a:t>
            </a:r>
            <a:endParaRPr lang="en-US" baseline="0" dirty="0" smtClean="0"/>
          </a:p>
          <a:p>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22</a:t>
            </a:fld>
            <a:endParaRPr lang="nl-NL"/>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23</a:t>
            </a:fld>
            <a:endParaRPr lang="nl-NL"/>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24</a:t>
            </a:fld>
            <a:endParaRPr lang="nl-NL"/>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25</a:t>
            </a:fld>
            <a:endParaRPr lang="nl-NL"/>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26</a:t>
            </a:fld>
            <a:endParaRPr lang="nl-NL"/>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27</a:t>
            </a:fld>
            <a:endParaRPr lang="nl-NL"/>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28</a:t>
            </a:fld>
            <a:endParaRPr lang="nl-NL"/>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29</a:t>
            </a:fld>
            <a:endParaRPr lang="nl-N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pPr algn="l"/>
            <a:r>
              <a:rPr lang="nl-NL" dirty="0" smtClean="0"/>
              <a:t>Bij het verdelen van de zetels aan de kandidaten wordt er, conform de kieswet (2016), eerst gekeken naar het aantal stemmen die een kandidaat heeft ontvangen. Vervolgens wordt er pas gekeken naar de plaats op de kandidatenlijst. Een kandidaat die aan de voorkeursdrempel voldoet krijgt zodoende de voorkeur boven een kandidaat die hoger genoteerd staat maar niet aan de voorkeursdrempel voldoet.</a:t>
            </a:r>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3</a:t>
            </a:fld>
            <a:endParaRPr lang="nl-NL"/>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30</a:t>
            </a:fld>
            <a:endParaRPr lang="nl-NL"/>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31</a:t>
            </a:fld>
            <a:endParaRPr lang="nl-NL"/>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32</a:t>
            </a:fld>
            <a:endParaRPr lang="nl-NL"/>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33</a:t>
            </a:fld>
            <a:endParaRPr lang="nl-NL"/>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34</a:t>
            </a:fld>
            <a:endParaRPr lang="nl-N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pPr algn="l"/>
            <a:r>
              <a:rPr lang="nl-NL" dirty="0" smtClean="0"/>
              <a:t>Bij het verdelen van de zetels aan de kandidaten wordt er, conform de kieswet (2016), eerst gekeken naar het aantal stemmen die een kandidaat heeft ontvangen. Vervolgens wordt er pas gekeken naar de plaats op de kandidatenlijst. Een kandidaat die aan de voorkeursdrempel voldoet krijgt zodoende de voorkeur boven een kandidaat die hoger genoteerd staat maar niet aan de voorkeursdrempel voldoet.</a:t>
            </a:r>
            <a:endParaRPr lang="nl-NL" dirty="0"/>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4</a:t>
            </a:fld>
            <a:endParaRPr lang="nl-N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5</a:t>
            </a:fld>
            <a:endParaRPr lang="nl-N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6</a:t>
            </a:fld>
            <a:endParaRPr lang="nl-N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7</a:t>
            </a:fld>
            <a:endParaRPr lang="nl-N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8</a:t>
            </a:fld>
            <a:endParaRPr lang="nl-N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C6B8F624-2FBA-4129-83CB-394E26DB172F}" type="slidenum">
              <a:rPr lang="nl-NL" smtClean="0"/>
              <a:pPr/>
              <a:t>9</a:t>
            </a:fld>
            <a:endParaRPr 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het opmaakprofiel van de modelondertitel te bewerken</a:t>
            </a:r>
            <a:endParaRPr lang="nl-NL"/>
          </a:p>
        </p:txBody>
      </p:sp>
      <p:sp>
        <p:nvSpPr>
          <p:cNvPr id="4" name="Tijdelijke aanduiding voor datum 3"/>
          <p:cNvSpPr>
            <a:spLocks noGrp="1"/>
          </p:cNvSpPr>
          <p:nvPr>
            <p:ph type="dt" sz="half" idx="10"/>
          </p:nvPr>
        </p:nvSpPr>
        <p:spPr/>
        <p:txBody>
          <a:bodyPr/>
          <a:lstStyle/>
          <a:p>
            <a:fld id="{5D6967C6-8383-441D-BD9F-FBDD7B109FA4}" type="datetime1">
              <a:rPr lang="nl-NL" smtClean="0"/>
              <a:pPr/>
              <a:t>23-6-2016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BA86C5BC-B515-4071-BE75-58D73D5A44D3}" type="slidenum">
              <a:rPr lang="nl-NL" smtClean="0"/>
              <a:pPr/>
              <a:t>‹nr.›</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612B2F68-D0F3-4EBF-A564-FA867FF19EAB}" type="datetime1">
              <a:rPr lang="nl-NL" smtClean="0"/>
              <a:pPr/>
              <a:t>23-6-2016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BA86C5BC-B515-4071-BE75-58D73D5A44D3}" type="slidenum">
              <a:rPr lang="nl-NL" smtClean="0"/>
              <a:pPr/>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B0BF3239-0366-4670-BAAA-A0A74562A2F9}" type="datetime1">
              <a:rPr lang="nl-NL" smtClean="0"/>
              <a:pPr/>
              <a:t>23-6-2016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BA86C5BC-B515-4071-BE75-58D73D5A44D3}" type="slidenum">
              <a:rPr lang="nl-NL" smtClean="0"/>
              <a:pPr/>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108B1D80-0403-4AEC-8F97-C689F67F099C}" type="datetime1">
              <a:rPr lang="nl-NL" smtClean="0"/>
              <a:pPr/>
              <a:t>23-6-2016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BA86C5BC-B515-4071-BE75-58D73D5A44D3}" type="slidenum">
              <a:rPr lang="nl-NL" smtClean="0"/>
              <a:pPr/>
              <a:t>‹nr.›</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FA3DFCD4-D89C-444B-A7CC-AA4CA9628980}" type="datetime1">
              <a:rPr lang="nl-NL" smtClean="0"/>
              <a:pPr/>
              <a:t>23-6-2016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BA86C5BC-B515-4071-BE75-58D73D5A44D3}" type="slidenum">
              <a:rPr lang="nl-NL" smtClean="0"/>
              <a:pPr/>
              <a:t>‹nr.›</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2FDADB27-9B83-49ED-BCE5-5F235E2CF629}" type="datetime1">
              <a:rPr lang="nl-NL" smtClean="0"/>
              <a:pPr/>
              <a:t>23-6-2016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BA86C5BC-B515-4071-BE75-58D73D5A44D3}" type="slidenum">
              <a:rPr lang="nl-NL" smtClean="0"/>
              <a:pPr/>
              <a:t>‹nr.›</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A6B4D273-9135-4ED7-9FBE-4FA93A988F88}" type="datetime1">
              <a:rPr lang="nl-NL" smtClean="0"/>
              <a:pPr/>
              <a:t>23-6-2016</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BA86C5BC-B515-4071-BE75-58D73D5A44D3}" type="slidenum">
              <a:rPr lang="nl-NL" smtClean="0"/>
              <a:pPr/>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1D02D651-DAAD-4072-AC4B-0FA040F8B3A3}" type="datetime1">
              <a:rPr lang="nl-NL" smtClean="0"/>
              <a:pPr/>
              <a:t>23-6-2016</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BA86C5BC-B515-4071-BE75-58D73D5A44D3}" type="slidenum">
              <a:rPr lang="nl-NL" smtClean="0"/>
              <a:pPr/>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1BEA405B-FB71-4DFF-A1B6-4663661C5AB6}" type="datetime1">
              <a:rPr lang="nl-NL" smtClean="0"/>
              <a:pPr/>
              <a:t>23-6-2016</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BA86C5BC-B515-4071-BE75-58D73D5A44D3}" type="slidenum">
              <a:rPr lang="nl-NL" smtClean="0"/>
              <a:pPr/>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C6CB10C5-DAD0-469D-9CD6-213D12877C59}" type="datetime1">
              <a:rPr lang="nl-NL" smtClean="0"/>
              <a:pPr/>
              <a:t>23-6-2016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BA86C5BC-B515-4071-BE75-58D73D5A44D3}" type="slidenum">
              <a:rPr lang="nl-NL" smtClean="0"/>
              <a:pPr/>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72B64F1B-CAA9-45CA-86D8-6600737B1100}" type="datetime1">
              <a:rPr lang="nl-NL" smtClean="0"/>
              <a:pPr/>
              <a:t>23-6-2016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BA86C5BC-B515-4071-BE75-58D73D5A44D3}" type="slidenum">
              <a:rPr lang="nl-NL" smtClean="0"/>
              <a:pPr/>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D5A36-2E24-4335-A0A6-384CBC3E8F10}" type="datetime1">
              <a:rPr lang="nl-NL" smtClean="0"/>
              <a:pPr/>
              <a:t>23-6-2016</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6C5BC-B515-4071-BE75-58D73D5A44D3}" type="slidenum">
              <a:rPr lang="nl-NL" smtClean="0"/>
              <a:pPr/>
              <a:t>‹nr.›</a:t>
            </a:fld>
            <a:endParaRPr lang="nl-NL"/>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hoek 6"/>
          <p:cNvSpPr/>
          <p:nvPr/>
        </p:nvSpPr>
        <p:spPr>
          <a:xfrm>
            <a:off x="0" y="0"/>
            <a:ext cx="9144000" cy="3429000"/>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p:nvPr>
        </p:nvSpPr>
        <p:spPr>
          <a:xfrm>
            <a:off x="683568" y="1454919"/>
            <a:ext cx="7772400" cy="1470025"/>
          </a:xfrm>
        </p:spPr>
        <p:txBody>
          <a:bodyPr>
            <a:noAutofit/>
          </a:bodyPr>
          <a:lstStyle/>
          <a:p>
            <a:r>
              <a:rPr lang="nl-NL" sz="4800" dirty="0">
                <a:solidFill>
                  <a:schemeClr val="bg1"/>
                </a:solidFill>
                <a:latin typeface="Adobe Naskh Medium" pitchFamily="50" charset="-78"/>
                <a:cs typeface="Adobe Naskh Medium" pitchFamily="50" charset="-78"/>
              </a:rPr>
              <a:t>Het Manipuleren van de Tweede Kamerverkiezingen door </a:t>
            </a:r>
            <a:r>
              <a:rPr lang="nl-NL" sz="4800" dirty="0" smtClean="0">
                <a:solidFill>
                  <a:schemeClr val="bg1"/>
                </a:solidFill>
                <a:latin typeface="Adobe Naskh Medium" pitchFamily="50" charset="-78"/>
                <a:cs typeface="Adobe Naskh Medium" pitchFamily="50" charset="-78"/>
              </a:rPr>
              <a:t>Uitbuiting </a:t>
            </a:r>
            <a:r>
              <a:rPr lang="nl-NL" sz="4800" dirty="0">
                <a:solidFill>
                  <a:schemeClr val="bg1"/>
                </a:solidFill>
                <a:latin typeface="Adobe Naskh Medium" pitchFamily="50" charset="-78"/>
                <a:cs typeface="Adobe Naskh Medium" pitchFamily="50" charset="-78"/>
              </a:rPr>
              <a:t>van de Voorkeursdrempel</a:t>
            </a:r>
          </a:p>
        </p:txBody>
      </p:sp>
      <p:sp>
        <p:nvSpPr>
          <p:cNvPr id="3" name="Ondertitel 2"/>
          <p:cNvSpPr>
            <a:spLocks noGrp="1"/>
          </p:cNvSpPr>
          <p:nvPr>
            <p:ph type="subTitle" idx="1"/>
          </p:nvPr>
        </p:nvSpPr>
        <p:spPr>
          <a:xfrm>
            <a:off x="1371600" y="5060776"/>
            <a:ext cx="6400800" cy="1752600"/>
          </a:xfrm>
        </p:spPr>
        <p:txBody>
          <a:bodyPr>
            <a:normAutofit/>
          </a:bodyPr>
          <a:lstStyle/>
          <a:p>
            <a:r>
              <a:rPr lang="nl-NL" sz="2400" dirty="0" smtClean="0">
                <a:solidFill>
                  <a:schemeClr val="tx1">
                    <a:lumMod val="95000"/>
                    <a:lumOff val="5000"/>
                  </a:schemeClr>
                </a:solidFill>
                <a:latin typeface="Adobe Naskh Medium" pitchFamily="50" charset="-78"/>
                <a:cs typeface="Adobe Naskh Medium" pitchFamily="50" charset="-78"/>
              </a:rPr>
              <a:t>Door: </a:t>
            </a:r>
            <a:br>
              <a:rPr lang="nl-NL" sz="2400" dirty="0" smtClean="0">
                <a:solidFill>
                  <a:schemeClr val="tx1">
                    <a:lumMod val="95000"/>
                    <a:lumOff val="5000"/>
                  </a:schemeClr>
                </a:solidFill>
                <a:latin typeface="Adobe Naskh Medium" pitchFamily="50" charset="-78"/>
                <a:cs typeface="Adobe Naskh Medium" pitchFamily="50" charset="-78"/>
              </a:rPr>
            </a:br>
            <a:r>
              <a:rPr lang="nl-NL" sz="2400" dirty="0" smtClean="0">
                <a:solidFill>
                  <a:schemeClr val="tx1">
                    <a:lumMod val="95000"/>
                    <a:lumOff val="5000"/>
                  </a:schemeClr>
                </a:solidFill>
                <a:latin typeface="Adobe Naskh Medium" pitchFamily="50" charset="-78"/>
                <a:cs typeface="Adobe Naskh Medium" pitchFamily="50" charset="-78"/>
              </a:rPr>
              <a:t>Michaël </a:t>
            </a:r>
            <a:r>
              <a:rPr lang="nl-NL" sz="2400" dirty="0" err="1" smtClean="0">
                <a:solidFill>
                  <a:schemeClr val="tx1">
                    <a:lumMod val="95000"/>
                    <a:lumOff val="5000"/>
                  </a:schemeClr>
                </a:solidFill>
                <a:latin typeface="Adobe Naskh Medium" pitchFamily="50" charset="-78"/>
                <a:cs typeface="Adobe Naskh Medium" pitchFamily="50" charset="-78"/>
              </a:rPr>
              <a:t>Amir</a:t>
            </a:r>
            <a:endParaRPr lang="nl-NL" sz="2400" dirty="0" smtClean="0">
              <a:solidFill>
                <a:schemeClr val="tx1">
                  <a:lumMod val="95000"/>
                  <a:lumOff val="5000"/>
                </a:schemeClr>
              </a:solidFill>
              <a:latin typeface="Adobe Naskh Medium" pitchFamily="50" charset="-78"/>
              <a:cs typeface="Adobe Naskh Medium" pitchFamily="50" charset="-78"/>
            </a:endParaRPr>
          </a:p>
          <a:p>
            <a:r>
              <a:rPr lang="nl-NL" sz="2400" dirty="0" smtClean="0">
                <a:solidFill>
                  <a:schemeClr val="tx1">
                    <a:lumMod val="95000"/>
                    <a:lumOff val="5000"/>
                  </a:schemeClr>
                </a:solidFill>
                <a:latin typeface="Adobe Naskh Medium" pitchFamily="50" charset="-78"/>
                <a:cs typeface="Adobe Naskh Medium" pitchFamily="50" charset="-78"/>
              </a:rPr>
              <a:t>23-06-2016</a:t>
            </a:r>
            <a:endParaRPr lang="nl-NL" sz="2400" dirty="0">
              <a:solidFill>
                <a:schemeClr val="tx1">
                  <a:lumMod val="95000"/>
                  <a:lumOff val="5000"/>
                </a:schemeClr>
              </a:solidFill>
              <a:latin typeface="Adobe Naskh Medium" pitchFamily="50" charset="-78"/>
              <a:cs typeface="Adobe Naskh Medium" pitchFamily="50" charset="-78"/>
            </a:endParaRPr>
          </a:p>
        </p:txBody>
      </p:sp>
      <p:pic>
        <p:nvPicPr>
          <p:cNvPr id="1027" name="Picture 3" descr="C:\Users\Michael\Desktop\Tweede-Kamer\Presentatie\uva-logo-en-text.png"/>
          <p:cNvPicPr>
            <a:picLocks noChangeAspect="1" noChangeArrowheads="1"/>
          </p:cNvPicPr>
          <p:nvPr/>
        </p:nvPicPr>
        <p:blipFill>
          <a:blip r:embed="rId3" cstate="print"/>
          <a:srcRect/>
          <a:stretch>
            <a:fillRect/>
          </a:stretch>
        </p:blipFill>
        <p:spPr bwMode="auto">
          <a:xfrm>
            <a:off x="2782292" y="3171298"/>
            <a:ext cx="3579416" cy="155384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3" cstate="print"/>
          <a:srcRect r="401"/>
          <a:stretch>
            <a:fillRect/>
          </a:stretch>
        </p:blipFill>
        <p:spPr bwMode="auto">
          <a:xfrm>
            <a:off x="880588" y="2659107"/>
            <a:ext cx="7353245" cy="2180823"/>
          </a:xfrm>
          <a:prstGeom prst="rect">
            <a:avLst/>
          </a:prstGeom>
          <a:noFill/>
          <a:ln w="9525">
            <a:noFill/>
            <a:miter lim="800000"/>
            <a:headEnd/>
            <a:tailEnd/>
          </a:ln>
        </p:spPr>
      </p:pic>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10</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4"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0" name="Tekstvak 9"/>
          <p:cNvSpPr txBox="1"/>
          <p:nvPr/>
        </p:nvSpPr>
        <p:spPr>
          <a:xfrm>
            <a:off x="565150" y="876300"/>
            <a:ext cx="8191500" cy="1077218"/>
          </a:xfrm>
          <a:prstGeom prst="rect">
            <a:avLst/>
          </a:prstGeom>
          <a:noFill/>
        </p:spPr>
        <p:txBody>
          <a:bodyPr wrap="square" rtlCol="0">
            <a:spAutoFit/>
          </a:bodyPr>
          <a:lstStyle/>
          <a:p>
            <a:pPr algn="ctr"/>
            <a:r>
              <a:rPr lang="nl-NL" sz="6400" dirty="0" smtClean="0">
                <a:latin typeface="Adobe Naskh Medium" pitchFamily="50" charset="-78"/>
                <a:ea typeface="Adobe Kaiti Std R" pitchFamily="18" charset="-128"/>
                <a:cs typeface="Adobe Naskh Medium" pitchFamily="50" charset="-78"/>
              </a:rPr>
              <a:t>Strategieën</a:t>
            </a:r>
          </a:p>
        </p:txBody>
      </p:sp>
      <p:sp>
        <p:nvSpPr>
          <p:cNvPr id="15" name="Tekstvak 14"/>
          <p:cNvSpPr txBox="1"/>
          <p:nvPr/>
        </p:nvSpPr>
        <p:spPr>
          <a:xfrm>
            <a:off x="5471779" y="4839930"/>
            <a:ext cx="2762054" cy="338554"/>
          </a:xfrm>
          <a:prstGeom prst="rect">
            <a:avLst/>
          </a:prstGeom>
          <a:noFill/>
        </p:spPr>
        <p:txBody>
          <a:bodyPr wrap="square" rtlCol="0">
            <a:spAutoFit/>
          </a:bodyPr>
          <a:lstStyle/>
          <a:p>
            <a:pPr algn="r"/>
            <a:r>
              <a:rPr lang="nl-NL" sz="1600" i="1" dirty="0" smtClean="0">
                <a:latin typeface="Adobe Naskh Medium" pitchFamily="50" charset="-78"/>
                <a:cs typeface="Adobe Naskh Medium" pitchFamily="50" charset="-78"/>
              </a:rPr>
              <a:t>Overzicht rendement strategieën</a:t>
            </a:r>
            <a:endParaRPr lang="nl-NL" sz="1600" i="1" dirty="0">
              <a:latin typeface="Adobe Naskh Medium" pitchFamily="50" charset="-78"/>
              <a:cs typeface="Adobe Naskh Medium" pitchFamily="50" charset="-7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3" cstate="print"/>
          <a:srcRect r="401"/>
          <a:stretch>
            <a:fillRect/>
          </a:stretch>
        </p:blipFill>
        <p:spPr bwMode="auto">
          <a:xfrm>
            <a:off x="880588" y="2659107"/>
            <a:ext cx="7353245" cy="2180823"/>
          </a:xfrm>
          <a:prstGeom prst="rect">
            <a:avLst/>
          </a:prstGeom>
          <a:noFill/>
          <a:ln w="9525">
            <a:noFill/>
            <a:miter lim="800000"/>
            <a:headEnd/>
            <a:tailEnd/>
          </a:ln>
        </p:spPr>
      </p:pic>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11</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4"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0" name="Tekstvak 9"/>
          <p:cNvSpPr txBox="1"/>
          <p:nvPr/>
        </p:nvSpPr>
        <p:spPr>
          <a:xfrm>
            <a:off x="565150" y="876300"/>
            <a:ext cx="8191500" cy="1077218"/>
          </a:xfrm>
          <a:prstGeom prst="rect">
            <a:avLst/>
          </a:prstGeom>
          <a:noFill/>
        </p:spPr>
        <p:txBody>
          <a:bodyPr wrap="square" rtlCol="0">
            <a:spAutoFit/>
          </a:bodyPr>
          <a:lstStyle/>
          <a:p>
            <a:pPr algn="ctr"/>
            <a:r>
              <a:rPr lang="nl-NL" sz="6400" dirty="0" smtClean="0">
                <a:latin typeface="Adobe Naskh Medium" pitchFamily="50" charset="-78"/>
                <a:ea typeface="Adobe Kaiti Std R" pitchFamily="18" charset="-128"/>
                <a:cs typeface="Adobe Naskh Medium" pitchFamily="50" charset="-78"/>
              </a:rPr>
              <a:t>Strategieën</a:t>
            </a:r>
          </a:p>
        </p:txBody>
      </p:sp>
      <p:sp>
        <p:nvSpPr>
          <p:cNvPr id="11" name="Ovaal 10"/>
          <p:cNvSpPr/>
          <p:nvPr/>
        </p:nvSpPr>
        <p:spPr>
          <a:xfrm>
            <a:off x="4004820" y="2498093"/>
            <a:ext cx="821702" cy="2564876"/>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a:p>
        </p:txBody>
      </p:sp>
      <p:sp>
        <p:nvSpPr>
          <p:cNvPr id="13" name="Ovaal 12"/>
          <p:cNvSpPr/>
          <p:nvPr/>
        </p:nvSpPr>
        <p:spPr>
          <a:xfrm>
            <a:off x="3101418" y="2499664"/>
            <a:ext cx="821702" cy="2564876"/>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a:p>
        </p:txBody>
      </p:sp>
      <p:sp>
        <p:nvSpPr>
          <p:cNvPr id="15" name="Tekstvak 14"/>
          <p:cNvSpPr txBox="1"/>
          <p:nvPr/>
        </p:nvSpPr>
        <p:spPr>
          <a:xfrm>
            <a:off x="5471779" y="4839930"/>
            <a:ext cx="2762054" cy="338554"/>
          </a:xfrm>
          <a:prstGeom prst="rect">
            <a:avLst/>
          </a:prstGeom>
          <a:noFill/>
        </p:spPr>
        <p:txBody>
          <a:bodyPr wrap="square" rtlCol="0">
            <a:spAutoFit/>
          </a:bodyPr>
          <a:lstStyle/>
          <a:p>
            <a:pPr algn="r"/>
            <a:r>
              <a:rPr lang="nl-NL" sz="1600" i="1" dirty="0" smtClean="0">
                <a:latin typeface="Adobe Naskh Medium" pitchFamily="50" charset="-78"/>
                <a:cs typeface="Adobe Naskh Medium" pitchFamily="50" charset="-78"/>
              </a:rPr>
              <a:t>Overzicht rendement strategieën</a:t>
            </a:r>
            <a:endParaRPr lang="nl-NL" sz="1600" i="1" dirty="0">
              <a:latin typeface="Adobe Naskh Medium" pitchFamily="50" charset="-78"/>
              <a:cs typeface="Adobe Naskh Medium" pitchFamily="50" charset="-7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12</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9" name="Tekstvak 8"/>
          <p:cNvSpPr txBox="1"/>
          <p:nvPr/>
        </p:nvSpPr>
        <p:spPr>
          <a:xfrm>
            <a:off x="318861" y="2688110"/>
            <a:ext cx="8528050" cy="2554545"/>
          </a:xfrm>
          <a:prstGeom prst="rect">
            <a:avLst/>
          </a:prstGeom>
          <a:noFill/>
        </p:spPr>
        <p:txBody>
          <a:bodyPr wrap="square" rtlCol="0">
            <a:spAutoFit/>
          </a:bodyPr>
          <a:lstStyle/>
          <a:p>
            <a:pPr algn="ctr"/>
            <a:r>
              <a:rPr lang="nl-NL" sz="4000" b="1" dirty="0" smtClean="0">
                <a:latin typeface="Adobe Naskh Medium" pitchFamily="50" charset="-78"/>
                <a:ea typeface="Adobe Kaiti Std R" pitchFamily="18" charset="-128"/>
                <a:cs typeface="Adobe Naskh Medium" pitchFamily="50" charset="-78"/>
              </a:rPr>
              <a:t>Deelvraag 2: </a:t>
            </a:r>
          </a:p>
          <a:p>
            <a:pPr algn="ctr"/>
            <a:r>
              <a:rPr lang="nl-NL" sz="4000" i="1" dirty="0" smtClean="0">
                <a:latin typeface="Adobe Naskh Medium" pitchFamily="50" charset="-78"/>
                <a:ea typeface="Adobe Kaiti Std R" pitchFamily="18" charset="-128"/>
                <a:cs typeface="Adobe Naskh Medium" pitchFamily="50" charset="-78"/>
              </a:rPr>
              <a:t>“Welke factoren kunnen van invloed zijn op het behalen van het maximum aantal kandidaten in de Tweede Kamer?”</a:t>
            </a:r>
          </a:p>
        </p:txBody>
      </p:sp>
      <p:sp>
        <p:nvSpPr>
          <p:cNvPr id="13" name="Tekstvak 12"/>
          <p:cNvSpPr txBox="1"/>
          <p:nvPr/>
        </p:nvSpPr>
        <p:spPr>
          <a:xfrm>
            <a:off x="565150" y="876300"/>
            <a:ext cx="8191500" cy="1077218"/>
          </a:xfrm>
          <a:prstGeom prst="rect">
            <a:avLst/>
          </a:prstGeom>
          <a:noFill/>
        </p:spPr>
        <p:txBody>
          <a:bodyPr wrap="square" rtlCol="0">
            <a:spAutoFit/>
          </a:bodyPr>
          <a:lstStyle/>
          <a:p>
            <a:pPr algn="ctr"/>
            <a:r>
              <a:rPr lang="nl-NL" sz="6400" dirty="0" smtClean="0">
                <a:latin typeface="Adobe Naskh Medium" pitchFamily="50" charset="-78"/>
                <a:ea typeface="Adobe Kaiti Std R" pitchFamily="18" charset="-128"/>
                <a:cs typeface="Adobe Naskh Medium" pitchFamily="50" charset="-78"/>
              </a:rPr>
              <a:t>Factoren en Invloed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13</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0" name="Tekstvak 9"/>
          <p:cNvSpPr txBox="1"/>
          <p:nvPr/>
        </p:nvSpPr>
        <p:spPr>
          <a:xfrm>
            <a:off x="565150" y="876300"/>
            <a:ext cx="8191500" cy="1077218"/>
          </a:xfrm>
          <a:prstGeom prst="rect">
            <a:avLst/>
          </a:prstGeom>
          <a:noFill/>
        </p:spPr>
        <p:txBody>
          <a:bodyPr wrap="square" rtlCol="0">
            <a:spAutoFit/>
          </a:bodyPr>
          <a:lstStyle/>
          <a:p>
            <a:pPr algn="ctr"/>
            <a:r>
              <a:rPr lang="nl-NL" sz="6400" dirty="0" smtClean="0">
                <a:latin typeface="Adobe Naskh Medium" pitchFamily="50" charset="-78"/>
                <a:ea typeface="Adobe Kaiti Std R" pitchFamily="18" charset="-128"/>
                <a:cs typeface="Adobe Naskh Medium" pitchFamily="50" charset="-78"/>
              </a:rPr>
              <a:t>Factoren en Invloed</a:t>
            </a:r>
          </a:p>
        </p:txBody>
      </p:sp>
      <p:sp>
        <p:nvSpPr>
          <p:cNvPr id="11" name="Tekstvak 10"/>
          <p:cNvSpPr txBox="1"/>
          <p:nvPr/>
        </p:nvSpPr>
        <p:spPr>
          <a:xfrm>
            <a:off x="508445" y="1855544"/>
            <a:ext cx="8861797" cy="3539430"/>
          </a:xfrm>
          <a:prstGeom prst="rect">
            <a:avLst/>
          </a:prstGeom>
          <a:noFill/>
        </p:spPr>
        <p:txBody>
          <a:bodyPr wrap="square" rtlCol="0">
            <a:spAutoFit/>
          </a:bodyPr>
          <a:lstStyle/>
          <a:p>
            <a:pPr>
              <a:buFont typeface="Adobe Naskh Medium" pitchFamily="50" charset="-78"/>
              <a:buChar char="·"/>
            </a:pPr>
            <a:r>
              <a:rPr lang="nl-NL" sz="4000" dirty="0" smtClean="0">
                <a:latin typeface="Adobe Naskh Medium" pitchFamily="50" charset="-78"/>
                <a:ea typeface="Adobe Kaiti Std R" pitchFamily="18" charset="-128"/>
                <a:cs typeface="Adobe Naskh Medium" pitchFamily="50" charset="-78"/>
              </a:rPr>
              <a:t> Aantal kandidaten:</a:t>
            </a:r>
          </a:p>
          <a:p>
            <a:pPr lvl="1">
              <a:buFont typeface="Adobe Naskh Medium" pitchFamily="50" charset="-78"/>
              <a:buChar char="·"/>
            </a:pPr>
            <a:r>
              <a:rPr lang="nl-NL" sz="3600" dirty="0" smtClean="0">
                <a:latin typeface="Adobe Naskh Medium" pitchFamily="50" charset="-78"/>
                <a:ea typeface="Adobe Kaiti Std R" pitchFamily="18" charset="-128"/>
                <a:cs typeface="Adobe Naskh Medium" pitchFamily="50" charset="-78"/>
              </a:rPr>
              <a:t> Alle bevolkingsgroepen genoeg kandidaten</a:t>
            </a:r>
          </a:p>
          <a:p>
            <a:pPr lvl="1"/>
            <a:endParaRPr lang="nl-NL" sz="3600" dirty="0" smtClean="0">
              <a:latin typeface="Adobe Naskh Medium" pitchFamily="50" charset="-78"/>
              <a:ea typeface="Adobe Kaiti Std R" pitchFamily="18" charset="-128"/>
              <a:cs typeface="Adobe Naskh Medium" pitchFamily="50" charset="-78"/>
            </a:endParaRPr>
          </a:p>
          <a:p>
            <a:pPr>
              <a:buFont typeface="Adobe Naskh Medium" pitchFamily="50" charset="-78"/>
              <a:buChar char="·"/>
            </a:pPr>
            <a:r>
              <a:rPr lang="nl-NL" sz="4000" dirty="0" smtClean="0">
                <a:latin typeface="Adobe Naskh Medium" pitchFamily="50" charset="-78"/>
                <a:ea typeface="Adobe Kaiti Std R" pitchFamily="18" charset="-128"/>
                <a:cs typeface="Adobe Naskh Medium" pitchFamily="50" charset="-78"/>
              </a:rPr>
              <a:t> Keuze strategie:</a:t>
            </a:r>
          </a:p>
          <a:p>
            <a:pPr lvl="1">
              <a:buFont typeface="Adobe Naskh Medium" pitchFamily="50" charset="-78"/>
              <a:buChar char="·"/>
            </a:pPr>
            <a:r>
              <a:rPr lang="nl-NL" sz="3600" dirty="0" smtClean="0">
                <a:latin typeface="Adobe Naskh Medium" pitchFamily="50" charset="-78"/>
                <a:ea typeface="Adobe Kaiti Std R" pitchFamily="18" charset="-128"/>
                <a:cs typeface="Adobe Naskh Medium" pitchFamily="50" charset="-78"/>
              </a:rPr>
              <a:t> S1 en S2 </a:t>
            </a:r>
            <a:r>
              <a:rPr lang="nl-NL" sz="1600" dirty="0" smtClean="0">
                <a:latin typeface="Adobe Naskh Medium" pitchFamily="50" charset="-78"/>
                <a:ea typeface="Adobe Kaiti Std R" pitchFamily="18" charset="-128"/>
                <a:cs typeface="Adobe Naskh Medium" pitchFamily="50" charset="-78"/>
                <a:sym typeface="Wingdings" pitchFamily="2" charset="2"/>
              </a:rPr>
              <a:t></a:t>
            </a:r>
            <a:r>
              <a:rPr lang="nl-NL" sz="3600" dirty="0" smtClean="0">
                <a:latin typeface="Adobe Naskh Medium" pitchFamily="50" charset="-78"/>
                <a:ea typeface="Adobe Kaiti Std R" pitchFamily="18" charset="-128"/>
                <a:cs typeface="Adobe Naskh Medium" pitchFamily="50" charset="-78"/>
              </a:rPr>
              <a:t> hoog rendement bij alle bevolkingsgroepen</a:t>
            </a:r>
          </a:p>
          <a:p>
            <a:endParaRPr lang="nl-NL" sz="3600" dirty="0">
              <a:latin typeface="Adobe Naskh Medium" pitchFamily="50" charset="-78"/>
              <a:ea typeface="Adobe Kaiti Std R" pitchFamily="18" charset="-128"/>
              <a:cs typeface="Adobe Naskh Medium" pitchFamily="50" charset="-7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14</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0" name="Tekstvak 9"/>
          <p:cNvSpPr txBox="1"/>
          <p:nvPr/>
        </p:nvSpPr>
        <p:spPr>
          <a:xfrm>
            <a:off x="565150" y="876300"/>
            <a:ext cx="8191500" cy="1077218"/>
          </a:xfrm>
          <a:prstGeom prst="rect">
            <a:avLst/>
          </a:prstGeom>
          <a:noFill/>
        </p:spPr>
        <p:txBody>
          <a:bodyPr wrap="square" rtlCol="0">
            <a:spAutoFit/>
          </a:bodyPr>
          <a:lstStyle/>
          <a:p>
            <a:pPr algn="ctr"/>
            <a:r>
              <a:rPr lang="nl-NL" sz="6400" dirty="0" smtClean="0">
                <a:latin typeface="Adobe Naskh Medium" pitchFamily="50" charset="-78"/>
                <a:ea typeface="Adobe Kaiti Std R" pitchFamily="18" charset="-128"/>
                <a:cs typeface="Adobe Naskh Medium" pitchFamily="50" charset="-78"/>
              </a:rPr>
              <a:t>Factoren en Invloed</a:t>
            </a:r>
          </a:p>
        </p:txBody>
      </p:sp>
      <p:sp>
        <p:nvSpPr>
          <p:cNvPr id="11" name="Tekstvak 10"/>
          <p:cNvSpPr txBox="1"/>
          <p:nvPr/>
        </p:nvSpPr>
        <p:spPr>
          <a:xfrm>
            <a:off x="508446" y="1855544"/>
            <a:ext cx="8838754" cy="1200329"/>
          </a:xfrm>
          <a:prstGeom prst="rect">
            <a:avLst/>
          </a:prstGeom>
          <a:noFill/>
        </p:spPr>
        <p:txBody>
          <a:bodyPr wrap="square" rtlCol="0">
            <a:spAutoFit/>
          </a:bodyPr>
          <a:lstStyle/>
          <a:p>
            <a:pPr>
              <a:buFont typeface="Adobe Naskh Medium" pitchFamily="50" charset="-78"/>
              <a:buChar char="·"/>
            </a:pPr>
            <a:r>
              <a:rPr lang="nl-NL" sz="4000" dirty="0" smtClean="0">
                <a:latin typeface="Adobe Naskh Medium" pitchFamily="50" charset="-78"/>
                <a:ea typeface="Adobe Kaiti Std R" pitchFamily="18" charset="-128"/>
                <a:cs typeface="Adobe Naskh Medium" pitchFamily="50" charset="-78"/>
              </a:rPr>
              <a:t> Committeren strategie:</a:t>
            </a:r>
          </a:p>
          <a:p>
            <a:pPr lvl="1">
              <a:buFont typeface="Adobe Naskh Medium" pitchFamily="50" charset="-78"/>
              <a:buChar char="·"/>
            </a:pPr>
            <a:r>
              <a:rPr lang="nl-NL" sz="3200" dirty="0" smtClean="0">
                <a:latin typeface="Adobe Naskh Medium" pitchFamily="50" charset="-78"/>
                <a:ea typeface="Adobe Kaiti Std R" pitchFamily="18" charset="-128"/>
                <a:cs typeface="Adobe Naskh Medium" pitchFamily="50" charset="-78"/>
              </a:rPr>
              <a:t> Onder vrouwen meeste animo</a:t>
            </a:r>
            <a:endParaRPr lang="nl-NL" sz="3600" dirty="0" smtClean="0">
              <a:latin typeface="Adobe Naskh Medium" pitchFamily="50" charset="-78"/>
              <a:ea typeface="Adobe Kaiti Std R" pitchFamily="18" charset="-128"/>
              <a:cs typeface="Adobe Naskh Medium" pitchFamily="50" charset="-78"/>
            </a:endParaRPr>
          </a:p>
        </p:txBody>
      </p:sp>
      <p:pic>
        <p:nvPicPr>
          <p:cNvPr id="10243" name="Picture 3"/>
          <p:cNvPicPr>
            <a:picLocks noChangeAspect="1" noChangeArrowheads="1"/>
          </p:cNvPicPr>
          <p:nvPr/>
        </p:nvPicPr>
        <p:blipFill>
          <a:blip r:embed="rId4" cstate="print"/>
          <a:srcRect/>
          <a:stretch>
            <a:fillRect/>
          </a:stretch>
        </p:blipFill>
        <p:spPr bwMode="auto">
          <a:xfrm>
            <a:off x="3015342" y="3153847"/>
            <a:ext cx="5241122" cy="1750006"/>
          </a:xfrm>
          <a:prstGeom prst="rect">
            <a:avLst/>
          </a:prstGeom>
          <a:noFill/>
          <a:ln w="9525">
            <a:noFill/>
            <a:miter lim="800000"/>
            <a:headEnd/>
            <a:tailEnd/>
          </a:ln>
        </p:spPr>
      </p:pic>
      <p:pic>
        <p:nvPicPr>
          <p:cNvPr id="41985" name="Picture 1"/>
          <p:cNvPicPr>
            <a:picLocks noChangeAspect="1" noChangeArrowheads="1"/>
          </p:cNvPicPr>
          <p:nvPr/>
        </p:nvPicPr>
        <p:blipFill>
          <a:blip r:embed="rId5" cstate="print"/>
          <a:srcRect/>
          <a:stretch>
            <a:fillRect/>
          </a:stretch>
        </p:blipFill>
        <p:spPr bwMode="auto">
          <a:xfrm>
            <a:off x="2938040" y="5099796"/>
            <a:ext cx="5458204" cy="1751227"/>
          </a:xfrm>
          <a:prstGeom prst="rect">
            <a:avLst/>
          </a:prstGeom>
          <a:noFill/>
          <a:ln w="9525">
            <a:noFill/>
            <a:miter lim="800000"/>
            <a:headEnd/>
            <a:tailEnd/>
          </a:ln>
        </p:spPr>
      </p:pic>
      <p:sp>
        <p:nvSpPr>
          <p:cNvPr id="12" name="Tekstvak 11"/>
          <p:cNvSpPr txBox="1"/>
          <p:nvPr/>
        </p:nvSpPr>
        <p:spPr>
          <a:xfrm>
            <a:off x="1275805" y="3765751"/>
            <a:ext cx="1703056" cy="800219"/>
          </a:xfrm>
          <a:prstGeom prst="rect">
            <a:avLst/>
          </a:prstGeom>
          <a:noFill/>
        </p:spPr>
        <p:txBody>
          <a:bodyPr wrap="square" rtlCol="0">
            <a:spAutoFit/>
          </a:bodyPr>
          <a:lstStyle/>
          <a:p>
            <a:r>
              <a:rPr lang="nl-NL" sz="2800" dirty="0" smtClean="0">
                <a:latin typeface="Adobe Naskh Medium" pitchFamily="50" charset="-78"/>
                <a:cs typeface="Adobe Naskh Medium" pitchFamily="50" charset="-78"/>
              </a:rPr>
              <a:t>Vrouwen:</a:t>
            </a:r>
          </a:p>
          <a:p>
            <a:r>
              <a:rPr lang="nl-NL" sz="1600" dirty="0" smtClean="0">
                <a:latin typeface="Adobe Naskh Medium" pitchFamily="50" charset="-78"/>
                <a:cs typeface="Adobe Naskh Medium" pitchFamily="50" charset="-78"/>
              </a:rPr>
              <a:t>Gemiddelde = </a:t>
            </a:r>
            <a:r>
              <a:rPr lang="nl-NL" dirty="0" smtClean="0">
                <a:latin typeface="Adobe Naskh Medium" pitchFamily="50" charset="-78"/>
                <a:cs typeface="Adobe Naskh Medium" pitchFamily="50" charset="-78"/>
              </a:rPr>
              <a:t>66.419</a:t>
            </a:r>
            <a:endParaRPr lang="nl-NL" sz="1600" dirty="0">
              <a:latin typeface="Adobe Naskh Medium" pitchFamily="50" charset="-78"/>
              <a:cs typeface="Adobe Naskh Medium" pitchFamily="50" charset="-78"/>
            </a:endParaRPr>
          </a:p>
        </p:txBody>
      </p:sp>
      <p:sp>
        <p:nvSpPr>
          <p:cNvPr id="13" name="Tekstvak 12"/>
          <p:cNvSpPr txBox="1"/>
          <p:nvPr/>
        </p:nvSpPr>
        <p:spPr>
          <a:xfrm>
            <a:off x="1275805" y="5837289"/>
            <a:ext cx="1625600" cy="800219"/>
          </a:xfrm>
          <a:prstGeom prst="rect">
            <a:avLst/>
          </a:prstGeom>
          <a:noFill/>
        </p:spPr>
        <p:txBody>
          <a:bodyPr wrap="square" rtlCol="0">
            <a:spAutoFit/>
          </a:bodyPr>
          <a:lstStyle/>
          <a:p>
            <a:r>
              <a:rPr lang="nl-NL" sz="2800" dirty="0" smtClean="0">
                <a:latin typeface="Adobe Naskh Medium" pitchFamily="50" charset="-78"/>
                <a:cs typeface="Adobe Naskh Medium" pitchFamily="50" charset="-78"/>
              </a:rPr>
              <a:t>Allochtonen</a:t>
            </a:r>
          </a:p>
          <a:p>
            <a:r>
              <a:rPr lang="nl-NL" dirty="0" smtClean="0">
                <a:latin typeface="Adobe Naskh Medium" pitchFamily="50" charset="-78"/>
                <a:cs typeface="Adobe Naskh Medium" pitchFamily="50" charset="-78"/>
              </a:rPr>
              <a:t>Gemiddelde = 7.420</a:t>
            </a:r>
            <a:endParaRPr lang="nl-NL" dirty="0">
              <a:latin typeface="Adobe Naskh Medium" pitchFamily="50" charset="-78"/>
              <a:cs typeface="Adobe Naskh Medium" pitchFamily="50" charset="-7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15</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pic>
        <p:nvPicPr>
          <p:cNvPr id="10242" name="Picture 2" descr="C:\Users\Michael\Desktop\Tweede-Kamer\Presentatie\percentages_van_vrouwenS1S2.png"/>
          <p:cNvPicPr>
            <a:picLocks noChangeAspect="1" noChangeArrowheads="1"/>
          </p:cNvPicPr>
          <p:nvPr/>
        </p:nvPicPr>
        <p:blipFill>
          <a:blip r:embed="rId4" cstate="print"/>
          <a:srcRect/>
          <a:stretch>
            <a:fillRect/>
          </a:stretch>
        </p:blipFill>
        <p:spPr bwMode="auto">
          <a:xfrm>
            <a:off x="2928509" y="2884720"/>
            <a:ext cx="5179716" cy="2035314"/>
          </a:xfrm>
          <a:prstGeom prst="rect">
            <a:avLst/>
          </a:prstGeom>
          <a:noFill/>
        </p:spPr>
      </p:pic>
      <p:pic>
        <p:nvPicPr>
          <p:cNvPr id="11266" name="Picture 2" descr="C:\Users\Michael\Desktop\Tweede-Kamer\Presentatie\percentages_van_allochtonenS1S2.png"/>
          <p:cNvPicPr>
            <a:picLocks noChangeAspect="1" noChangeArrowheads="1"/>
          </p:cNvPicPr>
          <p:nvPr/>
        </p:nvPicPr>
        <p:blipFill>
          <a:blip r:embed="rId5" cstate="print"/>
          <a:srcRect/>
          <a:stretch>
            <a:fillRect/>
          </a:stretch>
        </p:blipFill>
        <p:spPr bwMode="auto">
          <a:xfrm>
            <a:off x="2928509" y="4831355"/>
            <a:ext cx="5179718" cy="2035314"/>
          </a:xfrm>
          <a:prstGeom prst="rect">
            <a:avLst/>
          </a:prstGeom>
          <a:noFill/>
        </p:spPr>
      </p:pic>
      <p:sp>
        <p:nvSpPr>
          <p:cNvPr id="15" name="Tekstvak 14"/>
          <p:cNvSpPr txBox="1"/>
          <p:nvPr/>
        </p:nvSpPr>
        <p:spPr>
          <a:xfrm>
            <a:off x="565150" y="876300"/>
            <a:ext cx="8191500" cy="1077218"/>
          </a:xfrm>
          <a:prstGeom prst="rect">
            <a:avLst/>
          </a:prstGeom>
          <a:noFill/>
        </p:spPr>
        <p:txBody>
          <a:bodyPr wrap="square" rtlCol="0">
            <a:spAutoFit/>
          </a:bodyPr>
          <a:lstStyle/>
          <a:p>
            <a:pPr algn="ctr"/>
            <a:r>
              <a:rPr lang="nl-NL" sz="6400" dirty="0" smtClean="0">
                <a:latin typeface="Adobe Naskh Medium" pitchFamily="50" charset="-78"/>
                <a:ea typeface="Adobe Kaiti Std R" pitchFamily="18" charset="-128"/>
                <a:cs typeface="Adobe Naskh Medium" pitchFamily="50" charset="-78"/>
              </a:rPr>
              <a:t>Factoren en Invloed</a:t>
            </a:r>
          </a:p>
        </p:txBody>
      </p:sp>
      <p:sp>
        <p:nvSpPr>
          <p:cNvPr id="16" name="Tekstvak 15"/>
          <p:cNvSpPr txBox="1"/>
          <p:nvPr/>
        </p:nvSpPr>
        <p:spPr>
          <a:xfrm>
            <a:off x="1275805" y="3765751"/>
            <a:ext cx="1282700" cy="523220"/>
          </a:xfrm>
          <a:prstGeom prst="rect">
            <a:avLst/>
          </a:prstGeom>
          <a:noFill/>
        </p:spPr>
        <p:txBody>
          <a:bodyPr wrap="square" rtlCol="0">
            <a:spAutoFit/>
          </a:bodyPr>
          <a:lstStyle/>
          <a:p>
            <a:r>
              <a:rPr lang="nl-NL" sz="2800" dirty="0" smtClean="0">
                <a:latin typeface="Adobe Naskh Medium" pitchFamily="50" charset="-78"/>
                <a:cs typeface="Adobe Naskh Medium" pitchFamily="50" charset="-78"/>
              </a:rPr>
              <a:t>Vrouwen:</a:t>
            </a:r>
            <a:endParaRPr lang="nl-NL" sz="2800" dirty="0">
              <a:latin typeface="Adobe Naskh Medium" pitchFamily="50" charset="-78"/>
              <a:cs typeface="Adobe Naskh Medium" pitchFamily="50" charset="-78"/>
            </a:endParaRPr>
          </a:p>
        </p:txBody>
      </p:sp>
      <p:sp>
        <p:nvSpPr>
          <p:cNvPr id="17" name="Tekstvak 16"/>
          <p:cNvSpPr txBox="1"/>
          <p:nvPr/>
        </p:nvSpPr>
        <p:spPr>
          <a:xfrm>
            <a:off x="1275805" y="5837289"/>
            <a:ext cx="1625600" cy="523220"/>
          </a:xfrm>
          <a:prstGeom prst="rect">
            <a:avLst/>
          </a:prstGeom>
          <a:noFill/>
        </p:spPr>
        <p:txBody>
          <a:bodyPr wrap="square" rtlCol="0">
            <a:spAutoFit/>
          </a:bodyPr>
          <a:lstStyle/>
          <a:p>
            <a:r>
              <a:rPr lang="nl-NL" sz="2800" dirty="0" smtClean="0">
                <a:latin typeface="Adobe Naskh Medium" pitchFamily="50" charset="-78"/>
                <a:cs typeface="Adobe Naskh Medium" pitchFamily="50" charset="-78"/>
              </a:rPr>
              <a:t>Allochtonen:</a:t>
            </a:r>
            <a:endParaRPr lang="nl-NL" sz="2800" dirty="0">
              <a:latin typeface="Adobe Naskh Medium" pitchFamily="50" charset="-78"/>
              <a:cs typeface="Adobe Naskh Medium" pitchFamily="50" charset="-78"/>
            </a:endParaRPr>
          </a:p>
        </p:txBody>
      </p:sp>
      <p:sp>
        <p:nvSpPr>
          <p:cNvPr id="20" name="Tekstvak 19"/>
          <p:cNvSpPr txBox="1"/>
          <p:nvPr/>
        </p:nvSpPr>
        <p:spPr>
          <a:xfrm>
            <a:off x="508446" y="1855544"/>
            <a:ext cx="8660952" cy="1200329"/>
          </a:xfrm>
          <a:prstGeom prst="rect">
            <a:avLst/>
          </a:prstGeom>
          <a:noFill/>
        </p:spPr>
        <p:txBody>
          <a:bodyPr wrap="square" rtlCol="0">
            <a:spAutoFit/>
          </a:bodyPr>
          <a:lstStyle/>
          <a:p>
            <a:pPr>
              <a:buFont typeface="Adobe Naskh Medium" pitchFamily="50" charset="-78"/>
              <a:buChar char="·"/>
            </a:pPr>
            <a:r>
              <a:rPr lang="nl-NL" sz="4000" dirty="0" smtClean="0">
                <a:latin typeface="Adobe Naskh Medium" pitchFamily="50" charset="-78"/>
                <a:ea typeface="Adobe Kaiti Std R" pitchFamily="18" charset="-128"/>
                <a:cs typeface="Adobe Naskh Medium" pitchFamily="50" charset="-78"/>
              </a:rPr>
              <a:t> Committeren strategie:</a:t>
            </a:r>
          </a:p>
          <a:p>
            <a:pPr lvl="1">
              <a:buFont typeface="Adobe Naskh Medium" pitchFamily="50" charset="-78"/>
              <a:buChar char="·"/>
            </a:pPr>
            <a:r>
              <a:rPr lang="nl-NL" sz="3200" dirty="0" smtClean="0">
                <a:latin typeface="Adobe Naskh Medium" pitchFamily="50" charset="-78"/>
                <a:ea typeface="Adobe Kaiti Std R" pitchFamily="18" charset="-128"/>
                <a:cs typeface="Adobe Naskh Medium" pitchFamily="50" charset="-78"/>
              </a:rPr>
              <a:t> S1 en S2 ook hoog rendement bij gedeeltelijke deelname</a:t>
            </a:r>
            <a:endParaRPr lang="nl-NL" sz="4000" dirty="0">
              <a:latin typeface="Adobe Naskh Medium" pitchFamily="50" charset="-78"/>
              <a:ea typeface="Adobe Kaiti Std R" pitchFamily="18" charset="-128"/>
              <a:cs typeface="Adobe Naskh Medium" pitchFamily="50" charset="-7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16</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pic>
        <p:nvPicPr>
          <p:cNvPr id="10242" name="Picture 2" descr="C:\Users\Michael\Desktop\Tweede-Kamer\Presentatie\percentages_van_vrouwenS1S2.png"/>
          <p:cNvPicPr>
            <a:picLocks noChangeAspect="1" noChangeArrowheads="1"/>
          </p:cNvPicPr>
          <p:nvPr/>
        </p:nvPicPr>
        <p:blipFill>
          <a:blip r:embed="rId4" cstate="print"/>
          <a:srcRect/>
          <a:stretch>
            <a:fillRect/>
          </a:stretch>
        </p:blipFill>
        <p:spPr bwMode="auto">
          <a:xfrm>
            <a:off x="1553733" y="991049"/>
            <a:ext cx="6945404" cy="2980326"/>
          </a:xfrm>
          <a:prstGeom prst="rect">
            <a:avLst/>
          </a:prstGeom>
          <a:noFill/>
        </p:spPr>
      </p:pic>
      <p:pic>
        <p:nvPicPr>
          <p:cNvPr id="11266" name="Picture 2" descr="C:\Users\Michael\Desktop\Tweede-Kamer\Presentatie\percentages_van_allochtonenS1S2.png"/>
          <p:cNvPicPr>
            <a:picLocks noChangeAspect="1" noChangeArrowheads="1"/>
          </p:cNvPicPr>
          <p:nvPr/>
        </p:nvPicPr>
        <p:blipFill>
          <a:blip r:embed="rId5" cstate="print"/>
          <a:srcRect/>
          <a:stretch>
            <a:fillRect/>
          </a:stretch>
        </p:blipFill>
        <p:spPr bwMode="auto">
          <a:xfrm>
            <a:off x="1553732" y="3852108"/>
            <a:ext cx="6945407" cy="2980326"/>
          </a:xfrm>
          <a:prstGeom prst="rect">
            <a:avLst/>
          </a:prstGeom>
          <a:noFill/>
        </p:spPr>
      </p:pic>
      <p:sp>
        <p:nvSpPr>
          <p:cNvPr id="16" name="Tekstvak 15"/>
          <p:cNvSpPr txBox="1"/>
          <p:nvPr/>
        </p:nvSpPr>
        <p:spPr>
          <a:xfrm>
            <a:off x="74420" y="2340416"/>
            <a:ext cx="1282700" cy="523220"/>
          </a:xfrm>
          <a:prstGeom prst="rect">
            <a:avLst/>
          </a:prstGeom>
          <a:noFill/>
        </p:spPr>
        <p:txBody>
          <a:bodyPr wrap="square" rtlCol="0">
            <a:spAutoFit/>
          </a:bodyPr>
          <a:lstStyle/>
          <a:p>
            <a:r>
              <a:rPr lang="nl-NL" sz="2800" dirty="0" smtClean="0">
                <a:latin typeface="Adobe Naskh Medium" pitchFamily="50" charset="-78"/>
                <a:cs typeface="Adobe Naskh Medium" pitchFamily="50" charset="-78"/>
              </a:rPr>
              <a:t>Vrouwen:</a:t>
            </a:r>
            <a:endParaRPr lang="nl-NL" sz="2800" dirty="0">
              <a:latin typeface="Adobe Naskh Medium" pitchFamily="50" charset="-78"/>
              <a:cs typeface="Adobe Naskh Medium" pitchFamily="50" charset="-78"/>
            </a:endParaRPr>
          </a:p>
        </p:txBody>
      </p:sp>
      <p:sp>
        <p:nvSpPr>
          <p:cNvPr id="17" name="Tekstvak 16"/>
          <p:cNvSpPr txBox="1"/>
          <p:nvPr/>
        </p:nvSpPr>
        <p:spPr>
          <a:xfrm>
            <a:off x="74420" y="4999798"/>
            <a:ext cx="1625600" cy="523220"/>
          </a:xfrm>
          <a:prstGeom prst="rect">
            <a:avLst/>
          </a:prstGeom>
          <a:noFill/>
        </p:spPr>
        <p:txBody>
          <a:bodyPr wrap="square" rtlCol="0">
            <a:spAutoFit/>
          </a:bodyPr>
          <a:lstStyle/>
          <a:p>
            <a:r>
              <a:rPr lang="nl-NL" sz="2800" dirty="0" smtClean="0">
                <a:latin typeface="Adobe Naskh Medium" pitchFamily="50" charset="-78"/>
                <a:cs typeface="Adobe Naskh Medium" pitchFamily="50" charset="-78"/>
              </a:rPr>
              <a:t>Allochtonen:</a:t>
            </a:r>
            <a:endParaRPr lang="nl-NL" sz="2800" dirty="0">
              <a:latin typeface="Adobe Naskh Medium" pitchFamily="50" charset="-78"/>
              <a:cs typeface="Adobe Naskh Medium" pitchFamily="50" charset="-78"/>
            </a:endParaRPr>
          </a:p>
        </p:txBody>
      </p:sp>
      <p:sp>
        <p:nvSpPr>
          <p:cNvPr id="21" name="Ovaal 20"/>
          <p:cNvSpPr/>
          <p:nvPr/>
        </p:nvSpPr>
        <p:spPr>
          <a:xfrm>
            <a:off x="4848410" y="1609627"/>
            <a:ext cx="674914" cy="693683"/>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a:p>
        </p:txBody>
      </p:sp>
      <p:sp>
        <p:nvSpPr>
          <p:cNvPr id="23" name="Ovaal 22"/>
          <p:cNvSpPr/>
          <p:nvPr/>
        </p:nvSpPr>
        <p:spPr>
          <a:xfrm>
            <a:off x="5472150" y="5523321"/>
            <a:ext cx="674914" cy="693683"/>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17</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1" name="Tekstvak 10"/>
          <p:cNvSpPr txBox="1"/>
          <p:nvPr/>
        </p:nvSpPr>
        <p:spPr>
          <a:xfrm>
            <a:off x="307975" y="2459504"/>
            <a:ext cx="8528050" cy="1323439"/>
          </a:xfrm>
          <a:prstGeom prst="rect">
            <a:avLst/>
          </a:prstGeom>
          <a:noFill/>
        </p:spPr>
        <p:txBody>
          <a:bodyPr wrap="square" rtlCol="0">
            <a:spAutoFit/>
          </a:bodyPr>
          <a:lstStyle/>
          <a:p>
            <a:pPr algn="ctr"/>
            <a:r>
              <a:rPr lang="nl-NL" sz="4000" b="1" dirty="0" err="1" smtClean="0">
                <a:latin typeface="Adobe Naskh Medium" pitchFamily="50" charset="-78"/>
                <a:ea typeface="Adobe Kaiti Std R" pitchFamily="18" charset="-128"/>
                <a:cs typeface="Adobe Naskh Medium" pitchFamily="50" charset="-78"/>
              </a:rPr>
              <a:t>Subdeelvraag</a:t>
            </a:r>
            <a:r>
              <a:rPr lang="nl-NL" sz="4000" b="1" dirty="0" smtClean="0">
                <a:latin typeface="Adobe Naskh Medium" pitchFamily="50" charset="-78"/>
                <a:ea typeface="Adobe Kaiti Std R" pitchFamily="18" charset="-128"/>
                <a:cs typeface="Adobe Naskh Medium" pitchFamily="50" charset="-78"/>
              </a:rPr>
              <a:t> 3.1: </a:t>
            </a:r>
          </a:p>
          <a:p>
            <a:pPr algn="ctr"/>
            <a:r>
              <a:rPr lang="nl-NL" sz="4000" i="1" dirty="0" smtClean="0">
                <a:latin typeface="Adobe Naskh Medium" pitchFamily="50" charset="-78"/>
                <a:ea typeface="Adobe Kaiti Std R" pitchFamily="18" charset="-128"/>
                <a:cs typeface="Adobe Naskh Medium" pitchFamily="50" charset="-78"/>
              </a:rPr>
              <a:t>“Hoe kan een strategie uitvoerbaar worden gemaakt?”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18</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0" name="Tekstvak 9"/>
          <p:cNvSpPr txBox="1"/>
          <p:nvPr/>
        </p:nvSpPr>
        <p:spPr>
          <a:xfrm>
            <a:off x="565150" y="876300"/>
            <a:ext cx="8191500" cy="1077218"/>
          </a:xfrm>
          <a:prstGeom prst="rect">
            <a:avLst/>
          </a:prstGeom>
          <a:noFill/>
        </p:spPr>
        <p:txBody>
          <a:bodyPr wrap="square" rtlCol="0">
            <a:spAutoFit/>
          </a:bodyPr>
          <a:lstStyle/>
          <a:p>
            <a:pPr algn="ctr"/>
            <a:r>
              <a:rPr lang="nl-NL" sz="6400" dirty="0" smtClean="0">
                <a:latin typeface="Adobe Naskh Medium" pitchFamily="50" charset="-78"/>
                <a:ea typeface="Adobe Kaiti Std R" pitchFamily="18" charset="-128"/>
                <a:cs typeface="Adobe Naskh Medium" pitchFamily="50" charset="-78"/>
              </a:rPr>
              <a:t>Uitvoerbaarheid Strategieën</a:t>
            </a:r>
          </a:p>
        </p:txBody>
      </p:sp>
      <p:sp>
        <p:nvSpPr>
          <p:cNvPr id="9" name="Tekstvak 8"/>
          <p:cNvSpPr txBox="1"/>
          <p:nvPr/>
        </p:nvSpPr>
        <p:spPr>
          <a:xfrm>
            <a:off x="495746" y="1807029"/>
            <a:ext cx="8528050" cy="3970318"/>
          </a:xfrm>
          <a:prstGeom prst="rect">
            <a:avLst/>
          </a:prstGeom>
          <a:noFill/>
        </p:spPr>
        <p:txBody>
          <a:bodyPr wrap="square" rtlCol="0">
            <a:spAutoFit/>
          </a:bodyPr>
          <a:lstStyle/>
          <a:p>
            <a:pPr>
              <a:buFont typeface="Adobe Naskh Medium" pitchFamily="50" charset="-78"/>
              <a:buChar char="·"/>
            </a:pPr>
            <a:r>
              <a:rPr lang="nl-NL" sz="3600" dirty="0" smtClean="0">
                <a:latin typeface="Adobe Naskh Medium" pitchFamily="50" charset="-78"/>
                <a:ea typeface="Adobe Kaiti Std R" pitchFamily="18" charset="-128"/>
                <a:cs typeface="Adobe Naskh Medium" pitchFamily="50" charset="-78"/>
              </a:rPr>
              <a:t> S2 door vrouwen uit te voeren zonder hulpmiddel</a:t>
            </a:r>
          </a:p>
          <a:p>
            <a:pPr>
              <a:buFont typeface="Adobe Naskh Medium" pitchFamily="50" charset="-78"/>
              <a:buChar char="·"/>
            </a:pPr>
            <a:r>
              <a:rPr lang="nl-NL" sz="3600" dirty="0" smtClean="0">
                <a:latin typeface="Adobe Naskh Medium" pitchFamily="50" charset="-78"/>
                <a:ea typeface="Adobe Kaiti Std R" pitchFamily="18" charset="-128"/>
                <a:cs typeface="Adobe Naskh Medium" pitchFamily="50" charset="-78"/>
              </a:rPr>
              <a:t> Andere strategieën te complex</a:t>
            </a:r>
          </a:p>
          <a:p>
            <a:pPr>
              <a:buFont typeface="Adobe Naskh Medium" pitchFamily="50" charset="-78"/>
              <a:buChar char="·"/>
            </a:pPr>
            <a:r>
              <a:rPr lang="nl-NL" sz="3600" dirty="0" smtClean="0">
                <a:latin typeface="Adobe Naskh Medium" pitchFamily="50" charset="-78"/>
                <a:ea typeface="Adobe Kaiti Std R" pitchFamily="18" charset="-128"/>
                <a:cs typeface="Adobe Naskh Medium" pitchFamily="50" charset="-78"/>
              </a:rPr>
              <a:t> </a:t>
            </a:r>
            <a:r>
              <a:rPr lang="nl-NL" sz="3600" dirty="0" err="1" smtClean="0">
                <a:latin typeface="Adobe Naskh Medium" pitchFamily="50" charset="-78"/>
                <a:ea typeface="Adobe Kaiti Std R" pitchFamily="18" charset="-128"/>
                <a:cs typeface="Adobe Naskh Medium" pitchFamily="50" charset="-78"/>
              </a:rPr>
              <a:t>IT-toepassingen</a:t>
            </a:r>
            <a:r>
              <a:rPr lang="nl-NL" sz="3600" dirty="0" smtClean="0">
                <a:latin typeface="Adobe Naskh Medium" pitchFamily="50" charset="-78"/>
                <a:ea typeface="Adobe Kaiti Std R" pitchFamily="18" charset="-128"/>
                <a:cs typeface="Adobe Naskh Medium" pitchFamily="50" charset="-78"/>
              </a:rPr>
              <a:t> als hulpmiddel:</a:t>
            </a:r>
          </a:p>
          <a:p>
            <a:pPr lvl="1"/>
            <a:r>
              <a:rPr lang="nl-NL" sz="3600" dirty="0" smtClean="0">
                <a:latin typeface="Adobe Naskh Medium" pitchFamily="50" charset="-78"/>
                <a:ea typeface="Adobe Kaiti Std R" pitchFamily="18" charset="-128"/>
                <a:cs typeface="Adobe Naskh Medium" pitchFamily="50" charset="-78"/>
              </a:rPr>
              <a:t>1. Assisteren bij willekeurig kiezen</a:t>
            </a:r>
          </a:p>
          <a:p>
            <a:pPr lvl="1"/>
            <a:r>
              <a:rPr lang="nl-NL" sz="3600" dirty="0" smtClean="0">
                <a:latin typeface="Adobe Naskh Medium" pitchFamily="50" charset="-78"/>
                <a:ea typeface="Adobe Kaiti Std R" pitchFamily="18" charset="-128"/>
                <a:cs typeface="Adobe Naskh Medium" pitchFamily="50" charset="-78"/>
              </a:rPr>
              <a:t>2. Automatisch selecteren kandidaat</a:t>
            </a:r>
          </a:p>
          <a:p>
            <a:pPr lvl="1"/>
            <a:r>
              <a:rPr lang="nl-NL" sz="3600" dirty="0" smtClean="0">
                <a:latin typeface="Adobe Naskh Medium" pitchFamily="50" charset="-78"/>
                <a:ea typeface="Adobe Kaiti Std R" pitchFamily="18" charset="-128"/>
                <a:cs typeface="Adobe Naskh Medium" pitchFamily="50" charset="-78"/>
              </a:rPr>
              <a:t>3. Mengvorm 1. en 2.</a:t>
            </a:r>
          </a:p>
          <a:p>
            <a:pPr lvl="1"/>
            <a:endParaRPr lang="nl-NL" sz="3600" dirty="0">
              <a:latin typeface="Adobe Naskh Medium" pitchFamily="50" charset="-78"/>
              <a:ea typeface="Adobe Kaiti Std R" pitchFamily="18" charset="-128"/>
              <a:cs typeface="Adobe Naskh Medium" pitchFamily="50" charset="-7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19</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0" name="Tekstvak 9"/>
          <p:cNvSpPr txBox="1"/>
          <p:nvPr/>
        </p:nvSpPr>
        <p:spPr>
          <a:xfrm>
            <a:off x="565150" y="876300"/>
            <a:ext cx="8191500" cy="1077218"/>
          </a:xfrm>
          <a:prstGeom prst="rect">
            <a:avLst/>
          </a:prstGeom>
          <a:noFill/>
        </p:spPr>
        <p:txBody>
          <a:bodyPr wrap="square" rtlCol="0">
            <a:spAutoFit/>
          </a:bodyPr>
          <a:lstStyle/>
          <a:p>
            <a:pPr algn="ctr"/>
            <a:r>
              <a:rPr lang="nl-NL" sz="6400" dirty="0" smtClean="0">
                <a:latin typeface="Adobe Naskh Medium" pitchFamily="50" charset="-78"/>
                <a:ea typeface="Adobe Kaiti Std R" pitchFamily="18" charset="-128"/>
                <a:cs typeface="Adobe Naskh Medium" pitchFamily="50" charset="-78"/>
              </a:rPr>
              <a:t>Uitvoerbaarheid Strategieën</a:t>
            </a:r>
          </a:p>
        </p:txBody>
      </p:sp>
      <p:sp>
        <p:nvSpPr>
          <p:cNvPr id="11" name="Tekstvak 10"/>
          <p:cNvSpPr txBox="1"/>
          <p:nvPr/>
        </p:nvSpPr>
        <p:spPr>
          <a:xfrm>
            <a:off x="508446" y="1953518"/>
            <a:ext cx="8528050" cy="954107"/>
          </a:xfrm>
          <a:prstGeom prst="rect">
            <a:avLst/>
          </a:prstGeom>
          <a:noFill/>
        </p:spPr>
        <p:txBody>
          <a:bodyPr wrap="square" numCol="1" rtlCol="0">
            <a:spAutoFit/>
          </a:bodyPr>
          <a:lstStyle/>
          <a:p>
            <a:r>
              <a:rPr lang="nl-NL" sz="3200" dirty="0" smtClean="0">
                <a:latin typeface="Adobe Naskh Medium" pitchFamily="50" charset="-78"/>
                <a:ea typeface="Adobe Kaiti Std R" pitchFamily="18" charset="-128"/>
                <a:cs typeface="Adobe Naskh Medium" pitchFamily="50" charset="-78"/>
              </a:rPr>
              <a:t>1. </a:t>
            </a:r>
            <a:r>
              <a:rPr lang="nl-NL" sz="2800" dirty="0" smtClean="0">
                <a:latin typeface="Adobe Naskh Medium" pitchFamily="50" charset="-78"/>
                <a:ea typeface="Adobe Kaiti Std R" pitchFamily="18" charset="-128"/>
                <a:cs typeface="Adobe Naskh Medium" pitchFamily="50" charset="-78"/>
              </a:rPr>
              <a:t>Assisteren bij willekeurig kiezen	</a:t>
            </a:r>
            <a:r>
              <a:rPr lang="nl-NL" sz="3200" dirty="0" smtClean="0">
                <a:latin typeface="Adobe Naskh Medium" pitchFamily="50" charset="-78"/>
                <a:ea typeface="Adobe Kaiti Std R" pitchFamily="18" charset="-128"/>
                <a:cs typeface="Adobe Naskh Medium" pitchFamily="50" charset="-78"/>
              </a:rPr>
              <a:t>2. Automatisch selecteren</a:t>
            </a:r>
            <a:endParaRPr lang="nl-NL" sz="2000" i="1" dirty="0" smtClean="0">
              <a:latin typeface="Adobe Naskh Medium" pitchFamily="50" charset="-78"/>
              <a:ea typeface="Adobe Kaiti Std R" pitchFamily="18" charset="-128"/>
              <a:cs typeface="Adobe Naskh Medium" pitchFamily="50" charset="-78"/>
            </a:endParaRPr>
          </a:p>
          <a:p>
            <a:endParaRPr lang="nl-NL" sz="2400" i="1" dirty="0" smtClean="0">
              <a:latin typeface="Adobe Naskh Medium" pitchFamily="50" charset="-78"/>
              <a:ea typeface="Adobe Kaiti Std R" pitchFamily="18" charset="-128"/>
              <a:cs typeface="Adobe Naskh Medium" pitchFamily="50" charset="-78"/>
            </a:endParaRPr>
          </a:p>
        </p:txBody>
      </p:sp>
      <p:pic>
        <p:nvPicPr>
          <p:cNvPr id="12290" name="Picture 2" descr="C:\Users\Michael\Desktop\Tweede-Kamer\Presentatie\website_verkiezingen1.png"/>
          <p:cNvPicPr>
            <a:picLocks noChangeAspect="1" noChangeArrowheads="1"/>
          </p:cNvPicPr>
          <p:nvPr/>
        </p:nvPicPr>
        <p:blipFill>
          <a:blip r:embed="rId4" cstate="print"/>
          <a:srcRect/>
          <a:stretch>
            <a:fillRect/>
          </a:stretch>
        </p:blipFill>
        <p:spPr bwMode="auto">
          <a:xfrm>
            <a:off x="263349" y="2661404"/>
            <a:ext cx="4156776" cy="2344229"/>
          </a:xfrm>
          <a:prstGeom prst="rect">
            <a:avLst/>
          </a:prstGeom>
          <a:noFill/>
        </p:spPr>
      </p:pic>
      <p:pic>
        <p:nvPicPr>
          <p:cNvPr id="9" name="Picture 2" descr="C:\Users\Michael\Desktop\Tweede-Kamer\Presentatie\app_verkiezingen.png"/>
          <p:cNvPicPr>
            <a:picLocks noChangeAspect="1" noChangeArrowheads="1"/>
          </p:cNvPicPr>
          <p:nvPr/>
        </p:nvPicPr>
        <p:blipFill>
          <a:blip r:embed="rId5" cstate="print"/>
          <a:srcRect/>
          <a:stretch>
            <a:fillRect/>
          </a:stretch>
        </p:blipFill>
        <p:spPr bwMode="auto">
          <a:xfrm>
            <a:off x="4960246" y="2661404"/>
            <a:ext cx="3572194" cy="277213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Michael\Desktop\Tweede-Kamer\Presentatie\aantal_zetels_bevolkingsgroepen.png"/>
          <p:cNvPicPr>
            <a:picLocks noChangeAspect="1" noChangeArrowheads="1"/>
          </p:cNvPicPr>
          <p:nvPr/>
        </p:nvPicPr>
        <p:blipFill>
          <a:blip r:embed="rId3" cstate="print"/>
          <a:srcRect/>
          <a:stretch>
            <a:fillRect/>
          </a:stretch>
        </p:blipFill>
        <p:spPr bwMode="auto">
          <a:xfrm>
            <a:off x="4313723" y="2650221"/>
            <a:ext cx="4710940" cy="3140980"/>
          </a:xfrm>
          <a:prstGeom prst="rect">
            <a:avLst/>
          </a:prstGeom>
          <a:noFill/>
        </p:spPr>
      </p:pic>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2</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4"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2" name="Tekstvak 11"/>
          <p:cNvSpPr txBox="1"/>
          <p:nvPr/>
        </p:nvSpPr>
        <p:spPr>
          <a:xfrm>
            <a:off x="463550" y="1955800"/>
            <a:ext cx="8191500" cy="4447371"/>
          </a:xfrm>
          <a:prstGeom prst="rect">
            <a:avLst/>
          </a:prstGeom>
          <a:noFill/>
        </p:spPr>
        <p:txBody>
          <a:bodyPr wrap="square" rtlCol="0">
            <a:spAutoFit/>
          </a:bodyPr>
          <a:lstStyle/>
          <a:p>
            <a:r>
              <a:rPr lang="nl-NL" sz="4000" dirty="0" smtClean="0">
                <a:latin typeface="Adobe Naskh Medium" pitchFamily="50" charset="-78"/>
                <a:ea typeface="Adobe Kaiti Std R" pitchFamily="18" charset="-128"/>
                <a:cs typeface="Adobe Naskh Medium" pitchFamily="50" charset="-78"/>
              </a:rPr>
              <a:t>Ondervertegenwoordigd in Tweede Kamer:</a:t>
            </a:r>
          </a:p>
          <a:p>
            <a:pPr lvl="1">
              <a:buFont typeface="Adobe Naskh Medium" pitchFamily="50" charset="-78"/>
              <a:buChar char="·"/>
            </a:pPr>
            <a:r>
              <a:rPr lang="nl-NL" sz="3000" dirty="0" smtClean="0">
                <a:latin typeface="Adobe Naskh Medium" pitchFamily="50" charset="-78"/>
                <a:ea typeface="Adobe Kaiti Std R" pitchFamily="18" charset="-128"/>
                <a:cs typeface="Adobe Naskh Medium" pitchFamily="50" charset="-78"/>
              </a:rPr>
              <a:t> Vrouwen in NL = 50% </a:t>
            </a:r>
            <a:r>
              <a:rPr lang="nl-NL" sz="3000" dirty="0" smtClean="0">
                <a:latin typeface="Times New Roman"/>
                <a:ea typeface="Adobe Kaiti Std R" pitchFamily="18" charset="-128"/>
                <a:cs typeface="Times New Roman"/>
              </a:rPr>
              <a:t> </a:t>
            </a:r>
            <a:endParaRPr lang="nl-NL" sz="3000" dirty="0" smtClean="0">
              <a:latin typeface="Adobe Naskh Medium" pitchFamily="50" charset="-78"/>
              <a:ea typeface="Adobe Kaiti Std R" pitchFamily="18" charset="-128"/>
              <a:cs typeface="Adobe Naskh Medium" pitchFamily="50" charset="-78"/>
            </a:endParaRPr>
          </a:p>
          <a:p>
            <a:pPr lvl="1">
              <a:buFont typeface="Adobe Naskh Medium" pitchFamily="50" charset="-78"/>
              <a:buChar char="·"/>
            </a:pPr>
            <a:r>
              <a:rPr lang="nl-NL" sz="3000" dirty="0" smtClean="0">
                <a:latin typeface="Adobe Naskh Medium" pitchFamily="50" charset="-78"/>
                <a:ea typeface="Adobe Kaiti Std R" pitchFamily="18" charset="-128"/>
                <a:cs typeface="Adobe Naskh Medium" pitchFamily="50" charset="-78"/>
              </a:rPr>
              <a:t> Allochtonen in NL = 20%</a:t>
            </a:r>
          </a:p>
          <a:p>
            <a:pPr lvl="1">
              <a:buFont typeface="Adobe Naskh Medium" pitchFamily="50" charset="-78"/>
              <a:buChar char="·"/>
            </a:pPr>
            <a:r>
              <a:rPr lang="nl-NL" sz="3000" dirty="0" smtClean="0">
                <a:latin typeface="Adobe Naskh Medium" pitchFamily="50" charset="-78"/>
                <a:ea typeface="Adobe Kaiti Std R" pitchFamily="18" charset="-128"/>
                <a:cs typeface="Adobe Naskh Medium" pitchFamily="50" charset="-78"/>
              </a:rPr>
              <a:t> Ouderen in NL = 49%</a:t>
            </a:r>
          </a:p>
          <a:p>
            <a:pPr lvl="1">
              <a:buFont typeface="Adobe Naskh Medium" pitchFamily="50" charset="-78"/>
              <a:buChar char="·"/>
            </a:pPr>
            <a:r>
              <a:rPr lang="nl-NL" sz="3000" dirty="0" smtClean="0">
                <a:latin typeface="Adobe Naskh Medium" pitchFamily="50" charset="-78"/>
                <a:ea typeface="Adobe Kaiti Std R" pitchFamily="18" charset="-128"/>
                <a:cs typeface="Adobe Naskh Medium" pitchFamily="50" charset="-78"/>
              </a:rPr>
              <a:t> Provincialen = 67%</a:t>
            </a:r>
          </a:p>
          <a:p>
            <a:pPr lvl="1">
              <a:buFont typeface="Adobe Naskh Medium" pitchFamily="50" charset="-78"/>
              <a:buChar char="·"/>
            </a:pPr>
            <a:endParaRPr lang="nl-NL" sz="900" dirty="0" smtClean="0">
              <a:latin typeface="Adobe Naskh Medium" pitchFamily="50" charset="-78"/>
              <a:ea typeface="Adobe Kaiti Std R" pitchFamily="18" charset="-128"/>
              <a:cs typeface="Adobe Naskh Medium" pitchFamily="50" charset="-78"/>
            </a:endParaRPr>
          </a:p>
          <a:p>
            <a:pPr>
              <a:buFont typeface="Adobe Naskh Medium" pitchFamily="50" charset="-78"/>
              <a:buChar char="·"/>
            </a:pPr>
            <a:r>
              <a:rPr lang="nl-NL" sz="3800" dirty="0" smtClean="0">
                <a:latin typeface="Adobe Naskh Medium" pitchFamily="50" charset="-78"/>
                <a:ea typeface="Adobe Kaiti Std R" pitchFamily="18" charset="-128"/>
                <a:cs typeface="Adobe Naskh Medium" pitchFamily="50" charset="-78"/>
              </a:rPr>
              <a:t> </a:t>
            </a:r>
            <a:r>
              <a:rPr lang="nl-NL" sz="3700" dirty="0" smtClean="0">
                <a:latin typeface="Adobe Naskh Medium" pitchFamily="50" charset="-78"/>
                <a:ea typeface="Adobe Kaiti Std R" pitchFamily="18" charset="-128"/>
                <a:cs typeface="Adobe Naskh Medium" pitchFamily="50" charset="-78"/>
              </a:rPr>
              <a:t>Afspiegeling samenleving</a:t>
            </a:r>
          </a:p>
          <a:p>
            <a:r>
              <a:rPr lang="nl-NL" sz="3700" dirty="0" smtClean="0">
                <a:latin typeface="Adobe Naskh Medium" pitchFamily="50" charset="-78"/>
                <a:ea typeface="Adobe Kaiti Std R" pitchFamily="18" charset="-128"/>
                <a:cs typeface="Adobe Naskh Medium" pitchFamily="50" charset="-78"/>
              </a:rPr>
              <a:t>  in parlement </a:t>
            </a:r>
            <a:r>
              <a:rPr lang="en-US" sz="3700" dirty="0" smtClean="0">
                <a:latin typeface="Adobe Naskh Medium" pitchFamily="50" charset="-78"/>
                <a:ea typeface="Adobe Kaiti Std R" pitchFamily="18" charset="-128"/>
                <a:cs typeface="Adobe Naskh Medium" pitchFamily="50" charset="-78"/>
              </a:rPr>
              <a:t>is</a:t>
            </a:r>
            <a:r>
              <a:rPr lang="nl-NL" sz="3700" dirty="0" smtClean="0">
                <a:latin typeface="Adobe Naskh Medium" pitchFamily="50" charset="-78"/>
                <a:ea typeface="Adobe Kaiti Std R" pitchFamily="18" charset="-128"/>
                <a:cs typeface="Adobe Naskh Medium" pitchFamily="50" charset="-78"/>
              </a:rPr>
              <a:t> positief </a:t>
            </a:r>
          </a:p>
          <a:p>
            <a:r>
              <a:rPr lang="nl-NL" sz="3700" dirty="0" smtClean="0">
                <a:latin typeface="Adobe Naskh Medium" pitchFamily="50" charset="-78"/>
                <a:ea typeface="Adobe Kaiti Std R" pitchFamily="18" charset="-128"/>
                <a:cs typeface="Adobe Naskh Medium" pitchFamily="50" charset="-78"/>
              </a:rPr>
              <a:t>  voor democratie </a:t>
            </a:r>
          </a:p>
        </p:txBody>
      </p:sp>
      <p:sp>
        <p:nvSpPr>
          <p:cNvPr id="13" name="Tekstvak 12"/>
          <p:cNvSpPr txBox="1"/>
          <p:nvPr/>
        </p:nvSpPr>
        <p:spPr>
          <a:xfrm>
            <a:off x="565150" y="876300"/>
            <a:ext cx="8191500" cy="1077218"/>
          </a:xfrm>
          <a:prstGeom prst="rect">
            <a:avLst/>
          </a:prstGeom>
          <a:noFill/>
        </p:spPr>
        <p:txBody>
          <a:bodyPr wrap="square" rtlCol="0">
            <a:spAutoFit/>
          </a:bodyPr>
          <a:lstStyle/>
          <a:p>
            <a:pPr algn="ctr"/>
            <a:r>
              <a:rPr lang="nl-NL" sz="6400" dirty="0" smtClean="0">
                <a:latin typeface="Adobe Naskh Medium" pitchFamily="50" charset="-78"/>
                <a:ea typeface="Adobe Kaiti Std R" pitchFamily="18" charset="-128"/>
                <a:cs typeface="Adobe Naskh Medium" pitchFamily="50" charset="-78"/>
              </a:rPr>
              <a:t>Introductie</a:t>
            </a:r>
          </a:p>
        </p:txBody>
      </p:sp>
      <p:sp>
        <p:nvSpPr>
          <p:cNvPr id="9" name="Tekstvak 8"/>
          <p:cNvSpPr txBox="1"/>
          <p:nvPr/>
        </p:nvSpPr>
        <p:spPr>
          <a:xfrm>
            <a:off x="5788058" y="5750350"/>
            <a:ext cx="4242062" cy="338554"/>
          </a:xfrm>
          <a:prstGeom prst="rect">
            <a:avLst/>
          </a:prstGeom>
          <a:noFill/>
        </p:spPr>
        <p:txBody>
          <a:bodyPr wrap="square" rtlCol="0">
            <a:spAutoFit/>
          </a:bodyPr>
          <a:lstStyle/>
          <a:p>
            <a:r>
              <a:rPr lang="nl-NL" sz="1600" i="1" dirty="0" smtClean="0">
                <a:latin typeface="Adobe Naskh Medium" pitchFamily="50" charset="-78"/>
                <a:cs typeface="Adobe Naskh Medium" pitchFamily="50" charset="-78"/>
              </a:rPr>
              <a:t>Aantallen in Tweede Kamer</a:t>
            </a:r>
            <a:endParaRPr lang="nl-NL" sz="1600" i="1" dirty="0">
              <a:latin typeface="Adobe Naskh Medium" pitchFamily="50" charset="-78"/>
              <a:cs typeface="Adobe Naskh Medium" pitchFamily="50" charset="-7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20</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0" name="Tekstvak 9"/>
          <p:cNvSpPr txBox="1"/>
          <p:nvPr/>
        </p:nvSpPr>
        <p:spPr>
          <a:xfrm>
            <a:off x="565150" y="876300"/>
            <a:ext cx="8191500" cy="1077218"/>
          </a:xfrm>
          <a:prstGeom prst="rect">
            <a:avLst/>
          </a:prstGeom>
          <a:noFill/>
        </p:spPr>
        <p:txBody>
          <a:bodyPr wrap="square" rtlCol="0">
            <a:spAutoFit/>
          </a:bodyPr>
          <a:lstStyle/>
          <a:p>
            <a:pPr algn="ctr"/>
            <a:r>
              <a:rPr lang="nl-NL" sz="6400" dirty="0" smtClean="0">
                <a:latin typeface="Adobe Naskh Medium" pitchFamily="50" charset="-78"/>
                <a:ea typeface="Adobe Kaiti Std R" pitchFamily="18" charset="-128"/>
                <a:cs typeface="Adobe Naskh Medium" pitchFamily="50" charset="-78"/>
              </a:rPr>
              <a:t>Uitvoerbaarheid Strategieën</a:t>
            </a:r>
          </a:p>
        </p:txBody>
      </p:sp>
      <p:sp>
        <p:nvSpPr>
          <p:cNvPr id="11" name="Tekstvak 10"/>
          <p:cNvSpPr txBox="1"/>
          <p:nvPr/>
        </p:nvSpPr>
        <p:spPr>
          <a:xfrm>
            <a:off x="307975" y="1953518"/>
            <a:ext cx="8528050" cy="584775"/>
          </a:xfrm>
          <a:prstGeom prst="rect">
            <a:avLst/>
          </a:prstGeom>
          <a:noFill/>
        </p:spPr>
        <p:txBody>
          <a:bodyPr wrap="square" rtlCol="0">
            <a:spAutoFit/>
          </a:bodyPr>
          <a:lstStyle/>
          <a:p>
            <a:pPr algn="ctr"/>
            <a:r>
              <a:rPr lang="nl-NL" sz="3200" dirty="0" smtClean="0">
                <a:latin typeface="Adobe Naskh Medium" pitchFamily="50" charset="-78"/>
                <a:ea typeface="Adobe Kaiti Std R" pitchFamily="18" charset="-128"/>
                <a:cs typeface="Adobe Naskh Medium" pitchFamily="50" charset="-78"/>
              </a:rPr>
              <a:t>3. Mengvorm tussen  hulpmiddel 1 en 2</a:t>
            </a:r>
            <a:endParaRPr lang="nl-NL" sz="3600" i="1" dirty="0" smtClean="0">
              <a:latin typeface="Adobe Naskh Medium" pitchFamily="50" charset="-78"/>
              <a:ea typeface="Adobe Kaiti Std R" pitchFamily="18" charset="-128"/>
              <a:cs typeface="Adobe Naskh Medium" pitchFamily="50" charset="-78"/>
            </a:endParaRPr>
          </a:p>
        </p:txBody>
      </p:sp>
      <p:pic>
        <p:nvPicPr>
          <p:cNvPr id="14338" name="Picture 2" descr="C:\Users\Michael\Desktop\Tweede-Kamer\Presentatie\website_verkiezingen2.png"/>
          <p:cNvPicPr>
            <a:picLocks noChangeAspect="1" noChangeArrowheads="1"/>
          </p:cNvPicPr>
          <p:nvPr/>
        </p:nvPicPr>
        <p:blipFill>
          <a:blip r:embed="rId4" cstate="print"/>
          <a:srcRect/>
          <a:stretch>
            <a:fillRect/>
          </a:stretch>
        </p:blipFill>
        <p:spPr bwMode="auto">
          <a:xfrm>
            <a:off x="1399951" y="2661404"/>
            <a:ext cx="6344097" cy="3577776"/>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21</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0" name="Tekstvak 9"/>
          <p:cNvSpPr txBox="1"/>
          <p:nvPr/>
        </p:nvSpPr>
        <p:spPr>
          <a:xfrm>
            <a:off x="0" y="876300"/>
            <a:ext cx="9169398" cy="1015663"/>
          </a:xfrm>
          <a:prstGeom prst="rect">
            <a:avLst/>
          </a:prstGeom>
          <a:noFill/>
        </p:spPr>
        <p:txBody>
          <a:bodyPr wrap="square" rtlCol="0">
            <a:spAutoFit/>
          </a:bodyPr>
          <a:lstStyle/>
          <a:p>
            <a:pPr algn="ctr"/>
            <a:r>
              <a:rPr lang="nl-NL" sz="6000" dirty="0" smtClean="0">
                <a:latin typeface="Adobe Naskh Medium" pitchFamily="50" charset="-78"/>
                <a:ea typeface="Adobe Kaiti Std R" pitchFamily="18" charset="-128"/>
                <a:cs typeface="Adobe Naskh Medium" pitchFamily="50" charset="-78"/>
              </a:rPr>
              <a:t>Tegenbeweging en Nash </a:t>
            </a:r>
            <a:r>
              <a:rPr lang="nl-NL" sz="6000" dirty="0" err="1" smtClean="0">
                <a:latin typeface="Adobe Naskh Medium" pitchFamily="50" charset="-78"/>
                <a:ea typeface="Adobe Kaiti Std R" pitchFamily="18" charset="-128"/>
                <a:cs typeface="Adobe Naskh Medium" pitchFamily="50" charset="-78"/>
              </a:rPr>
              <a:t>Equilibrium</a:t>
            </a:r>
            <a:endParaRPr lang="nl-NL" sz="6000" dirty="0" smtClean="0">
              <a:latin typeface="Adobe Naskh Medium" pitchFamily="50" charset="-78"/>
              <a:ea typeface="Adobe Kaiti Std R" pitchFamily="18" charset="-128"/>
              <a:cs typeface="Adobe Naskh Medium" pitchFamily="50" charset="-78"/>
            </a:endParaRPr>
          </a:p>
        </p:txBody>
      </p:sp>
      <p:sp>
        <p:nvSpPr>
          <p:cNvPr id="11" name="Tekstvak 10"/>
          <p:cNvSpPr txBox="1"/>
          <p:nvPr/>
        </p:nvSpPr>
        <p:spPr>
          <a:xfrm>
            <a:off x="394146" y="1953518"/>
            <a:ext cx="8528050" cy="4616648"/>
          </a:xfrm>
          <a:prstGeom prst="rect">
            <a:avLst/>
          </a:prstGeom>
          <a:noFill/>
        </p:spPr>
        <p:txBody>
          <a:bodyPr wrap="square" rtlCol="0">
            <a:spAutoFit/>
          </a:bodyPr>
          <a:lstStyle/>
          <a:p>
            <a:pPr algn="ctr"/>
            <a:r>
              <a:rPr lang="nl-NL" sz="3600" b="1" dirty="0" smtClean="0">
                <a:latin typeface="Adobe Naskh Medium" pitchFamily="50" charset="-78"/>
                <a:ea typeface="Adobe Kaiti Std R" pitchFamily="18" charset="-128"/>
                <a:cs typeface="Adobe Naskh Medium" pitchFamily="50" charset="-78"/>
              </a:rPr>
              <a:t>Deelvraag 4: </a:t>
            </a:r>
          </a:p>
          <a:p>
            <a:pPr algn="ctr"/>
            <a:r>
              <a:rPr lang="nl-NL" sz="3600" i="1" dirty="0" smtClean="0">
                <a:latin typeface="Adobe Naskh Medium" pitchFamily="50" charset="-78"/>
                <a:ea typeface="Adobe Kaiti Std R" pitchFamily="18" charset="-128"/>
                <a:cs typeface="Adobe Naskh Medium" pitchFamily="50" charset="-78"/>
              </a:rPr>
              <a:t>“Wat kan er gebeuren wanneer er twee complementerende bevolkingsgroepen (bijv. vrouwen en mannen) zich committeren aan een strategie?”</a:t>
            </a:r>
          </a:p>
          <a:p>
            <a:endParaRPr lang="nl-NL" sz="3000" i="1" dirty="0" smtClean="0">
              <a:latin typeface="Adobe Naskh Medium" pitchFamily="50" charset="-78"/>
              <a:ea typeface="Adobe Kaiti Std R" pitchFamily="18" charset="-128"/>
              <a:cs typeface="Adobe Naskh Medium" pitchFamily="50" charset="-78"/>
            </a:endParaRPr>
          </a:p>
          <a:p>
            <a:endParaRPr lang="nl-NL" sz="800" dirty="0" smtClean="0">
              <a:latin typeface="Adobe Naskh Medium" pitchFamily="50" charset="-78"/>
              <a:ea typeface="Adobe Kaiti Std R" pitchFamily="18" charset="-128"/>
              <a:cs typeface="Adobe Naskh Medium" pitchFamily="50" charset="-78"/>
            </a:endParaRPr>
          </a:p>
          <a:p>
            <a:r>
              <a:rPr lang="nl-NL" sz="2800" dirty="0" smtClean="0">
                <a:latin typeface="Adobe Naskh Medium" pitchFamily="50" charset="-78"/>
                <a:ea typeface="Adobe Kaiti Std R" pitchFamily="18" charset="-128"/>
                <a:cs typeface="Adobe Naskh Medium" pitchFamily="50" charset="-78"/>
              </a:rPr>
              <a:t>Nash </a:t>
            </a:r>
            <a:r>
              <a:rPr lang="nl-NL" sz="2800" dirty="0" err="1" smtClean="0">
                <a:latin typeface="Adobe Naskh Medium" pitchFamily="50" charset="-78"/>
                <a:ea typeface="Adobe Kaiti Std R" pitchFamily="18" charset="-128"/>
                <a:cs typeface="Adobe Naskh Medium" pitchFamily="50" charset="-78"/>
              </a:rPr>
              <a:t>Equilibrium</a:t>
            </a:r>
            <a:r>
              <a:rPr lang="nl-NL" sz="2800" dirty="0" smtClean="0">
                <a:latin typeface="Adobe Naskh Medium" pitchFamily="50" charset="-78"/>
                <a:ea typeface="Adobe Kaiti Std R" pitchFamily="18" charset="-128"/>
                <a:cs typeface="Adobe Naskh Medium" pitchFamily="50" charset="-78"/>
              </a:rPr>
              <a:t>:</a:t>
            </a:r>
          </a:p>
          <a:p>
            <a:r>
              <a:rPr lang="nl-NL" sz="2800" dirty="0" smtClean="0">
                <a:latin typeface="Adobe Naskh Medium" pitchFamily="50" charset="-78"/>
                <a:ea typeface="Adobe Kaiti Std R" pitchFamily="18" charset="-128"/>
                <a:cs typeface="Adobe Naskh Medium" pitchFamily="50" charset="-78"/>
              </a:rPr>
              <a:t>“Een toestand van een systeem met meerdere spelers waarbij geen van de spelers een voordeel kan behalen d.m.v. het veranderen van de strategie zolang alle andere spelers onveranderd blijven in hun strategie”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22</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0" name="Tekstvak 9"/>
          <p:cNvSpPr txBox="1"/>
          <p:nvPr/>
        </p:nvSpPr>
        <p:spPr>
          <a:xfrm>
            <a:off x="0" y="876300"/>
            <a:ext cx="9169398" cy="1015663"/>
          </a:xfrm>
          <a:prstGeom prst="rect">
            <a:avLst/>
          </a:prstGeom>
          <a:noFill/>
        </p:spPr>
        <p:txBody>
          <a:bodyPr wrap="square" rtlCol="0">
            <a:spAutoFit/>
          </a:bodyPr>
          <a:lstStyle/>
          <a:p>
            <a:pPr algn="ctr"/>
            <a:r>
              <a:rPr lang="nl-NL" sz="6000" dirty="0" smtClean="0">
                <a:latin typeface="Adobe Naskh Medium" pitchFamily="50" charset="-78"/>
                <a:ea typeface="Adobe Kaiti Std R" pitchFamily="18" charset="-128"/>
                <a:cs typeface="Adobe Naskh Medium" pitchFamily="50" charset="-78"/>
              </a:rPr>
              <a:t>Tegenbeweging en Nash </a:t>
            </a:r>
            <a:r>
              <a:rPr lang="nl-NL" sz="6000" dirty="0" err="1" smtClean="0">
                <a:latin typeface="Adobe Naskh Medium" pitchFamily="50" charset="-78"/>
                <a:ea typeface="Adobe Kaiti Std R" pitchFamily="18" charset="-128"/>
                <a:cs typeface="Adobe Naskh Medium" pitchFamily="50" charset="-78"/>
              </a:rPr>
              <a:t>Equilibrium</a:t>
            </a:r>
            <a:endParaRPr lang="nl-NL" sz="6000" dirty="0" smtClean="0">
              <a:latin typeface="Adobe Naskh Medium" pitchFamily="50" charset="-78"/>
              <a:ea typeface="Adobe Kaiti Std R" pitchFamily="18" charset="-128"/>
              <a:cs typeface="Adobe Naskh Medium" pitchFamily="50" charset="-78"/>
            </a:endParaRPr>
          </a:p>
        </p:txBody>
      </p:sp>
      <p:sp>
        <p:nvSpPr>
          <p:cNvPr id="9" name="Tekstvak 8"/>
          <p:cNvSpPr txBox="1"/>
          <p:nvPr/>
        </p:nvSpPr>
        <p:spPr>
          <a:xfrm>
            <a:off x="989805" y="2120884"/>
            <a:ext cx="7145533" cy="2708434"/>
          </a:xfrm>
          <a:prstGeom prst="rect">
            <a:avLst/>
          </a:prstGeom>
          <a:noFill/>
        </p:spPr>
        <p:txBody>
          <a:bodyPr wrap="square" rtlCol="0">
            <a:spAutoFit/>
          </a:bodyPr>
          <a:lstStyle/>
          <a:p>
            <a:r>
              <a:rPr lang="nl-NL" sz="3600" b="1" dirty="0" smtClean="0">
                <a:latin typeface="Adobe Naskh Medium" pitchFamily="50" charset="-78"/>
                <a:ea typeface="Adobe Kaiti Std R" pitchFamily="18" charset="-128"/>
                <a:cs typeface="Adobe Naskh Medium" pitchFamily="50" charset="-78"/>
              </a:rPr>
              <a:t>Stelling</a:t>
            </a:r>
            <a:r>
              <a:rPr lang="nl-NL" sz="3600" dirty="0" smtClean="0">
                <a:latin typeface="Adobe Naskh Medium" pitchFamily="50" charset="-78"/>
                <a:ea typeface="Adobe Kaiti Std R" pitchFamily="18" charset="-128"/>
                <a:cs typeface="Adobe Naskh Medium" pitchFamily="50" charset="-78"/>
              </a:rPr>
              <a:t>:  het enige Nash </a:t>
            </a:r>
            <a:r>
              <a:rPr lang="nl-NL" sz="3600" dirty="0" err="1" smtClean="0">
                <a:latin typeface="Adobe Naskh Medium" pitchFamily="50" charset="-78"/>
                <a:ea typeface="Adobe Kaiti Std R" pitchFamily="18" charset="-128"/>
                <a:cs typeface="Adobe Naskh Medium" pitchFamily="50" charset="-78"/>
              </a:rPr>
              <a:t>Equilibrium</a:t>
            </a:r>
            <a:r>
              <a:rPr lang="nl-NL" sz="3600" dirty="0" smtClean="0">
                <a:latin typeface="Adobe Naskh Medium" pitchFamily="50" charset="-78"/>
                <a:ea typeface="Adobe Kaiti Std R" pitchFamily="18" charset="-128"/>
                <a:cs typeface="Adobe Naskh Medium" pitchFamily="50" charset="-78"/>
              </a:rPr>
              <a:t> bereikt bij:</a:t>
            </a:r>
          </a:p>
          <a:p>
            <a:pPr lvl="1"/>
            <a:r>
              <a:rPr lang="nl-NL" sz="3600" i="1" dirty="0" smtClean="0">
                <a:latin typeface="Adobe Naskh Medium" pitchFamily="50" charset="-78"/>
                <a:ea typeface="Adobe Kaiti Std R" pitchFamily="18" charset="-128"/>
                <a:cs typeface="Adobe Naskh Medium" pitchFamily="50" charset="-78"/>
              </a:rPr>
              <a:t>	</a:t>
            </a:r>
            <a:endParaRPr lang="nl-NL" sz="3600" i="1" dirty="0">
              <a:latin typeface="Adobe Naskh Medium" pitchFamily="50" charset="-78"/>
              <a:ea typeface="Adobe Kaiti Std R" pitchFamily="18" charset="-128"/>
              <a:cs typeface="Adobe Naskh Medium" pitchFamily="50" charset="-78"/>
            </a:endParaRPr>
          </a:p>
          <a:p>
            <a:endParaRPr lang="nl-NL" sz="2400" dirty="0" smtClean="0">
              <a:latin typeface="Adobe Naskh Medium" pitchFamily="50" charset="-78"/>
              <a:ea typeface="Adobe Kaiti Std R" pitchFamily="18" charset="-128"/>
              <a:cs typeface="Adobe Naskh Medium" pitchFamily="50" charset="-78"/>
            </a:endParaRPr>
          </a:p>
          <a:p>
            <a:endParaRPr lang="nl-NL" sz="2400" dirty="0" smtClean="0">
              <a:latin typeface="Adobe Naskh Medium" pitchFamily="50" charset="-78"/>
              <a:ea typeface="Adobe Kaiti Std R" pitchFamily="18" charset="-128"/>
              <a:cs typeface="Adobe Naskh Medium" pitchFamily="50" charset="-78"/>
            </a:endParaRPr>
          </a:p>
          <a:p>
            <a:endParaRPr lang="nl-NL" sz="2400" dirty="0" smtClean="0">
              <a:latin typeface="Adobe Naskh Medium" pitchFamily="50" charset="-78"/>
              <a:ea typeface="Adobe Kaiti Std R" pitchFamily="18" charset="-128"/>
              <a:cs typeface="Adobe Naskh Medium" pitchFamily="50" charset="-78"/>
            </a:endParaRPr>
          </a:p>
          <a:p>
            <a:pPr marL="0" lvl="1"/>
            <a:endParaRPr lang="nl-NL" sz="2600" dirty="0" smtClean="0">
              <a:latin typeface="Adobe Naskh Medium" pitchFamily="50" charset="-78"/>
              <a:ea typeface="Adobe Kaiti Std R" pitchFamily="18" charset="-128"/>
              <a:cs typeface="Adobe Naskh Medium" pitchFamily="50" charset="-78"/>
            </a:endParaRPr>
          </a:p>
        </p:txBody>
      </p:sp>
      <p:cxnSp>
        <p:nvCxnSpPr>
          <p:cNvPr id="16" name="Rechte verbindingslijn 15"/>
          <p:cNvCxnSpPr/>
          <p:nvPr/>
        </p:nvCxnSpPr>
        <p:spPr>
          <a:xfrm>
            <a:off x="829543" y="3748484"/>
            <a:ext cx="300716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8" name="Tekstvak 17"/>
          <p:cNvSpPr txBox="1"/>
          <p:nvPr/>
        </p:nvSpPr>
        <p:spPr>
          <a:xfrm>
            <a:off x="829543" y="3748484"/>
            <a:ext cx="3007166" cy="646331"/>
          </a:xfrm>
          <a:prstGeom prst="rect">
            <a:avLst/>
          </a:prstGeom>
          <a:noFill/>
        </p:spPr>
        <p:txBody>
          <a:bodyPr wrap="square" rtlCol="0">
            <a:spAutoFit/>
          </a:bodyPr>
          <a:lstStyle/>
          <a:p>
            <a:pPr algn="ctr"/>
            <a:r>
              <a:rPr lang="nl-NL" sz="3600" dirty="0" smtClean="0">
                <a:latin typeface="Adobe Naskh Medium" pitchFamily="50" charset="-78"/>
                <a:cs typeface="Adobe Naskh Medium" pitchFamily="50" charset="-78"/>
              </a:rPr>
              <a:t>Aantal</a:t>
            </a:r>
            <a:r>
              <a:rPr lang="en-US" sz="2800" dirty="0" smtClean="0"/>
              <a:t> </a:t>
            </a:r>
            <a:r>
              <a:rPr lang="en-US" sz="3600" i="1" dirty="0" smtClean="0">
                <a:latin typeface="Adobe Naskh Medium" pitchFamily="50" charset="-78"/>
                <a:cs typeface="Adobe Naskh Medium" pitchFamily="50" charset="-78"/>
              </a:rPr>
              <a:t>b</a:t>
            </a:r>
            <a:r>
              <a:rPr lang="en-US" i="1" dirty="0" smtClean="0"/>
              <a:t>2</a:t>
            </a:r>
            <a:r>
              <a:rPr lang="nl-NL" sz="3600" dirty="0" smtClean="0">
                <a:latin typeface="Adobe Naskh Medium" pitchFamily="50" charset="-78"/>
                <a:cs typeface="Adobe Naskh Medium" pitchFamily="50" charset="-78"/>
              </a:rPr>
              <a:t> stemmen</a:t>
            </a:r>
            <a:endParaRPr lang="nl-NL" sz="2800" dirty="0" smtClean="0">
              <a:latin typeface="Adobe Naskh Medium" pitchFamily="50" charset="-78"/>
              <a:cs typeface="Adobe Naskh Medium" pitchFamily="50" charset="-78"/>
            </a:endParaRPr>
          </a:p>
        </p:txBody>
      </p:sp>
      <p:sp>
        <p:nvSpPr>
          <p:cNvPr id="22" name="Tekstvak 21"/>
          <p:cNvSpPr txBox="1"/>
          <p:nvPr/>
        </p:nvSpPr>
        <p:spPr>
          <a:xfrm>
            <a:off x="4388177" y="3449166"/>
            <a:ext cx="348792" cy="523220"/>
          </a:xfrm>
          <a:prstGeom prst="rect">
            <a:avLst/>
          </a:prstGeom>
          <a:noFill/>
        </p:spPr>
        <p:txBody>
          <a:bodyPr wrap="square" rtlCol="0">
            <a:spAutoFit/>
          </a:bodyPr>
          <a:lstStyle/>
          <a:p>
            <a:r>
              <a:rPr lang="en-US" sz="2800" dirty="0" smtClean="0"/>
              <a:t>=</a:t>
            </a:r>
            <a:endParaRPr lang="nl-NL" dirty="0"/>
          </a:p>
        </p:txBody>
      </p:sp>
      <p:sp>
        <p:nvSpPr>
          <p:cNvPr id="24" name="Tekstvak 23"/>
          <p:cNvSpPr txBox="1"/>
          <p:nvPr/>
        </p:nvSpPr>
        <p:spPr>
          <a:xfrm>
            <a:off x="829543" y="3102153"/>
            <a:ext cx="3007166" cy="646331"/>
          </a:xfrm>
          <a:prstGeom prst="rect">
            <a:avLst/>
          </a:prstGeom>
          <a:noFill/>
        </p:spPr>
        <p:txBody>
          <a:bodyPr wrap="square" rtlCol="0">
            <a:spAutoFit/>
          </a:bodyPr>
          <a:lstStyle/>
          <a:p>
            <a:pPr algn="ctr"/>
            <a:r>
              <a:rPr lang="nl-NL" sz="3600" dirty="0" smtClean="0">
                <a:latin typeface="Adobe Naskh Medium" pitchFamily="50" charset="-78"/>
                <a:cs typeface="Adobe Naskh Medium" pitchFamily="50" charset="-78"/>
              </a:rPr>
              <a:t>Aantal </a:t>
            </a:r>
            <a:r>
              <a:rPr lang="en-US" sz="3600" i="1" dirty="0" smtClean="0">
                <a:latin typeface="Adobe Naskh Medium" pitchFamily="50" charset="-78"/>
                <a:cs typeface="Adobe Naskh Medium" pitchFamily="50" charset="-78"/>
              </a:rPr>
              <a:t>b</a:t>
            </a:r>
            <a:r>
              <a:rPr lang="en-US" i="1" dirty="0" smtClean="0"/>
              <a:t>1</a:t>
            </a:r>
            <a:r>
              <a:rPr lang="nl-NL" sz="3600" dirty="0" smtClean="0">
                <a:latin typeface="Adobe Naskh Medium" pitchFamily="50" charset="-78"/>
                <a:cs typeface="Adobe Naskh Medium" pitchFamily="50" charset="-78"/>
              </a:rPr>
              <a:t> stemmen</a:t>
            </a:r>
            <a:endParaRPr lang="nl-NL" sz="2800" dirty="0" smtClean="0">
              <a:latin typeface="Adobe Naskh Medium" pitchFamily="50" charset="-78"/>
              <a:cs typeface="Adobe Naskh Medium" pitchFamily="50" charset="-78"/>
            </a:endParaRPr>
          </a:p>
        </p:txBody>
      </p:sp>
      <p:cxnSp>
        <p:nvCxnSpPr>
          <p:cNvPr id="25" name="Rechte verbindingslijn 24"/>
          <p:cNvCxnSpPr/>
          <p:nvPr/>
        </p:nvCxnSpPr>
        <p:spPr>
          <a:xfrm>
            <a:off x="5242864" y="3748484"/>
            <a:ext cx="300716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6" name="Tekstvak 25"/>
          <p:cNvSpPr txBox="1"/>
          <p:nvPr/>
        </p:nvSpPr>
        <p:spPr>
          <a:xfrm>
            <a:off x="5242864" y="3748484"/>
            <a:ext cx="3007166" cy="646331"/>
          </a:xfrm>
          <a:prstGeom prst="rect">
            <a:avLst/>
          </a:prstGeom>
          <a:noFill/>
        </p:spPr>
        <p:txBody>
          <a:bodyPr wrap="square" rtlCol="0">
            <a:spAutoFit/>
          </a:bodyPr>
          <a:lstStyle/>
          <a:p>
            <a:pPr algn="ctr"/>
            <a:r>
              <a:rPr lang="nl-NL" sz="3600" dirty="0" smtClean="0">
                <a:latin typeface="Adobe Naskh Medium" pitchFamily="50" charset="-78"/>
                <a:cs typeface="Adobe Naskh Medium" pitchFamily="50" charset="-78"/>
              </a:rPr>
              <a:t>Aantal</a:t>
            </a:r>
            <a:r>
              <a:rPr lang="en-US" sz="2800" dirty="0" smtClean="0"/>
              <a:t> </a:t>
            </a:r>
            <a:r>
              <a:rPr lang="en-US" sz="3600" i="1" dirty="0" smtClean="0">
                <a:latin typeface="Adobe Naskh Medium" pitchFamily="50" charset="-78"/>
                <a:cs typeface="Adobe Naskh Medium" pitchFamily="50" charset="-78"/>
              </a:rPr>
              <a:t>b</a:t>
            </a:r>
            <a:r>
              <a:rPr lang="en-US" i="1" dirty="0" smtClean="0"/>
              <a:t>2</a:t>
            </a:r>
            <a:r>
              <a:rPr lang="nl-NL" sz="3600" dirty="0" smtClean="0">
                <a:latin typeface="Adobe Naskh Medium" pitchFamily="50" charset="-78"/>
                <a:cs typeface="Adobe Naskh Medium" pitchFamily="50" charset="-78"/>
              </a:rPr>
              <a:t> zetels</a:t>
            </a:r>
            <a:endParaRPr lang="nl-NL" sz="2800" dirty="0" smtClean="0">
              <a:latin typeface="Adobe Naskh Medium" pitchFamily="50" charset="-78"/>
              <a:cs typeface="Adobe Naskh Medium" pitchFamily="50" charset="-78"/>
            </a:endParaRPr>
          </a:p>
        </p:txBody>
      </p:sp>
      <p:sp>
        <p:nvSpPr>
          <p:cNvPr id="27" name="Tekstvak 26"/>
          <p:cNvSpPr txBox="1"/>
          <p:nvPr/>
        </p:nvSpPr>
        <p:spPr>
          <a:xfrm>
            <a:off x="5242864" y="3102153"/>
            <a:ext cx="3007166" cy="646331"/>
          </a:xfrm>
          <a:prstGeom prst="rect">
            <a:avLst/>
          </a:prstGeom>
          <a:noFill/>
        </p:spPr>
        <p:txBody>
          <a:bodyPr wrap="square" rtlCol="0">
            <a:spAutoFit/>
          </a:bodyPr>
          <a:lstStyle/>
          <a:p>
            <a:pPr algn="ctr"/>
            <a:r>
              <a:rPr lang="nl-NL" sz="3600" dirty="0" smtClean="0">
                <a:latin typeface="Adobe Naskh Medium" pitchFamily="50" charset="-78"/>
                <a:cs typeface="Adobe Naskh Medium" pitchFamily="50" charset="-78"/>
              </a:rPr>
              <a:t>Aantal</a:t>
            </a:r>
            <a:r>
              <a:rPr lang="en-US" sz="2800" dirty="0" smtClean="0"/>
              <a:t> </a:t>
            </a:r>
            <a:r>
              <a:rPr lang="en-US" sz="3600" i="1" dirty="0" smtClean="0">
                <a:latin typeface="Adobe Naskh Medium" pitchFamily="50" charset="-78"/>
                <a:cs typeface="Adobe Naskh Medium" pitchFamily="50" charset="-78"/>
              </a:rPr>
              <a:t>b</a:t>
            </a:r>
            <a:r>
              <a:rPr lang="en-US" i="1" dirty="0" smtClean="0"/>
              <a:t>1</a:t>
            </a:r>
            <a:r>
              <a:rPr lang="nl-NL" sz="3600" dirty="0" smtClean="0">
                <a:latin typeface="Adobe Naskh Medium" pitchFamily="50" charset="-78"/>
                <a:cs typeface="Adobe Naskh Medium" pitchFamily="50" charset="-78"/>
              </a:rPr>
              <a:t> zetels</a:t>
            </a:r>
            <a:endParaRPr lang="nl-NL" sz="2800" dirty="0" smtClean="0">
              <a:latin typeface="Adobe Naskh Medium" pitchFamily="50" charset="-78"/>
              <a:cs typeface="Adobe Naskh Medium" pitchFamily="50" charset="-7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23</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0" name="Tekstvak 9"/>
          <p:cNvSpPr txBox="1"/>
          <p:nvPr/>
        </p:nvSpPr>
        <p:spPr>
          <a:xfrm>
            <a:off x="0" y="876300"/>
            <a:ext cx="9169398" cy="1015663"/>
          </a:xfrm>
          <a:prstGeom prst="rect">
            <a:avLst/>
          </a:prstGeom>
          <a:noFill/>
        </p:spPr>
        <p:txBody>
          <a:bodyPr wrap="square" rtlCol="0">
            <a:spAutoFit/>
          </a:bodyPr>
          <a:lstStyle/>
          <a:p>
            <a:pPr algn="ctr"/>
            <a:r>
              <a:rPr lang="nl-NL" sz="6000" dirty="0" smtClean="0">
                <a:latin typeface="Adobe Naskh Medium" pitchFamily="50" charset="-78"/>
                <a:ea typeface="Adobe Kaiti Std R" pitchFamily="18" charset="-128"/>
                <a:cs typeface="Adobe Naskh Medium" pitchFamily="50" charset="-78"/>
              </a:rPr>
              <a:t>Tegenbeweging en Nash </a:t>
            </a:r>
            <a:r>
              <a:rPr lang="nl-NL" sz="6000" dirty="0" err="1" smtClean="0">
                <a:latin typeface="Adobe Naskh Medium" pitchFamily="50" charset="-78"/>
                <a:ea typeface="Adobe Kaiti Std R" pitchFamily="18" charset="-128"/>
                <a:cs typeface="Adobe Naskh Medium" pitchFamily="50" charset="-78"/>
              </a:rPr>
              <a:t>Equilibrium</a:t>
            </a:r>
            <a:endParaRPr lang="nl-NL" sz="6000" dirty="0" smtClean="0">
              <a:latin typeface="Adobe Naskh Medium" pitchFamily="50" charset="-78"/>
              <a:ea typeface="Adobe Kaiti Std R" pitchFamily="18" charset="-128"/>
              <a:cs typeface="Adobe Naskh Medium" pitchFamily="50" charset="-78"/>
            </a:endParaRPr>
          </a:p>
        </p:txBody>
      </p:sp>
      <p:pic>
        <p:nvPicPr>
          <p:cNvPr id="15362" name="Picture 2" descr="C:\Users\Michael\Desktop\Tweede-Kamer\Presentatie\Nash.png"/>
          <p:cNvPicPr>
            <a:picLocks noChangeAspect="1" noChangeArrowheads="1"/>
          </p:cNvPicPr>
          <p:nvPr/>
        </p:nvPicPr>
        <p:blipFill>
          <a:blip r:embed="rId4" cstate="print"/>
          <a:srcRect/>
          <a:stretch>
            <a:fillRect/>
          </a:stretch>
        </p:blipFill>
        <p:spPr bwMode="auto">
          <a:xfrm>
            <a:off x="6019800" y="1915419"/>
            <a:ext cx="1639949" cy="2668432"/>
          </a:xfrm>
          <a:prstGeom prst="rect">
            <a:avLst/>
          </a:prstGeom>
          <a:noFill/>
        </p:spPr>
      </p:pic>
      <p:sp>
        <p:nvSpPr>
          <p:cNvPr id="9" name="Tekstvak 8"/>
          <p:cNvSpPr txBox="1"/>
          <p:nvPr/>
        </p:nvSpPr>
        <p:spPr>
          <a:xfrm>
            <a:off x="406846" y="1953519"/>
            <a:ext cx="5778054" cy="2531462"/>
          </a:xfrm>
          <a:prstGeom prst="rect">
            <a:avLst/>
          </a:prstGeom>
          <a:noFill/>
        </p:spPr>
        <p:txBody>
          <a:bodyPr wrap="square" rtlCol="0">
            <a:spAutoFit/>
          </a:bodyPr>
          <a:lstStyle/>
          <a:p>
            <a:r>
              <a:rPr lang="nl-NL" sz="2400" dirty="0" smtClean="0">
                <a:latin typeface="Adobe Naskh Medium" pitchFamily="50" charset="-78"/>
                <a:ea typeface="Adobe Kaiti Std R" pitchFamily="18" charset="-128"/>
                <a:cs typeface="Adobe Naskh Medium" pitchFamily="50" charset="-78"/>
              </a:rPr>
              <a:t>Voorbeeld </a:t>
            </a:r>
            <a:r>
              <a:rPr lang="nl-NL" sz="2400" i="1" dirty="0" err="1" smtClean="0">
                <a:latin typeface="Adobe Naskh Medium" pitchFamily="50" charset="-78"/>
                <a:ea typeface="Adobe Kaiti Std R" pitchFamily="18" charset="-128"/>
                <a:cs typeface="Adobe Naskh Medium" pitchFamily="50" charset="-78"/>
              </a:rPr>
              <a:t>Nash-partij</a:t>
            </a:r>
            <a:r>
              <a:rPr lang="nl-NL" sz="2400" dirty="0" smtClean="0">
                <a:latin typeface="Adobe Naskh Medium" pitchFamily="50" charset="-78"/>
                <a:ea typeface="Adobe Kaiti Std R" pitchFamily="18" charset="-128"/>
                <a:cs typeface="Adobe Naskh Medium" pitchFamily="50" charset="-78"/>
              </a:rPr>
              <a:t>:</a:t>
            </a:r>
          </a:p>
          <a:p>
            <a:pPr>
              <a:buFont typeface="Adobe Naskh Medium" pitchFamily="50" charset="-78"/>
              <a:buChar char="·"/>
            </a:pPr>
            <a:r>
              <a:rPr lang="nl-NL" sz="2400" dirty="0" smtClean="0">
                <a:latin typeface="Adobe Naskh Medium" pitchFamily="50" charset="-78"/>
                <a:ea typeface="Adobe Kaiti Std R" pitchFamily="18" charset="-128"/>
                <a:cs typeface="Adobe Naskh Medium" pitchFamily="50" charset="-78"/>
              </a:rPr>
              <a:t>10 zetels voor </a:t>
            </a:r>
            <a:r>
              <a:rPr lang="nl-NL" sz="2400" i="1" dirty="0" err="1" smtClean="0">
                <a:latin typeface="Adobe Naskh Medium" pitchFamily="50" charset="-78"/>
                <a:ea typeface="Adobe Kaiti Std R" pitchFamily="18" charset="-128"/>
                <a:cs typeface="Adobe Naskh Medium" pitchFamily="50" charset="-78"/>
              </a:rPr>
              <a:t>Nash-partij</a:t>
            </a:r>
            <a:endParaRPr lang="nl-NL" sz="2400" dirty="0" smtClean="0">
              <a:latin typeface="Adobe Naskh Medium" pitchFamily="50" charset="-78"/>
              <a:ea typeface="Adobe Kaiti Std R" pitchFamily="18" charset="-128"/>
              <a:cs typeface="Adobe Naskh Medium" pitchFamily="50" charset="-78"/>
            </a:endParaRPr>
          </a:p>
          <a:p>
            <a:pPr>
              <a:buFont typeface="Adobe Naskh Medium" pitchFamily="50" charset="-78"/>
              <a:buChar char="·"/>
            </a:pPr>
            <a:r>
              <a:rPr lang="nl-NL" sz="2400" dirty="0" smtClean="0">
                <a:latin typeface="Adobe Naskh Medium" pitchFamily="50" charset="-78"/>
                <a:ea typeface="Adobe Kaiti Std R" pitchFamily="18" charset="-128"/>
                <a:cs typeface="Adobe Naskh Medium" pitchFamily="50" charset="-78"/>
              </a:rPr>
              <a:t> 60% </a:t>
            </a:r>
            <a:r>
              <a:rPr lang="nl-NL" sz="2400" dirty="0" smtClean="0"/>
              <a:t>♀ </a:t>
            </a:r>
            <a:r>
              <a:rPr lang="nl-NL" sz="2400" dirty="0" smtClean="0">
                <a:latin typeface="Adobe Naskh Medium" pitchFamily="50" charset="-78"/>
                <a:ea typeface="Adobe Kaiti Std R" pitchFamily="18" charset="-128"/>
                <a:cs typeface="Adobe Naskh Medium" pitchFamily="50" charset="-78"/>
              </a:rPr>
              <a:t>stemmen</a:t>
            </a:r>
          </a:p>
          <a:p>
            <a:pPr>
              <a:buFont typeface="Adobe Naskh Medium" pitchFamily="50" charset="-78"/>
              <a:buChar char="·"/>
            </a:pPr>
            <a:r>
              <a:rPr lang="nl-NL" sz="2400" dirty="0" smtClean="0">
                <a:latin typeface="Adobe Naskh Medium" pitchFamily="50" charset="-78"/>
                <a:ea typeface="Adobe Kaiti Std R" pitchFamily="18" charset="-128"/>
                <a:cs typeface="Adobe Naskh Medium" pitchFamily="50" charset="-78"/>
              </a:rPr>
              <a:t> 40% </a:t>
            </a:r>
            <a:r>
              <a:rPr lang="nl-NL" sz="2400" dirty="0" smtClean="0"/>
              <a:t>♂ </a:t>
            </a:r>
            <a:r>
              <a:rPr lang="nl-NL" sz="2400" dirty="0" smtClean="0">
                <a:latin typeface="Adobe Naskh Medium" pitchFamily="50" charset="-78"/>
                <a:ea typeface="Adobe Kaiti Std R" pitchFamily="18" charset="-128"/>
                <a:cs typeface="Adobe Naskh Medium" pitchFamily="50" charset="-78"/>
              </a:rPr>
              <a:t>stemmen</a:t>
            </a:r>
          </a:p>
          <a:p>
            <a:pPr marL="0" lvl="1"/>
            <a:endParaRPr lang="nl-NL" sz="1050" i="1" dirty="0" smtClean="0">
              <a:latin typeface="Adobe Naskh Medium" pitchFamily="50" charset="-78"/>
              <a:ea typeface="Adobe Kaiti Std R" pitchFamily="18" charset="-128"/>
              <a:cs typeface="Adobe Naskh Medium" pitchFamily="50" charset="-78"/>
            </a:endParaRPr>
          </a:p>
          <a:p>
            <a:pPr marL="0" lvl="1"/>
            <a:endParaRPr lang="nl-NL" sz="1400" i="1" dirty="0" smtClean="0">
              <a:latin typeface="Adobe Naskh Medium" pitchFamily="50" charset="-78"/>
              <a:ea typeface="Adobe Kaiti Std R" pitchFamily="18" charset="-128"/>
              <a:cs typeface="Adobe Naskh Medium" pitchFamily="50" charset="-78"/>
            </a:endParaRPr>
          </a:p>
          <a:p>
            <a:pPr marL="0" lvl="1"/>
            <a:endParaRPr lang="nl-NL" sz="1200" i="1" dirty="0">
              <a:latin typeface="Adobe Naskh Medium" pitchFamily="50" charset="-78"/>
              <a:ea typeface="Adobe Kaiti Std R" pitchFamily="18" charset="-128"/>
              <a:cs typeface="Adobe Naskh Medium" pitchFamily="50" charset="-78"/>
            </a:endParaRPr>
          </a:p>
          <a:p>
            <a:pPr marL="0" lvl="1"/>
            <a:r>
              <a:rPr lang="nl-NL" sz="2600" dirty="0" smtClean="0">
                <a:latin typeface="Adobe Naskh Medium" pitchFamily="50" charset="-78"/>
                <a:ea typeface="Adobe Kaiti Std R" pitchFamily="18" charset="-128"/>
                <a:cs typeface="Adobe Naskh Medium" pitchFamily="50" charset="-78"/>
              </a:rPr>
              <a:t>	</a:t>
            </a:r>
          </a:p>
        </p:txBody>
      </p:sp>
      <p:cxnSp>
        <p:nvCxnSpPr>
          <p:cNvPr id="13" name="Rechte verbindingslijn 12"/>
          <p:cNvCxnSpPr/>
          <p:nvPr/>
        </p:nvCxnSpPr>
        <p:spPr>
          <a:xfrm>
            <a:off x="655084" y="4023316"/>
            <a:ext cx="1799025"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4" name="Tekstvak 13"/>
          <p:cNvSpPr txBox="1"/>
          <p:nvPr/>
        </p:nvSpPr>
        <p:spPr>
          <a:xfrm>
            <a:off x="655084" y="4023316"/>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40% </a:t>
            </a:r>
            <a:r>
              <a:rPr lang="nl-NL" sz="2400" dirty="0" smtClean="0"/>
              <a:t>♂ </a:t>
            </a:r>
            <a:r>
              <a:rPr lang="nl-NL" sz="2400" dirty="0" smtClean="0">
                <a:latin typeface="Adobe Naskh Medium" pitchFamily="50" charset="-78"/>
                <a:cs typeface="Adobe Naskh Medium" pitchFamily="50" charset="-78"/>
              </a:rPr>
              <a:t>stemmen</a:t>
            </a:r>
            <a:r>
              <a:rPr lang="en-US" sz="2400" dirty="0" smtClean="0">
                <a:latin typeface="Adobe Naskh Medium" pitchFamily="50" charset="-78"/>
                <a:cs typeface="Adobe Naskh Medium" pitchFamily="50" charset="-78"/>
              </a:rPr>
              <a:t> </a:t>
            </a:r>
            <a:endParaRPr lang="nl-NL" sz="2400" dirty="0" smtClean="0">
              <a:latin typeface="Adobe Naskh Medium" pitchFamily="50" charset="-78"/>
              <a:cs typeface="Adobe Naskh Medium" pitchFamily="50" charset="-78"/>
            </a:endParaRPr>
          </a:p>
        </p:txBody>
      </p:sp>
      <p:sp>
        <p:nvSpPr>
          <p:cNvPr id="15" name="Tekstvak 14"/>
          <p:cNvSpPr txBox="1"/>
          <p:nvPr/>
        </p:nvSpPr>
        <p:spPr>
          <a:xfrm>
            <a:off x="2510671" y="3761706"/>
            <a:ext cx="348792" cy="523220"/>
          </a:xfrm>
          <a:prstGeom prst="rect">
            <a:avLst/>
          </a:prstGeom>
          <a:noFill/>
        </p:spPr>
        <p:txBody>
          <a:bodyPr wrap="square" rtlCol="0">
            <a:spAutoFit/>
          </a:bodyPr>
          <a:lstStyle/>
          <a:p>
            <a:r>
              <a:rPr lang="en-US" sz="2800" dirty="0" smtClean="0"/>
              <a:t>=</a:t>
            </a:r>
            <a:endParaRPr lang="nl-NL" dirty="0"/>
          </a:p>
        </p:txBody>
      </p:sp>
      <p:sp>
        <p:nvSpPr>
          <p:cNvPr id="20" name="Tekstvak 19"/>
          <p:cNvSpPr txBox="1"/>
          <p:nvPr/>
        </p:nvSpPr>
        <p:spPr>
          <a:xfrm>
            <a:off x="655084" y="3561651"/>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60% </a:t>
            </a:r>
            <a:r>
              <a:rPr lang="nl-NL" sz="2400" dirty="0" smtClean="0"/>
              <a:t>♀ </a:t>
            </a:r>
            <a:r>
              <a:rPr lang="nl-NL" sz="2400" dirty="0" smtClean="0">
                <a:latin typeface="Adobe Naskh Medium" pitchFamily="50" charset="-78"/>
                <a:cs typeface="Adobe Naskh Medium" pitchFamily="50" charset="-78"/>
              </a:rPr>
              <a:t>stemmen</a:t>
            </a:r>
            <a:r>
              <a:rPr lang="en-US" sz="2400" dirty="0" smtClean="0">
                <a:latin typeface="Adobe Naskh Medium" pitchFamily="50" charset="-78"/>
                <a:cs typeface="Adobe Naskh Medium" pitchFamily="50" charset="-78"/>
              </a:rPr>
              <a:t> </a:t>
            </a:r>
            <a:endParaRPr lang="nl-NL" sz="2400" dirty="0" smtClean="0">
              <a:latin typeface="Adobe Naskh Medium" pitchFamily="50" charset="-78"/>
              <a:cs typeface="Adobe Naskh Medium" pitchFamily="50" charset="-78"/>
            </a:endParaRPr>
          </a:p>
        </p:txBody>
      </p:sp>
      <p:cxnSp>
        <p:nvCxnSpPr>
          <p:cNvPr id="22" name="Rechte verbindingslijn 21"/>
          <p:cNvCxnSpPr/>
          <p:nvPr/>
        </p:nvCxnSpPr>
        <p:spPr>
          <a:xfrm>
            <a:off x="2916025" y="4023316"/>
            <a:ext cx="1799025"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3" name="Tekstvak 22"/>
          <p:cNvSpPr txBox="1"/>
          <p:nvPr/>
        </p:nvSpPr>
        <p:spPr>
          <a:xfrm>
            <a:off x="2916025" y="4023316"/>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40% </a:t>
            </a:r>
            <a:r>
              <a:rPr lang="nl-NL" sz="2400" dirty="0" smtClean="0"/>
              <a:t>♂ </a:t>
            </a:r>
            <a:r>
              <a:rPr lang="nl-NL" sz="2400" dirty="0" smtClean="0">
                <a:latin typeface="Adobe Naskh Medium" pitchFamily="50" charset="-78"/>
                <a:cs typeface="Adobe Naskh Medium" pitchFamily="50" charset="-78"/>
              </a:rPr>
              <a:t>zetels</a:t>
            </a:r>
          </a:p>
        </p:txBody>
      </p:sp>
      <p:sp>
        <p:nvSpPr>
          <p:cNvPr id="24" name="Tekstvak 23"/>
          <p:cNvSpPr txBox="1"/>
          <p:nvPr/>
        </p:nvSpPr>
        <p:spPr>
          <a:xfrm>
            <a:off x="2916025" y="3561651"/>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60% </a:t>
            </a:r>
            <a:r>
              <a:rPr lang="nl-NL" sz="2400" dirty="0" smtClean="0"/>
              <a:t>♀ </a:t>
            </a:r>
            <a:r>
              <a:rPr lang="nl-NL" sz="2400" dirty="0" smtClean="0">
                <a:latin typeface="Adobe Naskh Medium" pitchFamily="50" charset="-78"/>
                <a:cs typeface="Adobe Naskh Medium" pitchFamily="50" charset="-78"/>
              </a:rPr>
              <a:t>zetels</a:t>
            </a:r>
          </a:p>
        </p:txBody>
      </p:sp>
      <p:sp>
        <p:nvSpPr>
          <p:cNvPr id="28" name="Rechthoek 27"/>
          <p:cNvSpPr/>
          <p:nvPr/>
        </p:nvSpPr>
        <p:spPr>
          <a:xfrm>
            <a:off x="0" y="6211669"/>
            <a:ext cx="973343" cy="646331"/>
          </a:xfrm>
          <a:prstGeom prst="rect">
            <a:avLst/>
          </a:prstGeom>
        </p:spPr>
        <p:txBody>
          <a:bodyPr wrap="none">
            <a:spAutoFit/>
          </a:bodyPr>
          <a:lstStyle/>
          <a:p>
            <a:r>
              <a:rPr lang="nl-NL" i="1" dirty="0" smtClean="0"/>
              <a:t>♀ </a:t>
            </a:r>
            <a:r>
              <a:rPr lang="nl-NL" i="1" dirty="0" smtClean="0">
                <a:latin typeface="Adobe Naskh Medium" pitchFamily="50" charset="-78"/>
                <a:cs typeface="Adobe Naskh Medium" pitchFamily="50" charset="-78"/>
              </a:rPr>
              <a:t>= vrouw</a:t>
            </a:r>
          </a:p>
          <a:p>
            <a:r>
              <a:rPr lang="nl-NL" i="1" dirty="0" smtClean="0"/>
              <a:t>♂ </a:t>
            </a:r>
            <a:r>
              <a:rPr lang="nl-NL" i="1" dirty="0" smtClean="0">
                <a:latin typeface="Adobe Naskh Medium" pitchFamily="50" charset="-78"/>
                <a:cs typeface="Adobe Naskh Medium" pitchFamily="50" charset="-78"/>
              </a:rPr>
              <a:t>= man</a:t>
            </a:r>
            <a:endParaRPr lang="nl-NL" i="1" dirty="0">
              <a:latin typeface="Adobe Naskh Medium" pitchFamily="50" charset="-78"/>
              <a:cs typeface="Adobe Naskh Medium" pitchFamily="50" charset="-78"/>
            </a:endParaRPr>
          </a:p>
        </p:txBody>
      </p:sp>
      <p:pic>
        <p:nvPicPr>
          <p:cNvPr id="76804" name="Picture 4"/>
          <p:cNvPicPr>
            <a:picLocks noChangeAspect="1" noChangeArrowheads="1"/>
          </p:cNvPicPr>
          <p:nvPr/>
        </p:nvPicPr>
        <p:blipFill>
          <a:blip r:embed="rId5" cstate="print"/>
          <a:srcRect/>
          <a:stretch>
            <a:fillRect/>
          </a:stretch>
        </p:blipFill>
        <p:spPr bwMode="auto">
          <a:xfrm>
            <a:off x="4460855" y="4742698"/>
            <a:ext cx="4502170" cy="14689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24</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0" name="Tekstvak 9"/>
          <p:cNvSpPr txBox="1"/>
          <p:nvPr/>
        </p:nvSpPr>
        <p:spPr>
          <a:xfrm>
            <a:off x="0" y="876300"/>
            <a:ext cx="9169398" cy="1015663"/>
          </a:xfrm>
          <a:prstGeom prst="rect">
            <a:avLst/>
          </a:prstGeom>
          <a:noFill/>
        </p:spPr>
        <p:txBody>
          <a:bodyPr wrap="square" rtlCol="0">
            <a:spAutoFit/>
          </a:bodyPr>
          <a:lstStyle/>
          <a:p>
            <a:pPr algn="ctr"/>
            <a:r>
              <a:rPr lang="nl-NL" sz="6000" dirty="0" smtClean="0">
                <a:latin typeface="Adobe Naskh Medium" pitchFamily="50" charset="-78"/>
                <a:ea typeface="Adobe Kaiti Std R" pitchFamily="18" charset="-128"/>
                <a:cs typeface="Adobe Naskh Medium" pitchFamily="50" charset="-78"/>
              </a:rPr>
              <a:t>Tegenbeweging en Nash </a:t>
            </a:r>
            <a:r>
              <a:rPr lang="nl-NL" sz="6000" dirty="0" err="1" smtClean="0">
                <a:latin typeface="Adobe Naskh Medium" pitchFamily="50" charset="-78"/>
                <a:ea typeface="Adobe Kaiti Std R" pitchFamily="18" charset="-128"/>
                <a:cs typeface="Adobe Naskh Medium" pitchFamily="50" charset="-78"/>
              </a:rPr>
              <a:t>Equilibrium</a:t>
            </a:r>
            <a:endParaRPr lang="nl-NL" sz="6000" dirty="0" smtClean="0">
              <a:latin typeface="Adobe Naskh Medium" pitchFamily="50" charset="-78"/>
              <a:ea typeface="Adobe Kaiti Std R" pitchFamily="18" charset="-128"/>
              <a:cs typeface="Adobe Naskh Medium" pitchFamily="50" charset="-78"/>
            </a:endParaRPr>
          </a:p>
        </p:txBody>
      </p:sp>
      <p:pic>
        <p:nvPicPr>
          <p:cNvPr id="15362" name="Picture 2" descr="C:\Users\Michael\Desktop\Tweede-Kamer\Presentatie\Nash.png"/>
          <p:cNvPicPr>
            <a:picLocks noChangeAspect="1" noChangeArrowheads="1"/>
          </p:cNvPicPr>
          <p:nvPr/>
        </p:nvPicPr>
        <p:blipFill>
          <a:blip r:embed="rId4" cstate="print"/>
          <a:srcRect/>
          <a:stretch>
            <a:fillRect/>
          </a:stretch>
        </p:blipFill>
        <p:spPr bwMode="auto">
          <a:xfrm>
            <a:off x="6019800" y="1915419"/>
            <a:ext cx="1639949" cy="2668432"/>
          </a:xfrm>
          <a:prstGeom prst="rect">
            <a:avLst/>
          </a:prstGeom>
          <a:noFill/>
        </p:spPr>
      </p:pic>
      <p:cxnSp>
        <p:nvCxnSpPr>
          <p:cNvPr id="13" name="Rechte verbindingslijn 12"/>
          <p:cNvCxnSpPr/>
          <p:nvPr/>
        </p:nvCxnSpPr>
        <p:spPr>
          <a:xfrm>
            <a:off x="655084" y="4023316"/>
            <a:ext cx="1799025"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4" name="Tekstvak 13"/>
          <p:cNvSpPr txBox="1"/>
          <p:nvPr/>
        </p:nvSpPr>
        <p:spPr>
          <a:xfrm>
            <a:off x="655084" y="4023316"/>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40% </a:t>
            </a:r>
            <a:r>
              <a:rPr lang="nl-NL" sz="2400" dirty="0" smtClean="0"/>
              <a:t>♂ </a:t>
            </a:r>
            <a:r>
              <a:rPr lang="nl-NL" sz="2400" dirty="0" smtClean="0">
                <a:latin typeface="Adobe Naskh Medium" pitchFamily="50" charset="-78"/>
                <a:cs typeface="Adobe Naskh Medium" pitchFamily="50" charset="-78"/>
              </a:rPr>
              <a:t>stemmen</a:t>
            </a:r>
            <a:r>
              <a:rPr lang="en-US" sz="2400" dirty="0" smtClean="0">
                <a:latin typeface="Adobe Naskh Medium" pitchFamily="50" charset="-78"/>
                <a:cs typeface="Adobe Naskh Medium" pitchFamily="50" charset="-78"/>
              </a:rPr>
              <a:t> </a:t>
            </a:r>
            <a:endParaRPr lang="nl-NL" sz="2400" dirty="0" smtClean="0">
              <a:latin typeface="Adobe Naskh Medium" pitchFamily="50" charset="-78"/>
              <a:cs typeface="Adobe Naskh Medium" pitchFamily="50" charset="-78"/>
            </a:endParaRPr>
          </a:p>
        </p:txBody>
      </p:sp>
      <p:sp>
        <p:nvSpPr>
          <p:cNvPr id="15" name="Tekstvak 14"/>
          <p:cNvSpPr txBox="1"/>
          <p:nvPr/>
        </p:nvSpPr>
        <p:spPr>
          <a:xfrm>
            <a:off x="2510671" y="3761706"/>
            <a:ext cx="348792" cy="523220"/>
          </a:xfrm>
          <a:prstGeom prst="rect">
            <a:avLst/>
          </a:prstGeom>
          <a:noFill/>
        </p:spPr>
        <p:txBody>
          <a:bodyPr wrap="square" rtlCol="0">
            <a:spAutoFit/>
          </a:bodyPr>
          <a:lstStyle/>
          <a:p>
            <a:r>
              <a:rPr lang="en-US" sz="2800" dirty="0" smtClean="0"/>
              <a:t>=</a:t>
            </a:r>
            <a:endParaRPr lang="nl-NL" dirty="0"/>
          </a:p>
        </p:txBody>
      </p:sp>
      <p:sp>
        <p:nvSpPr>
          <p:cNvPr id="20" name="Tekstvak 19"/>
          <p:cNvSpPr txBox="1"/>
          <p:nvPr/>
        </p:nvSpPr>
        <p:spPr>
          <a:xfrm>
            <a:off x="655084" y="3561651"/>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60% </a:t>
            </a:r>
            <a:r>
              <a:rPr lang="nl-NL" sz="2400" dirty="0" smtClean="0"/>
              <a:t>♀ </a:t>
            </a:r>
            <a:r>
              <a:rPr lang="nl-NL" sz="2400" dirty="0" smtClean="0">
                <a:latin typeface="Adobe Naskh Medium" pitchFamily="50" charset="-78"/>
                <a:cs typeface="Adobe Naskh Medium" pitchFamily="50" charset="-78"/>
              </a:rPr>
              <a:t>stemmen</a:t>
            </a:r>
            <a:r>
              <a:rPr lang="en-US" sz="2400" dirty="0" smtClean="0">
                <a:latin typeface="Adobe Naskh Medium" pitchFamily="50" charset="-78"/>
                <a:cs typeface="Adobe Naskh Medium" pitchFamily="50" charset="-78"/>
              </a:rPr>
              <a:t> </a:t>
            </a:r>
            <a:endParaRPr lang="nl-NL" sz="2400" dirty="0" smtClean="0">
              <a:latin typeface="Adobe Naskh Medium" pitchFamily="50" charset="-78"/>
              <a:cs typeface="Adobe Naskh Medium" pitchFamily="50" charset="-78"/>
            </a:endParaRPr>
          </a:p>
        </p:txBody>
      </p:sp>
      <p:cxnSp>
        <p:nvCxnSpPr>
          <p:cNvPr id="22" name="Rechte verbindingslijn 21"/>
          <p:cNvCxnSpPr/>
          <p:nvPr/>
        </p:nvCxnSpPr>
        <p:spPr>
          <a:xfrm>
            <a:off x="2916025" y="4023316"/>
            <a:ext cx="1799025"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3" name="Tekstvak 22"/>
          <p:cNvSpPr txBox="1"/>
          <p:nvPr/>
        </p:nvSpPr>
        <p:spPr>
          <a:xfrm>
            <a:off x="2916025" y="4023316"/>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40% </a:t>
            </a:r>
            <a:r>
              <a:rPr lang="nl-NL" sz="2400" dirty="0" smtClean="0"/>
              <a:t>♂ </a:t>
            </a:r>
            <a:r>
              <a:rPr lang="nl-NL" sz="2400" dirty="0" smtClean="0">
                <a:latin typeface="Adobe Naskh Medium" pitchFamily="50" charset="-78"/>
                <a:cs typeface="Adobe Naskh Medium" pitchFamily="50" charset="-78"/>
              </a:rPr>
              <a:t>zetels</a:t>
            </a:r>
          </a:p>
        </p:txBody>
      </p:sp>
      <p:sp>
        <p:nvSpPr>
          <p:cNvPr id="24" name="Tekstvak 23"/>
          <p:cNvSpPr txBox="1"/>
          <p:nvPr/>
        </p:nvSpPr>
        <p:spPr>
          <a:xfrm>
            <a:off x="2916025" y="3561651"/>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60% </a:t>
            </a:r>
            <a:r>
              <a:rPr lang="nl-NL" sz="2400" dirty="0" smtClean="0"/>
              <a:t>♀ </a:t>
            </a:r>
            <a:r>
              <a:rPr lang="nl-NL" sz="2400" dirty="0" smtClean="0">
                <a:latin typeface="Adobe Naskh Medium" pitchFamily="50" charset="-78"/>
                <a:cs typeface="Adobe Naskh Medium" pitchFamily="50" charset="-78"/>
              </a:rPr>
              <a:t>zetels</a:t>
            </a:r>
          </a:p>
        </p:txBody>
      </p:sp>
      <p:sp>
        <p:nvSpPr>
          <p:cNvPr id="28" name="Rechthoek 27"/>
          <p:cNvSpPr/>
          <p:nvPr/>
        </p:nvSpPr>
        <p:spPr>
          <a:xfrm>
            <a:off x="0" y="6211669"/>
            <a:ext cx="973343" cy="646331"/>
          </a:xfrm>
          <a:prstGeom prst="rect">
            <a:avLst/>
          </a:prstGeom>
        </p:spPr>
        <p:txBody>
          <a:bodyPr wrap="none">
            <a:spAutoFit/>
          </a:bodyPr>
          <a:lstStyle/>
          <a:p>
            <a:r>
              <a:rPr lang="nl-NL" i="1" dirty="0" smtClean="0"/>
              <a:t>♀ </a:t>
            </a:r>
            <a:r>
              <a:rPr lang="nl-NL" i="1" dirty="0" smtClean="0">
                <a:latin typeface="Adobe Naskh Medium" pitchFamily="50" charset="-78"/>
                <a:cs typeface="Adobe Naskh Medium" pitchFamily="50" charset="-78"/>
              </a:rPr>
              <a:t>= vrouw</a:t>
            </a:r>
          </a:p>
          <a:p>
            <a:r>
              <a:rPr lang="nl-NL" i="1" dirty="0" smtClean="0"/>
              <a:t>♂ </a:t>
            </a:r>
            <a:r>
              <a:rPr lang="nl-NL" i="1" dirty="0" smtClean="0">
                <a:latin typeface="Adobe Naskh Medium" pitchFamily="50" charset="-78"/>
                <a:cs typeface="Adobe Naskh Medium" pitchFamily="50" charset="-78"/>
              </a:rPr>
              <a:t>= man</a:t>
            </a:r>
            <a:endParaRPr lang="nl-NL" i="1" dirty="0">
              <a:latin typeface="Adobe Naskh Medium" pitchFamily="50" charset="-78"/>
              <a:cs typeface="Adobe Naskh Medium" pitchFamily="50" charset="-78"/>
            </a:endParaRPr>
          </a:p>
        </p:txBody>
      </p:sp>
      <p:pic>
        <p:nvPicPr>
          <p:cNvPr id="76804" name="Picture 4"/>
          <p:cNvPicPr>
            <a:picLocks noChangeAspect="1" noChangeArrowheads="1"/>
          </p:cNvPicPr>
          <p:nvPr/>
        </p:nvPicPr>
        <p:blipFill>
          <a:blip r:embed="rId5" cstate="print"/>
          <a:srcRect/>
          <a:stretch>
            <a:fillRect/>
          </a:stretch>
        </p:blipFill>
        <p:spPr bwMode="auto">
          <a:xfrm>
            <a:off x="4460855" y="4742698"/>
            <a:ext cx="4502170" cy="1468971"/>
          </a:xfrm>
          <a:prstGeom prst="rect">
            <a:avLst/>
          </a:prstGeom>
          <a:noFill/>
          <a:ln w="9525">
            <a:noFill/>
            <a:miter lim="800000"/>
            <a:headEnd/>
            <a:tailEnd/>
          </a:ln>
        </p:spPr>
      </p:pic>
      <p:cxnSp>
        <p:nvCxnSpPr>
          <p:cNvPr id="31" name="Rechte verbindingslijn 30"/>
          <p:cNvCxnSpPr/>
          <p:nvPr/>
        </p:nvCxnSpPr>
        <p:spPr>
          <a:xfrm>
            <a:off x="7659749" y="5401559"/>
            <a:ext cx="315327" cy="0"/>
          </a:xfrm>
          <a:prstGeom prst="line">
            <a:avLst/>
          </a:prstGeom>
          <a:ln w="381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Tekstvak 18"/>
          <p:cNvSpPr txBox="1"/>
          <p:nvPr/>
        </p:nvSpPr>
        <p:spPr>
          <a:xfrm>
            <a:off x="406846" y="1953519"/>
            <a:ext cx="5778054" cy="2531462"/>
          </a:xfrm>
          <a:prstGeom prst="rect">
            <a:avLst/>
          </a:prstGeom>
          <a:noFill/>
        </p:spPr>
        <p:txBody>
          <a:bodyPr wrap="square" rtlCol="0">
            <a:spAutoFit/>
          </a:bodyPr>
          <a:lstStyle/>
          <a:p>
            <a:r>
              <a:rPr lang="nl-NL" sz="2400" dirty="0" smtClean="0">
                <a:latin typeface="Adobe Naskh Medium" pitchFamily="50" charset="-78"/>
                <a:ea typeface="Adobe Kaiti Std R" pitchFamily="18" charset="-128"/>
                <a:cs typeface="Adobe Naskh Medium" pitchFamily="50" charset="-78"/>
              </a:rPr>
              <a:t>Voorbeeld </a:t>
            </a:r>
            <a:r>
              <a:rPr lang="nl-NL" sz="2400" i="1" dirty="0" err="1" smtClean="0">
                <a:latin typeface="Adobe Naskh Medium" pitchFamily="50" charset="-78"/>
                <a:ea typeface="Adobe Kaiti Std R" pitchFamily="18" charset="-128"/>
                <a:cs typeface="Adobe Naskh Medium" pitchFamily="50" charset="-78"/>
              </a:rPr>
              <a:t>Nash-partij</a:t>
            </a:r>
            <a:r>
              <a:rPr lang="nl-NL" sz="2400" dirty="0" smtClean="0">
                <a:latin typeface="Adobe Naskh Medium" pitchFamily="50" charset="-78"/>
                <a:ea typeface="Adobe Kaiti Std R" pitchFamily="18" charset="-128"/>
                <a:cs typeface="Adobe Naskh Medium" pitchFamily="50" charset="-78"/>
              </a:rPr>
              <a:t>:</a:t>
            </a:r>
          </a:p>
          <a:p>
            <a:pPr>
              <a:buFont typeface="Adobe Naskh Medium" pitchFamily="50" charset="-78"/>
              <a:buChar char="·"/>
            </a:pPr>
            <a:r>
              <a:rPr lang="nl-NL" sz="2400" dirty="0" smtClean="0">
                <a:latin typeface="Adobe Naskh Medium" pitchFamily="50" charset="-78"/>
                <a:ea typeface="Adobe Kaiti Std R" pitchFamily="18" charset="-128"/>
                <a:cs typeface="Adobe Naskh Medium" pitchFamily="50" charset="-78"/>
              </a:rPr>
              <a:t>10 zetels voor </a:t>
            </a:r>
            <a:r>
              <a:rPr lang="nl-NL" sz="2400" i="1" dirty="0" err="1" smtClean="0">
                <a:latin typeface="Adobe Naskh Medium" pitchFamily="50" charset="-78"/>
                <a:ea typeface="Adobe Kaiti Std R" pitchFamily="18" charset="-128"/>
                <a:cs typeface="Adobe Naskh Medium" pitchFamily="50" charset="-78"/>
              </a:rPr>
              <a:t>Nash-partij</a:t>
            </a:r>
            <a:endParaRPr lang="nl-NL" sz="2400" dirty="0" smtClean="0">
              <a:latin typeface="Adobe Naskh Medium" pitchFamily="50" charset="-78"/>
              <a:ea typeface="Adobe Kaiti Std R" pitchFamily="18" charset="-128"/>
              <a:cs typeface="Adobe Naskh Medium" pitchFamily="50" charset="-78"/>
            </a:endParaRPr>
          </a:p>
          <a:p>
            <a:pPr>
              <a:buFont typeface="Adobe Naskh Medium" pitchFamily="50" charset="-78"/>
              <a:buChar char="·"/>
            </a:pPr>
            <a:r>
              <a:rPr lang="nl-NL" sz="2400" dirty="0" smtClean="0">
                <a:latin typeface="Adobe Naskh Medium" pitchFamily="50" charset="-78"/>
                <a:ea typeface="Adobe Kaiti Std R" pitchFamily="18" charset="-128"/>
                <a:cs typeface="Adobe Naskh Medium" pitchFamily="50" charset="-78"/>
              </a:rPr>
              <a:t> 60% </a:t>
            </a:r>
            <a:r>
              <a:rPr lang="nl-NL" sz="2400" dirty="0" smtClean="0"/>
              <a:t>♀ </a:t>
            </a:r>
            <a:r>
              <a:rPr lang="nl-NL" sz="2400" dirty="0" smtClean="0">
                <a:latin typeface="Adobe Naskh Medium" pitchFamily="50" charset="-78"/>
                <a:ea typeface="Adobe Kaiti Std R" pitchFamily="18" charset="-128"/>
                <a:cs typeface="Adobe Naskh Medium" pitchFamily="50" charset="-78"/>
              </a:rPr>
              <a:t>stemmen</a:t>
            </a:r>
          </a:p>
          <a:p>
            <a:pPr>
              <a:buFont typeface="Adobe Naskh Medium" pitchFamily="50" charset="-78"/>
              <a:buChar char="·"/>
            </a:pPr>
            <a:r>
              <a:rPr lang="nl-NL" sz="2400" dirty="0" smtClean="0">
                <a:latin typeface="Adobe Naskh Medium" pitchFamily="50" charset="-78"/>
                <a:ea typeface="Adobe Kaiti Std R" pitchFamily="18" charset="-128"/>
                <a:cs typeface="Adobe Naskh Medium" pitchFamily="50" charset="-78"/>
              </a:rPr>
              <a:t> 40% </a:t>
            </a:r>
            <a:r>
              <a:rPr lang="nl-NL" sz="2400" dirty="0" smtClean="0"/>
              <a:t>♂ </a:t>
            </a:r>
            <a:r>
              <a:rPr lang="nl-NL" sz="2400" dirty="0" smtClean="0">
                <a:latin typeface="Adobe Naskh Medium" pitchFamily="50" charset="-78"/>
                <a:ea typeface="Adobe Kaiti Std R" pitchFamily="18" charset="-128"/>
                <a:cs typeface="Adobe Naskh Medium" pitchFamily="50" charset="-78"/>
              </a:rPr>
              <a:t>stemmen</a:t>
            </a:r>
          </a:p>
          <a:p>
            <a:pPr marL="0" lvl="1"/>
            <a:endParaRPr lang="nl-NL" sz="1050" i="1" dirty="0" smtClean="0">
              <a:latin typeface="Adobe Naskh Medium" pitchFamily="50" charset="-78"/>
              <a:ea typeface="Adobe Kaiti Std R" pitchFamily="18" charset="-128"/>
              <a:cs typeface="Adobe Naskh Medium" pitchFamily="50" charset="-78"/>
            </a:endParaRPr>
          </a:p>
          <a:p>
            <a:pPr marL="0" lvl="1"/>
            <a:endParaRPr lang="nl-NL" sz="1400" i="1" dirty="0" smtClean="0">
              <a:latin typeface="Adobe Naskh Medium" pitchFamily="50" charset="-78"/>
              <a:ea typeface="Adobe Kaiti Std R" pitchFamily="18" charset="-128"/>
              <a:cs typeface="Adobe Naskh Medium" pitchFamily="50" charset="-78"/>
            </a:endParaRPr>
          </a:p>
          <a:p>
            <a:pPr marL="0" lvl="1"/>
            <a:endParaRPr lang="nl-NL" sz="1200" i="1" dirty="0">
              <a:latin typeface="Adobe Naskh Medium" pitchFamily="50" charset="-78"/>
              <a:ea typeface="Adobe Kaiti Std R" pitchFamily="18" charset="-128"/>
              <a:cs typeface="Adobe Naskh Medium" pitchFamily="50" charset="-78"/>
            </a:endParaRPr>
          </a:p>
          <a:p>
            <a:pPr marL="0" lvl="1"/>
            <a:r>
              <a:rPr lang="nl-NL" sz="2600" dirty="0" smtClean="0">
                <a:latin typeface="Adobe Naskh Medium" pitchFamily="50" charset="-78"/>
                <a:ea typeface="Adobe Kaiti Std R" pitchFamily="18" charset="-128"/>
                <a:cs typeface="Adobe Naskh Medium" pitchFamily="50" charset="-78"/>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25</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0" name="Tekstvak 9"/>
          <p:cNvSpPr txBox="1"/>
          <p:nvPr/>
        </p:nvSpPr>
        <p:spPr>
          <a:xfrm>
            <a:off x="0" y="876300"/>
            <a:ext cx="9169398" cy="1015663"/>
          </a:xfrm>
          <a:prstGeom prst="rect">
            <a:avLst/>
          </a:prstGeom>
          <a:noFill/>
        </p:spPr>
        <p:txBody>
          <a:bodyPr wrap="square" rtlCol="0">
            <a:spAutoFit/>
          </a:bodyPr>
          <a:lstStyle/>
          <a:p>
            <a:pPr algn="ctr"/>
            <a:r>
              <a:rPr lang="nl-NL" sz="6000" dirty="0" smtClean="0">
                <a:latin typeface="Adobe Naskh Medium" pitchFamily="50" charset="-78"/>
                <a:ea typeface="Adobe Kaiti Std R" pitchFamily="18" charset="-128"/>
                <a:cs typeface="Adobe Naskh Medium" pitchFamily="50" charset="-78"/>
              </a:rPr>
              <a:t>Tegenbeweging en Nash </a:t>
            </a:r>
            <a:r>
              <a:rPr lang="nl-NL" sz="6000" dirty="0" err="1" smtClean="0">
                <a:latin typeface="Adobe Naskh Medium" pitchFamily="50" charset="-78"/>
                <a:ea typeface="Adobe Kaiti Std R" pitchFamily="18" charset="-128"/>
                <a:cs typeface="Adobe Naskh Medium" pitchFamily="50" charset="-78"/>
              </a:rPr>
              <a:t>Equilibrium</a:t>
            </a:r>
            <a:endParaRPr lang="nl-NL" sz="6000" dirty="0" smtClean="0">
              <a:latin typeface="Adobe Naskh Medium" pitchFamily="50" charset="-78"/>
              <a:ea typeface="Adobe Kaiti Std R" pitchFamily="18" charset="-128"/>
              <a:cs typeface="Adobe Naskh Medium" pitchFamily="50" charset="-78"/>
            </a:endParaRPr>
          </a:p>
        </p:txBody>
      </p:sp>
      <p:pic>
        <p:nvPicPr>
          <p:cNvPr id="15362" name="Picture 2" descr="C:\Users\Michael\Desktop\Tweede-Kamer\Presentatie\Nash.png"/>
          <p:cNvPicPr>
            <a:picLocks noChangeAspect="1" noChangeArrowheads="1"/>
          </p:cNvPicPr>
          <p:nvPr/>
        </p:nvPicPr>
        <p:blipFill>
          <a:blip r:embed="rId4" cstate="print"/>
          <a:srcRect/>
          <a:stretch>
            <a:fillRect/>
          </a:stretch>
        </p:blipFill>
        <p:spPr bwMode="auto">
          <a:xfrm>
            <a:off x="6019800" y="1915419"/>
            <a:ext cx="1639949" cy="2668432"/>
          </a:xfrm>
          <a:prstGeom prst="rect">
            <a:avLst/>
          </a:prstGeom>
          <a:noFill/>
        </p:spPr>
      </p:pic>
      <p:cxnSp>
        <p:nvCxnSpPr>
          <p:cNvPr id="13" name="Rechte verbindingslijn 12"/>
          <p:cNvCxnSpPr/>
          <p:nvPr/>
        </p:nvCxnSpPr>
        <p:spPr>
          <a:xfrm>
            <a:off x="655084" y="4023316"/>
            <a:ext cx="1799025"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4" name="Tekstvak 13"/>
          <p:cNvSpPr txBox="1"/>
          <p:nvPr/>
        </p:nvSpPr>
        <p:spPr>
          <a:xfrm>
            <a:off x="655084" y="4023316"/>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40% </a:t>
            </a:r>
            <a:r>
              <a:rPr lang="nl-NL" sz="2400" dirty="0" smtClean="0"/>
              <a:t>♂ </a:t>
            </a:r>
            <a:r>
              <a:rPr lang="nl-NL" sz="2400" dirty="0" smtClean="0">
                <a:latin typeface="Adobe Naskh Medium" pitchFamily="50" charset="-78"/>
                <a:cs typeface="Adobe Naskh Medium" pitchFamily="50" charset="-78"/>
              </a:rPr>
              <a:t>stemmen</a:t>
            </a:r>
            <a:r>
              <a:rPr lang="en-US" sz="2400" dirty="0" smtClean="0">
                <a:latin typeface="Adobe Naskh Medium" pitchFamily="50" charset="-78"/>
                <a:cs typeface="Adobe Naskh Medium" pitchFamily="50" charset="-78"/>
              </a:rPr>
              <a:t> </a:t>
            </a:r>
            <a:endParaRPr lang="nl-NL" sz="2400" dirty="0" smtClean="0">
              <a:latin typeface="Adobe Naskh Medium" pitchFamily="50" charset="-78"/>
              <a:cs typeface="Adobe Naskh Medium" pitchFamily="50" charset="-78"/>
            </a:endParaRPr>
          </a:p>
        </p:txBody>
      </p:sp>
      <p:sp>
        <p:nvSpPr>
          <p:cNvPr id="15" name="Tekstvak 14"/>
          <p:cNvSpPr txBox="1"/>
          <p:nvPr/>
        </p:nvSpPr>
        <p:spPr>
          <a:xfrm>
            <a:off x="2510671" y="3761706"/>
            <a:ext cx="348792" cy="523220"/>
          </a:xfrm>
          <a:prstGeom prst="rect">
            <a:avLst/>
          </a:prstGeom>
          <a:noFill/>
        </p:spPr>
        <p:txBody>
          <a:bodyPr wrap="square" rtlCol="0">
            <a:spAutoFit/>
          </a:bodyPr>
          <a:lstStyle/>
          <a:p>
            <a:r>
              <a:rPr lang="en-US" sz="2800" dirty="0" smtClean="0"/>
              <a:t>=</a:t>
            </a:r>
            <a:endParaRPr lang="nl-NL" dirty="0"/>
          </a:p>
        </p:txBody>
      </p:sp>
      <p:sp>
        <p:nvSpPr>
          <p:cNvPr id="20" name="Tekstvak 19"/>
          <p:cNvSpPr txBox="1"/>
          <p:nvPr/>
        </p:nvSpPr>
        <p:spPr>
          <a:xfrm>
            <a:off x="655084" y="3561651"/>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60% </a:t>
            </a:r>
            <a:r>
              <a:rPr lang="nl-NL" sz="2400" dirty="0" smtClean="0"/>
              <a:t>♀ </a:t>
            </a:r>
            <a:r>
              <a:rPr lang="nl-NL" sz="2400" dirty="0" smtClean="0">
                <a:latin typeface="Adobe Naskh Medium" pitchFamily="50" charset="-78"/>
                <a:cs typeface="Adobe Naskh Medium" pitchFamily="50" charset="-78"/>
              </a:rPr>
              <a:t>stemmen</a:t>
            </a:r>
            <a:r>
              <a:rPr lang="en-US" sz="2400" dirty="0" smtClean="0">
                <a:latin typeface="Adobe Naskh Medium" pitchFamily="50" charset="-78"/>
                <a:cs typeface="Adobe Naskh Medium" pitchFamily="50" charset="-78"/>
              </a:rPr>
              <a:t> </a:t>
            </a:r>
            <a:endParaRPr lang="nl-NL" sz="2400" dirty="0" smtClean="0">
              <a:latin typeface="Adobe Naskh Medium" pitchFamily="50" charset="-78"/>
              <a:cs typeface="Adobe Naskh Medium" pitchFamily="50" charset="-78"/>
            </a:endParaRPr>
          </a:p>
        </p:txBody>
      </p:sp>
      <p:cxnSp>
        <p:nvCxnSpPr>
          <p:cNvPr id="22" name="Rechte verbindingslijn 21"/>
          <p:cNvCxnSpPr/>
          <p:nvPr/>
        </p:nvCxnSpPr>
        <p:spPr>
          <a:xfrm>
            <a:off x="2916025" y="4023316"/>
            <a:ext cx="1799025"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3" name="Tekstvak 22"/>
          <p:cNvSpPr txBox="1"/>
          <p:nvPr/>
        </p:nvSpPr>
        <p:spPr>
          <a:xfrm>
            <a:off x="2916025" y="4023316"/>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40% </a:t>
            </a:r>
            <a:r>
              <a:rPr lang="nl-NL" sz="2400" dirty="0" smtClean="0"/>
              <a:t>♂ </a:t>
            </a:r>
            <a:r>
              <a:rPr lang="nl-NL" sz="2400" dirty="0" smtClean="0">
                <a:latin typeface="Adobe Naskh Medium" pitchFamily="50" charset="-78"/>
                <a:cs typeface="Adobe Naskh Medium" pitchFamily="50" charset="-78"/>
              </a:rPr>
              <a:t>zetels</a:t>
            </a:r>
          </a:p>
        </p:txBody>
      </p:sp>
      <p:sp>
        <p:nvSpPr>
          <p:cNvPr id="24" name="Tekstvak 23"/>
          <p:cNvSpPr txBox="1"/>
          <p:nvPr/>
        </p:nvSpPr>
        <p:spPr>
          <a:xfrm>
            <a:off x="2916025" y="3561651"/>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60% </a:t>
            </a:r>
            <a:r>
              <a:rPr lang="nl-NL" sz="2400" dirty="0" smtClean="0"/>
              <a:t>♀ </a:t>
            </a:r>
            <a:r>
              <a:rPr lang="nl-NL" sz="2400" dirty="0" smtClean="0">
                <a:latin typeface="Adobe Naskh Medium" pitchFamily="50" charset="-78"/>
                <a:cs typeface="Adobe Naskh Medium" pitchFamily="50" charset="-78"/>
              </a:rPr>
              <a:t>zetels</a:t>
            </a:r>
          </a:p>
        </p:txBody>
      </p:sp>
      <p:sp>
        <p:nvSpPr>
          <p:cNvPr id="28" name="Rechthoek 27"/>
          <p:cNvSpPr/>
          <p:nvPr/>
        </p:nvSpPr>
        <p:spPr>
          <a:xfrm>
            <a:off x="0" y="6211669"/>
            <a:ext cx="973343" cy="646331"/>
          </a:xfrm>
          <a:prstGeom prst="rect">
            <a:avLst/>
          </a:prstGeom>
        </p:spPr>
        <p:txBody>
          <a:bodyPr wrap="none">
            <a:spAutoFit/>
          </a:bodyPr>
          <a:lstStyle/>
          <a:p>
            <a:r>
              <a:rPr lang="nl-NL" i="1" dirty="0" smtClean="0"/>
              <a:t>♀ </a:t>
            </a:r>
            <a:r>
              <a:rPr lang="nl-NL" i="1" dirty="0" smtClean="0">
                <a:latin typeface="Adobe Naskh Medium" pitchFamily="50" charset="-78"/>
                <a:cs typeface="Adobe Naskh Medium" pitchFamily="50" charset="-78"/>
              </a:rPr>
              <a:t>= vrouw</a:t>
            </a:r>
          </a:p>
          <a:p>
            <a:r>
              <a:rPr lang="nl-NL" i="1" dirty="0" smtClean="0"/>
              <a:t>♂ </a:t>
            </a:r>
            <a:r>
              <a:rPr lang="nl-NL" i="1" dirty="0" smtClean="0">
                <a:latin typeface="Adobe Naskh Medium" pitchFamily="50" charset="-78"/>
                <a:cs typeface="Adobe Naskh Medium" pitchFamily="50" charset="-78"/>
              </a:rPr>
              <a:t>= man</a:t>
            </a:r>
            <a:endParaRPr lang="nl-NL" i="1" dirty="0">
              <a:latin typeface="Adobe Naskh Medium" pitchFamily="50" charset="-78"/>
              <a:cs typeface="Adobe Naskh Medium" pitchFamily="50" charset="-78"/>
            </a:endParaRPr>
          </a:p>
        </p:txBody>
      </p:sp>
      <p:pic>
        <p:nvPicPr>
          <p:cNvPr id="76804" name="Picture 4"/>
          <p:cNvPicPr>
            <a:picLocks noChangeAspect="1" noChangeArrowheads="1"/>
          </p:cNvPicPr>
          <p:nvPr/>
        </p:nvPicPr>
        <p:blipFill>
          <a:blip r:embed="rId5" cstate="print"/>
          <a:srcRect/>
          <a:stretch>
            <a:fillRect/>
          </a:stretch>
        </p:blipFill>
        <p:spPr bwMode="auto">
          <a:xfrm>
            <a:off x="4460855" y="4742698"/>
            <a:ext cx="4502170" cy="1468971"/>
          </a:xfrm>
          <a:prstGeom prst="rect">
            <a:avLst/>
          </a:prstGeom>
          <a:noFill/>
          <a:ln w="9525">
            <a:noFill/>
            <a:miter lim="800000"/>
            <a:headEnd/>
            <a:tailEnd/>
          </a:ln>
        </p:spPr>
      </p:pic>
      <p:cxnSp>
        <p:nvCxnSpPr>
          <p:cNvPr id="31" name="Rechte verbindingslijn 30"/>
          <p:cNvCxnSpPr/>
          <p:nvPr/>
        </p:nvCxnSpPr>
        <p:spPr>
          <a:xfrm>
            <a:off x="8647698" y="5618375"/>
            <a:ext cx="315327" cy="0"/>
          </a:xfrm>
          <a:prstGeom prst="line">
            <a:avLst/>
          </a:prstGeom>
          <a:ln w="381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Tekstvak 18"/>
          <p:cNvSpPr txBox="1"/>
          <p:nvPr/>
        </p:nvSpPr>
        <p:spPr>
          <a:xfrm>
            <a:off x="406846" y="1953519"/>
            <a:ext cx="5778054" cy="2531462"/>
          </a:xfrm>
          <a:prstGeom prst="rect">
            <a:avLst/>
          </a:prstGeom>
          <a:noFill/>
        </p:spPr>
        <p:txBody>
          <a:bodyPr wrap="square" rtlCol="0">
            <a:spAutoFit/>
          </a:bodyPr>
          <a:lstStyle/>
          <a:p>
            <a:r>
              <a:rPr lang="nl-NL" sz="2400" dirty="0" smtClean="0">
                <a:latin typeface="Adobe Naskh Medium" pitchFamily="50" charset="-78"/>
                <a:ea typeface="Adobe Kaiti Std R" pitchFamily="18" charset="-128"/>
                <a:cs typeface="Adobe Naskh Medium" pitchFamily="50" charset="-78"/>
              </a:rPr>
              <a:t>Voorbeeld </a:t>
            </a:r>
            <a:r>
              <a:rPr lang="nl-NL" sz="2400" i="1" dirty="0" err="1" smtClean="0">
                <a:latin typeface="Adobe Naskh Medium" pitchFamily="50" charset="-78"/>
                <a:ea typeface="Adobe Kaiti Std R" pitchFamily="18" charset="-128"/>
                <a:cs typeface="Adobe Naskh Medium" pitchFamily="50" charset="-78"/>
              </a:rPr>
              <a:t>Nash-partij</a:t>
            </a:r>
            <a:r>
              <a:rPr lang="nl-NL" sz="2400" dirty="0" smtClean="0">
                <a:latin typeface="Adobe Naskh Medium" pitchFamily="50" charset="-78"/>
                <a:ea typeface="Adobe Kaiti Std R" pitchFamily="18" charset="-128"/>
                <a:cs typeface="Adobe Naskh Medium" pitchFamily="50" charset="-78"/>
              </a:rPr>
              <a:t>:</a:t>
            </a:r>
          </a:p>
          <a:p>
            <a:pPr>
              <a:buFont typeface="Adobe Naskh Medium" pitchFamily="50" charset="-78"/>
              <a:buChar char="·"/>
            </a:pPr>
            <a:r>
              <a:rPr lang="nl-NL" sz="2400" dirty="0" smtClean="0">
                <a:latin typeface="Adobe Naskh Medium" pitchFamily="50" charset="-78"/>
                <a:ea typeface="Adobe Kaiti Std R" pitchFamily="18" charset="-128"/>
                <a:cs typeface="Adobe Naskh Medium" pitchFamily="50" charset="-78"/>
              </a:rPr>
              <a:t>10 zetels voor </a:t>
            </a:r>
            <a:r>
              <a:rPr lang="nl-NL" sz="2400" i="1" dirty="0" err="1" smtClean="0">
                <a:latin typeface="Adobe Naskh Medium" pitchFamily="50" charset="-78"/>
                <a:ea typeface="Adobe Kaiti Std R" pitchFamily="18" charset="-128"/>
                <a:cs typeface="Adobe Naskh Medium" pitchFamily="50" charset="-78"/>
              </a:rPr>
              <a:t>Nash-partij</a:t>
            </a:r>
            <a:endParaRPr lang="nl-NL" sz="2400" dirty="0" smtClean="0">
              <a:latin typeface="Adobe Naskh Medium" pitchFamily="50" charset="-78"/>
              <a:ea typeface="Adobe Kaiti Std R" pitchFamily="18" charset="-128"/>
              <a:cs typeface="Adobe Naskh Medium" pitchFamily="50" charset="-78"/>
            </a:endParaRPr>
          </a:p>
          <a:p>
            <a:pPr>
              <a:buFont typeface="Adobe Naskh Medium" pitchFamily="50" charset="-78"/>
              <a:buChar char="·"/>
            </a:pPr>
            <a:r>
              <a:rPr lang="nl-NL" sz="2400" dirty="0" smtClean="0">
                <a:latin typeface="Adobe Naskh Medium" pitchFamily="50" charset="-78"/>
                <a:ea typeface="Adobe Kaiti Std R" pitchFamily="18" charset="-128"/>
                <a:cs typeface="Adobe Naskh Medium" pitchFamily="50" charset="-78"/>
              </a:rPr>
              <a:t> 60% </a:t>
            </a:r>
            <a:r>
              <a:rPr lang="nl-NL" sz="2400" dirty="0" smtClean="0"/>
              <a:t>♀ </a:t>
            </a:r>
            <a:r>
              <a:rPr lang="nl-NL" sz="2400" dirty="0" smtClean="0">
                <a:latin typeface="Adobe Naskh Medium" pitchFamily="50" charset="-78"/>
                <a:ea typeface="Adobe Kaiti Std R" pitchFamily="18" charset="-128"/>
                <a:cs typeface="Adobe Naskh Medium" pitchFamily="50" charset="-78"/>
              </a:rPr>
              <a:t>stemmen</a:t>
            </a:r>
          </a:p>
          <a:p>
            <a:pPr>
              <a:buFont typeface="Adobe Naskh Medium" pitchFamily="50" charset="-78"/>
              <a:buChar char="·"/>
            </a:pPr>
            <a:r>
              <a:rPr lang="nl-NL" sz="2400" dirty="0" smtClean="0">
                <a:latin typeface="Adobe Naskh Medium" pitchFamily="50" charset="-78"/>
                <a:ea typeface="Adobe Kaiti Std R" pitchFamily="18" charset="-128"/>
                <a:cs typeface="Adobe Naskh Medium" pitchFamily="50" charset="-78"/>
              </a:rPr>
              <a:t> 40% </a:t>
            </a:r>
            <a:r>
              <a:rPr lang="nl-NL" sz="2400" dirty="0" smtClean="0"/>
              <a:t>♂ </a:t>
            </a:r>
            <a:r>
              <a:rPr lang="nl-NL" sz="2400" dirty="0" smtClean="0">
                <a:latin typeface="Adobe Naskh Medium" pitchFamily="50" charset="-78"/>
                <a:ea typeface="Adobe Kaiti Std R" pitchFamily="18" charset="-128"/>
                <a:cs typeface="Adobe Naskh Medium" pitchFamily="50" charset="-78"/>
              </a:rPr>
              <a:t>stemmen</a:t>
            </a:r>
          </a:p>
          <a:p>
            <a:pPr marL="0" lvl="1"/>
            <a:endParaRPr lang="nl-NL" sz="1050" i="1" dirty="0" smtClean="0">
              <a:latin typeface="Adobe Naskh Medium" pitchFamily="50" charset="-78"/>
              <a:ea typeface="Adobe Kaiti Std R" pitchFamily="18" charset="-128"/>
              <a:cs typeface="Adobe Naskh Medium" pitchFamily="50" charset="-78"/>
            </a:endParaRPr>
          </a:p>
          <a:p>
            <a:pPr marL="0" lvl="1"/>
            <a:endParaRPr lang="nl-NL" sz="1400" i="1" dirty="0" smtClean="0">
              <a:latin typeface="Adobe Naskh Medium" pitchFamily="50" charset="-78"/>
              <a:ea typeface="Adobe Kaiti Std R" pitchFamily="18" charset="-128"/>
              <a:cs typeface="Adobe Naskh Medium" pitchFamily="50" charset="-78"/>
            </a:endParaRPr>
          </a:p>
          <a:p>
            <a:pPr marL="0" lvl="1"/>
            <a:endParaRPr lang="nl-NL" sz="1200" i="1" dirty="0">
              <a:latin typeface="Adobe Naskh Medium" pitchFamily="50" charset="-78"/>
              <a:ea typeface="Adobe Kaiti Std R" pitchFamily="18" charset="-128"/>
              <a:cs typeface="Adobe Naskh Medium" pitchFamily="50" charset="-78"/>
            </a:endParaRPr>
          </a:p>
          <a:p>
            <a:pPr marL="0" lvl="1"/>
            <a:r>
              <a:rPr lang="nl-NL" sz="2600" dirty="0" smtClean="0">
                <a:latin typeface="Adobe Naskh Medium" pitchFamily="50" charset="-78"/>
                <a:ea typeface="Adobe Kaiti Std R" pitchFamily="18" charset="-128"/>
                <a:cs typeface="Adobe Naskh Medium" pitchFamily="50" charset="-78"/>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26</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0" name="Tekstvak 9"/>
          <p:cNvSpPr txBox="1"/>
          <p:nvPr/>
        </p:nvSpPr>
        <p:spPr>
          <a:xfrm>
            <a:off x="0" y="876300"/>
            <a:ext cx="9169398" cy="1015663"/>
          </a:xfrm>
          <a:prstGeom prst="rect">
            <a:avLst/>
          </a:prstGeom>
          <a:noFill/>
        </p:spPr>
        <p:txBody>
          <a:bodyPr wrap="square" rtlCol="0">
            <a:spAutoFit/>
          </a:bodyPr>
          <a:lstStyle/>
          <a:p>
            <a:pPr algn="ctr"/>
            <a:r>
              <a:rPr lang="nl-NL" sz="6000" dirty="0" smtClean="0">
                <a:latin typeface="Adobe Naskh Medium" pitchFamily="50" charset="-78"/>
                <a:ea typeface="Adobe Kaiti Std R" pitchFamily="18" charset="-128"/>
                <a:cs typeface="Adobe Naskh Medium" pitchFamily="50" charset="-78"/>
              </a:rPr>
              <a:t>Tegenbeweging en Nash </a:t>
            </a:r>
            <a:r>
              <a:rPr lang="nl-NL" sz="6000" dirty="0" err="1" smtClean="0">
                <a:latin typeface="Adobe Naskh Medium" pitchFamily="50" charset="-78"/>
                <a:ea typeface="Adobe Kaiti Std R" pitchFamily="18" charset="-128"/>
                <a:cs typeface="Adobe Naskh Medium" pitchFamily="50" charset="-78"/>
              </a:rPr>
              <a:t>Equilibrium</a:t>
            </a:r>
            <a:endParaRPr lang="nl-NL" sz="6000" dirty="0" smtClean="0">
              <a:latin typeface="Adobe Naskh Medium" pitchFamily="50" charset="-78"/>
              <a:ea typeface="Adobe Kaiti Std R" pitchFamily="18" charset="-128"/>
              <a:cs typeface="Adobe Naskh Medium" pitchFamily="50" charset="-78"/>
            </a:endParaRPr>
          </a:p>
        </p:txBody>
      </p:sp>
      <p:pic>
        <p:nvPicPr>
          <p:cNvPr id="15362" name="Picture 2" descr="C:\Users\Michael\Desktop\Tweede-Kamer\Presentatie\Nash.png"/>
          <p:cNvPicPr>
            <a:picLocks noChangeAspect="1" noChangeArrowheads="1"/>
          </p:cNvPicPr>
          <p:nvPr/>
        </p:nvPicPr>
        <p:blipFill>
          <a:blip r:embed="rId4" cstate="print"/>
          <a:srcRect/>
          <a:stretch>
            <a:fillRect/>
          </a:stretch>
        </p:blipFill>
        <p:spPr bwMode="auto">
          <a:xfrm>
            <a:off x="6019800" y="1915419"/>
            <a:ext cx="1639949" cy="2668432"/>
          </a:xfrm>
          <a:prstGeom prst="rect">
            <a:avLst/>
          </a:prstGeom>
          <a:noFill/>
        </p:spPr>
      </p:pic>
      <p:cxnSp>
        <p:nvCxnSpPr>
          <p:cNvPr id="13" name="Rechte verbindingslijn 12"/>
          <p:cNvCxnSpPr/>
          <p:nvPr/>
        </p:nvCxnSpPr>
        <p:spPr>
          <a:xfrm>
            <a:off x="655084" y="4023316"/>
            <a:ext cx="1799025"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4" name="Tekstvak 13"/>
          <p:cNvSpPr txBox="1"/>
          <p:nvPr/>
        </p:nvSpPr>
        <p:spPr>
          <a:xfrm>
            <a:off x="655084" y="4023316"/>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40% </a:t>
            </a:r>
            <a:r>
              <a:rPr lang="nl-NL" sz="2400" dirty="0" smtClean="0"/>
              <a:t>♂ </a:t>
            </a:r>
            <a:r>
              <a:rPr lang="nl-NL" sz="2400" dirty="0" smtClean="0">
                <a:latin typeface="Adobe Naskh Medium" pitchFamily="50" charset="-78"/>
                <a:cs typeface="Adobe Naskh Medium" pitchFamily="50" charset="-78"/>
              </a:rPr>
              <a:t>stemmen</a:t>
            </a:r>
            <a:r>
              <a:rPr lang="en-US" sz="2400" dirty="0" smtClean="0">
                <a:latin typeface="Adobe Naskh Medium" pitchFamily="50" charset="-78"/>
                <a:cs typeface="Adobe Naskh Medium" pitchFamily="50" charset="-78"/>
              </a:rPr>
              <a:t> </a:t>
            </a:r>
            <a:endParaRPr lang="nl-NL" sz="2400" dirty="0" smtClean="0">
              <a:latin typeface="Adobe Naskh Medium" pitchFamily="50" charset="-78"/>
              <a:cs typeface="Adobe Naskh Medium" pitchFamily="50" charset="-78"/>
            </a:endParaRPr>
          </a:p>
        </p:txBody>
      </p:sp>
      <p:sp>
        <p:nvSpPr>
          <p:cNvPr id="15" name="Tekstvak 14"/>
          <p:cNvSpPr txBox="1"/>
          <p:nvPr/>
        </p:nvSpPr>
        <p:spPr>
          <a:xfrm>
            <a:off x="2510671" y="3761706"/>
            <a:ext cx="348792" cy="523220"/>
          </a:xfrm>
          <a:prstGeom prst="rect">
            <a:avLst/>
          </a:prstGeom>
          <a:noFill/>
        </p:spPr>
        <p:txBody>
          <a:bodyPr wrap="square" rtlCol="0">
            <a:spAutoFit/>
          </a:bodyPr>
          <a:lstStyle/>
          <a:p>
            <a:r>
              <a:rPr lang="en-US" sz="2800" dirty="0" smtClean="0"/>
              <a:t>=</a:t>
            </a:r>
            <a:endParaRPr lang="nl-NL" dirty="0"/>
          </a:p>
        </p:txBody>
      </p:sp>
      <p:sp>
        <p:nvSpPr>
          <p:cNvPr id="20" name="Tekstvak 19"/>
          <p:cNvSpPr txBox="1"/>
          <p:nvPr/>
        </p:nvSpPr>
        <p:spPr>
          <a:xfrm>
            <a:off x="655084" y="3561651"/>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60% </a:t>
            </a:r>
            <a:r>
              <a:rPr lang="nl-NL" sz="2400" dirty="0" smtClean="0"/>
              <a:t>♀ </a:t>
            </a:r>
            <a:r>
              <a:rPr lang="nl-NL" sz="2400" dirty="0" smtClean="0">
                <a:latin typeface="Adobe Naskh Medium" pitchFamily="50" charset="-78"/>
                <a:cs typeface="Adobe Naskh Medium" pitchFamily="50" charset="-78"/>
              </a:rPr>
              <a:t>stemmen</a:t>
            </a:r>
            <a:r>
              <a:rPr lang="en-US" sz="2400" dirty="0" smtClean="0">
                <a:latin typeface="Adobe Naskh Medium" pitchFamily="50" charset="-78"/>
                <a:cs typeface="Adobe Naskh Medium" pitchFamily="50" charset="-78"/>
              </a:rPr>
              <a:t> </a:t>
            </a:r>
            <a:endParaRPr lang="nl-NL" sz="2400" dirty="0" smtClean="0">
              <a:latin typeface="Adobe Naskh Medium" pitchFamily="50" charset="-78"/>
              <a:cs typeface="Adobe Naskh Medium" pitchFamily="50" charset="-78"/>
            </a:endParaRPr>
          </a:p>
        </p:txBody>
      </p:sp>
      <p:cxnSp>
        <p:nvCxnSpPr>
          <p:cNvPr id="22" name="Rechte verbindingslijn 21"/>
          <p:cNvCxnSpPr/>
          <p:nvPr/>
        </p:nvCxnSpPr>
        <p:spPr>
          <a:xfrm>
            <a:off x="2916025" y="4023316"/>
            <a:ext cx="1799025"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3" name="Tekstvak 22"/>
          <p:cNvSpPr txBox="1"/>
          <p:nvPr/>
        </p:nvSpPr>
        <p:spPr>
          <a:xfrm>
            <a:off x="2916025" y="4023316"/>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40% </a:t>
            </a:r>
            <a:r>
              <a:rPr lang="nl-NL" sz="2400" dirty="0" smtClean="0"/>
              <a:t>♂ </a:t>
            </a:r>
            <a:r>
              <a:rPr lang="nl-NL" sz="2400" dirty="0" smtClean="0">
                <a:latin typeface="Adobe Naskh Medium" pitchFamily="50" charset="-78"/>
                <a:cs typeface="Adobe Naskh Medium" pitchFamily="50" charset="-78"/>
              </a:rPr>
              <a:t>zetels</a:t>
            </a:r>
          </a:p>
        </p:txBody>
      </p:sp>
      <p:sp>
        <p:nvSpPr>
          <p:cNvPr id="24" name="Tekstvak 23"/>
          <p:cNvSpPr txBox="1"/>
          <p:nvPr/>
        </p:nvSpPr>
        <p:spPr>
          <a:xfrm>
            <a:off x="2916025" y="3561651"/>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60% </a:t>
            </a:r>
            <a:r>
              <a:rPr lang="nl-NL" sz="2400" dirty="0" smtClean="0"/>
              <a:t>♀ </a:t>
            </a:r>
            <a:r>
              <a:rPr lang="nl-NL" sz="2400" dirty="0" smtClean="0">
                <a:latin typeface="Adobe Naskh Medium" pitchFamily="50" charset="-78"/>
                <a:cs typeface="Adobe Naskh Medium" pitchFamily="50" charset="-78"/>
              </a:rPr>
              <a:t>zetels</a:t>
            </a:r>
          </a:p>
        </p:txBody>
      </p:sp>
      <p:sp>
        <p:nvSpPr>
          <p:cNvPr id="28" name="Rechthoek 27"/>
          <p:cNvSpPr/>
          <p:nvPr/>
        </p:nvSpPr>
        <p:spPr>
          <a:xfrm>
            <a:off x="0" y="6211669"/>
            <a:ext cx="973343" cy="646331"/>
          </a:xfrm>
          <a:prstGeom prst="rect">
            <a:avLst/>
          </a:prstGeom>
        </p:spPr>
        <p:txBody>
          <a:bodyPr wrap="none">
            <a:spAutoFit/>
          </a:bodyPr>
          <a:lstStyle/>
          <a:p>
            <a:r>
              <a:rPr lang="nl-NL" i="1" dirty="0" smtClean="0"/>
              <a:t>♀ </a:t>
            </a:r>
            <a:r>
              <a:rPr lang="nl-NL" i="1" dirty="0" smtClean="0">
                <a:latin typeface="Adobe Naskh Medium" pitchFamily="50" charset="-78"/>
                <a:cs typeface="Adobe Naskh Medium" pitchFamily="50" charset="-78"/>
              </a:rPr>
              <a:t>= vrouw</a:t>
            </a:r>
          </a:p>
          <a:p>
            <a:r>
              <a:rPr lang="nl-NL" i="1" dirty="0" smtClean="0"/>
              <a:t>♂ </a:t>
            </a:r>
            <a:r>
              <a:rPr lang="nl-NL" i="1" dirty="0" smtClean="0">
                <a:latin typeface="Adobe Naskh Medium" pitchFamily="50" charset="-78"/>
                <a:cs typeface="Adobe Naskh Medium" pitchFamily="50" charset="-78"/>
              </a:rPr>
              <a:t>= man</a:t>
            </a:r>
            <a:endParaRPr lang="nl-NL" i="1" dirty="0">
              <a:latin typeface="Adobe Naskh Medium" pitchFamily="50" charset="-78"/>
              <a:cs typeface="Adobe Naskh Medium" pitchFamily="50" charset="-78"/>
            </a:endParaRPr>
          </a:p>
        </p:txBody>
      </p:sp>
      <p:pic>
        <p:nvPicPr>
          <p:cNvPr id="76804" name="Picture 4"/>
          <p:cNvPicPr>
            <a:picLocks noChangeAspect="1" noChangeArrowheads="1"/>
          </p:cNvPicPr>
          <p:nvPr/>
        </p:nvPicPr>
        <p:blipFill>
          <a:blip r:embed="rId5" cstate="print"/>
          <a:srcRect/>
          <a:stretch>
            <a:fillRect/>
          </a:stretch>
        </p:blipFill>
        <p:spPr bwMode="auto">
          <a:xfrm>
            <a:off x="4460855" y="4742698"/>
            <a:ext cx="4502170" cy="1468971"/>
          </a:xfrm>
          <a:prstGeom prst="rect">
            <a:avLst/>
          </a:prstGeom>
          <a:noFill/>
          <a:ln w="9525">
            <a:noFill/>
            <a:miter lim="800000"/>
            <a:headEnd/>
            <a:tailEnd/>
          </a:ln>
        </p:spPr>
      </p:pic>
      <p:cxnSp>
        <p:nvCxnSpPr>
          <p:cNvPr id="31" name="Rechte verbindingslijn 30"/>
          <p:cNvCxnSpPr/>
          <p:nvPr/>
        </p:nvCxnSpPr>
        <p:spPr>
          <a:xfrm>
            <a:off x="7659749" y="5872899"/>
            <a:ext cx="315327" cy="0"/>
          </a:xfrm>
          <a:prstGeom prst="line">
            <a:avLst/>
          </a:prstGeom>
          <a:ln w="381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Tekstvak 18"/>
          <p:cNvSpPr txBox="1"/>
          <p:nvPr/>
        </p:nvSpPr>
        <p:spPr>
          <a:xfrm>
            <a:off x="406846" y="1953519"/>
            <a:ext cx="5778054" cy="2531462"/>
          </a:xfrm>
          <a:prstGeom prst="rect">
            <a:avLst/>
          </a:prstGeom>
          <a:noFill/>
        </p:spPr>
        <p:txBody>
          <a:bodyPr wrap="square" rtlCol="0">
            <a:spAutoFit/>
          </a:bodyPr>
          <a:lstStyle/>
          <a:p>
            <a:r>
              <a:rPr lang="nl-NL" sz="2400" dirty="0" smtClean="0">
                <a:latin typeface="Adobe Naskh Medium" pitchFamily="50" charset="-78"/>
                <a:ea typeface="Adobe Kaiti Std R" pitchFamily="18" charset="-128"/>
                <a:cs typeface="Adobe Naskh Medium" pitchFamily="50" charset="-78"/>
              </a:rPr>
              <a:t>Voorbeeld </a:t>
            </a:r>
            <a:r>
              <a:rPr lang="nl-NL" sz="2400" i="1" dirty="0" err="1" smtClean="0">
                <a:latin typeface="Adobe Naskh Medium" pitchFamily="50" charset="-78"/>
                <a:ea typeface="Adobe Kaiti Std R" pitchFamily="18" charset="-128"/>
                <a:cs typeface="Adobe Naskh Medium" pitchFamily="50" charset="-78"/>
              </a:rPr>
              <a:t>Nash-partij</a:t>
            </a:r>
            <a:r>
              <a:rPr lang="nl-NL" sz="2400" dirty="0" smtClean="0">
                <a:latin typeface="Adobe Naskh Medium" pitchFamily="50" charset="-78"/>
                <a:ea typeface="Adobe Kaiti Std R" pitchFamily="18" charset="-128"/>
                <a:cs typeface="Adobe Naskh Medium" pitchFamily="50" charset="-78"/>
              </a:rPr>
              <a:t>:</a:t>
            </a:r>
          </a:p>
          <a:p>
            <a:pPr>
              <a:buFont typeface="Adobe Naskh Medium" pitchFamily="50" charset="-78"/>
              <a:buChar char="·"/>
            </a:pPr>
            <a:r>
              <a:rPr lang="nl-NL" sz="2400" dirty="0" smtClean="0">
                <a:latin typeface="Adobe Naskh Medium" pitchFamily="50" charset="-78"/>
                <a:ea typeface="Adobe Kaiti Std R" pitchFamily="18" charset="-128"/>
                <a:cs typeface="Adobe Naskh Medium" pitchFamily="50" charset="-78"/>
              </a:rPr>
              <a:t>10 zetels voor </a:t>
            </a:r>
            <a:r>
              <a:rPr lang="nl-NL" sz="2400" i="1" dirty="0" err="1" smtClean="0">
                <a:latin typeface="Adobe Naskh Medium" pitchFamily="50" charset="-78"/>
                <a:ea typeface="Adobe Kaiti Std R" pitchFamily="18" charset="-128"/>
                <a:cs typeface="Adobe Naskh Medium" pitchFamily="50" charset="-78"/>
              </a:rPr>
              <a:t>Nash-partij</a:t>
            </a:r>
            <a:endParaRPr lang="nl-NL" sz="2400" dirty="0" smtClean="0">
              <a:latin typeface="Adobe Naskh Medium" pitchFamily="50" charset="-78"/>
              <a:ea typeface="Adobe Kaiti Std R" pitchFamily="18" charset="-128"/>
              <a:cs typeface="Adobe Naskh Medium" pitchFamily="50" charset="-78"/>
            </a:endParaRPr>
          </a:p>
          <a:p>
            <a:pPr>
              <a:buFont typeface="Adobe Naskh Medium" pitchFamily="50" charset="-78"/>
              <a:buChar char="·"/>
            </a:pPr>
            <a:r>
              <a:rPr lang="nl-NL" sz="2400" dirty="0" smtClean="0">
                <a:latin typeface="Adobe Naskh Medium" pitchFamily="50" charset="-78"/>
                <a:ea typeface="Adobe Kaiti Std R" pitchFamily="18" charset="-128"/>
                <a:cs typeface="Adobe Naskh Medium" pitchFamily="50" charset="-78"/>
              </a:rPr>
              <a:t> 60% </a:t>
            </a:r>
            <a:r>
              <a:rPr lang="nl-NL" sz="2400" dirty="0" smtClean="0"/>
              <a:t>♀ </a:t>
            </a:r>
            <a:r>
              <a:rPr lang="nl-NL" sz="2400" dirty="0" smtClean="0">
                <a:latin typeface="Adobe Naskh Medium" pitchFamily="50" charset="-78"/>
                <a:ea typeface="Adobe Kaiti Std R" pitchFamily="18" charset="-128"/>
                <a:cs typeface="Adobe Naskh Medium" pitchFamily="50" charset="-78"/>
              </a:rPr>
              <a:t>stemmen</a:t>
            </a:r>
          </a:p>
          <a:p>
            <a:pPr>
              <a:buFont typeface="Adobe Naskh Medium" pitchFamily="50" charset="-78"/>
              <a:buChar char="·"/>
            </a:pPr>
            <a:r>
              <a:rPr lang="nl-NL" sz="2400" dirty="0" smtClean="0">
                <a:latin typeface="Adobe Naskh Medium" pitchFamily="50" charset="-78"/>
                <a:ea typeface="Adobe Kaiti Std R" pitchFamily="18" charset="-128"/>
                <a:cs typeface="Adobe Naskh Medium" pitchFamily="50" charset="-78"/>
              </a:rPr>
              <a:t> 40% </a:t>
            </a:r>
            <a:r>
              <a:rPr lang="nl-NL" sz="2400" dirty="0" smtClean="0"/>
              <a:t>♂ </a:t>
            </a:r>
            <a:r>
              <a:rPr lang="nl-NL" sz="2400" dirty="0" smtClean="0">
                <a:latin typeface="Adobe Naskh Medium" pitchFamily="50" charset="-78"/>
                <a:ea typeface="Adobe Kaiti Std R" pitchFamily="18" charset="-128"/>
                <a:cs typeface="Adobe Naskh Medium" pitchFamily="50" charset="-78"/>
              </a:rPr>
              <a:t>stemmen</a:t>
            </a:r>
          </a:p>
          <a:p>
            <a:pPr marL="0" lvl="1"/>
            <a:endParaRPr lang="nl-NL" sz="1050" i="1" dirty="0" smtClean="0">
              <a:latin typeface="Adobe Naskh Medium" pitchFamily="50" charset="-78"/>
              <a:ea typeface="Adobe Kaiti Std R" pitchFamily="18" charset="-128"/>
              <a:cs typeface="Adobe Naskh Medium" pitchFamily="50" charset="-78"/>
            </a:endParaRPr>
          </a:p>
          <a:p>
            <a:pPr marL="0" lvl="1"/>
            <a:endParaRPr lang="nl-NL" sz="1400" i="1" dirty="0" smtClean="0">
              <a:latin typeface="Adobe Naskh Medium" pitchFamily="50" charset="-78"/>
              <a:ea typeface="Adobe Kaiti Std R" pitchFamily="18" charset="-128"/>
              <a:cs typeface="Adobe Naskh Medium" pitchFamily="50" charset="-78"/>
            </a:endParaRPr>
          </a:p>
          <a:p>
            <a:pPr marL="0" lvl="1"/>
            <a:endParaRPr lang="nl-NL" sz="1200" i="1" dirty="0">
              <a:latin typeface="Adobe Naskh Medium" pitchFamily="50" charset="-78"/>
              <a:ea typeface="Adobe Kaiti Std R" pitchFamily="18" charset="-128"/>
              <a:cs typeface="Adobe Naskh Medium" pitchFamily="50" charset="-78"/>
            </a:endParaRPr>
          </a:p>
          <a:p>
            <a:pPr marL="0" lvl="1"/>
            <a:r>
              <a:rPr lang="nl-NL" sz="2600" dirty="0" smtClean="0">
                <a:latin typeface="Adobe Naskh Medium" pitchFamily="50" charset="-78"/>
                <a:ea typeface="Adobe Kaiti Std R" pitchFamily="18" charset="-128"/>
                <a:cs typeface="Adobe Naskh Medium" pitchFamily="50" charset="-78"/>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27</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0" name="Tekstvak 9"/>
          <p:cNvSpPr txBox="1"/>
          <p:nvPr/>
        </p:nvSpPr>
        <p:spPr>
          <a:xfrm>
            <a:off x="0" y="876300"/>
            <a:ext cx="9169398" cy="1015663"/>
          </a:xfrm>
          <a:prstGeom prst="rect">
            <a:avLst/>
          </a:prstGeom>
          <a:noFill/>
        </p:spPr>
        <p:txBody>
          <a:bodyPr wrap="square" rtlCol="0">
            <a:spAutoFit/>
          </a:bodyPr>
          <a:lstStyle/>
          <a:p>
            <a:pPr algn="ctr"/>
            <a:r>
              <a:rPr lang="nl-NL" sz="6000" dirty="0" smtClean="0">
                <a:latin typeface="Adobe Naskh Medium" pitchFamily="50" charset="-78"/>
                <a:ea typeface="Adobe Kaiti Std R" pitchFamily="18" charset="-128"/>
                <a:cs typeface="Adobe Naskh Medium" pitchFamily="50" charset="-78"/>
              </a:rPr>
              <a:t>Tegenbeweging en Nash </a:t>
            </a:r>
            <a:r>
              <a:rPr lang="nl-NL" sz="6000" dirty="0" err="1" smtClean="0">
                <a:latin typeface="Adobe Naskh Medium" pitchFamily="50" charset="-78"/>
                <a:ea typeface="Adobe Kaiti Std R" pitchFamily="18" charset="-128"/>
                <a:cs typeface="Adobe Naskh Medium" pitchFamily="50" charset="-78"/>
              </a:rPr>
              <a:t>Equilibrium</a:t>
            </a:r>
            <a:endParaRPr lang="nl-NL" sz="6000" dirty="0" smtClean="0">
              <a:latin typeface="Adobe Naskh Medium" pitchFamily="50" charset="-78"/>
              <a:ea typeface="Adobe Kaiti Std R" pitchFamily="18" charset="-128"/>
              <a:cs typeface="Adobe Naskh Medium" pitchFamily="50" charset="-78"/>
            </a:endParaRPr>
          </a:p>
        </p:txBody>
      </p:sp>
      <p:pic>
        <p:nvPicPr>
          <p:cNvPr id="15362" name="Picture 2" descr="C:\Users\Michael\Desktop\Tweede-Kamer\Presentatie\Nash.png"/>
          <p:cNvPicPr>
            <a:picLocks noChangeAspect="1" noChangeArrowheads="1"/>
          </p:cNvPicPr>
          <p:nvPr/>
        </p:nvPicPr>
        <p:blipFill>
          <a:blip r:embed="rId4" cstate="print"/>
          <a:srcRect/>
          <a:stretch>
            <a:fillRect/>
          </a:stretch>
        </p:blipFill>
        <p:spPr bwMode="auto">
          <a:xfrm>
            <a:off x="6019800" y="1915419"/>
            <a:ext cx="1639949" cy="2668432"/>
          </a:xfrm>
          <a:prstGeom prst="rect">
            <a:avLst/>
          </a:prstGeom>
          <a:noFill/>
        </p:spPr>
      </p:pic>
      <p:cxnSp>
        <p:nvCxnSpPr>
          <p:cNvPr id="13" name="Rechte verbindingslijn 12"/>
          <p:cNvCxnSpPr/>
          <p:nvPr/>
        </p:nvCxnSpPr>
        <p:spPr>
          <a:xfrm>
            <a:off x="655084" y="4023316"/>
            <a:ext cx="1799025"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4" name="Tekstvak 13"/>
          <p:cNvSpPr txBox="1"/>
          <p:nvPr/>
        </p:nvSpPr>
        <p:spPr>
          <a:xfrm>
            <a:off x="655084" y="4023316"/>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40% </a:t>
            </a:r>
            <a:r>
              <a:rPr lang="nl-NL" sz="2400" dirty="0" smtClean="0"/>
              <a:t>♂ </a:t>
            </a:r>
            <a:r>
              <a:rPr lang="nl-NL" sz="2400" dirty="0" smtClean="0">
                <a:latin typeface="Adobe Naskh Medium" pitchFamily="50" charset="-78"/>
                <a:cs typeface="Adobe Naskh Medium" pitchFamily="50" charset="-78"/>
              </a:rPr>
              <a:t>stemmen</a:t>
            </a:r>
            <a:r>
              <a:rPr lang="en-US" sz="2400" dirty="0" smtClean="0">
                <a:latin typeface="Adobe Naskh Medium" pitchFamily="50" charset="-78"/>
                <a:cs typeface="Adobe Naskh Medium" pitchFamily="50" charset="-78"/>
              </a:rPr>
              <a:t> </a:t>
            </a:r>
            <a:endParaRPr lang="nl-NL" sz="2400" dirty="0" smtClean="0">
              <a:latin typeface="Adobe Naskh Medium" pitchFamily="50" charset="-78"/>
              <a:cs typeface="Adobe Naskh Medium" pitchFamily="50" charset="-78"/>
            </a:endParaRPr>
          </a:p>
        </p:txBody>
      </p:sp>
      <p:sp>
        <p:nvSpPr>
          <p:cNvPr id="15" name="Tekstvak 14"/>
          <p:cNvSpPr txBox="1"/>
          <p:nvPr/>
        </p:nvSpPr>
        <p:spPr>
          <a:xfrm>
            <a:off x="2510671" y="3761706"/>
            <a:ext cx="348792" cy="523220"/>
          </a:xfrm>
          <a:prstGeom prst="rect">
            <a:avLst/>
          </a:prstGeom>
          <a:noFill/>
        </p:spPr>
        <p:txBody>
          <a:bodyPr wrap="square" rtlCol="0">
            <a:spAutoFit/>
          </a:bodyPr>
          <a:lstStyle/>
          <a:p>
            <a:r>
              <a:rPr lang="en-US" sz="2800" dirty="0" smtClean="0"/>
              <a:t>=</a:t>
            </a:r>
            <a:endParaRPr lang="nl-NL" dirty="0"/>
          </a:p>
        </p:txBody>
      </p:sp>
      <p:sp>
        <p:nvSpPr>
          <p:cNvPr id="20" name="Tekstvak 19"/>
          <p:cNvSpPr txBox="1"/>
          <p:nvPr/>
        </p:nvSpPr>
        <p:spPr>
          <a:xfrm>
            <a:off x="655084" y="3561651"/>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60% </a:t>
            </a:r>
            <a:r>
              <a:rPr lang="nl-NL" sz="2400" dirty="0" smtClean="0"/>
              <a:t>♀ </a:t>
            </a:r>
            <a:r>
              <a:rPr lang="nl-NL" sz="2400" dirty="0" smtClean="0">
                <a:latin typeface="Adobe Naskh Medium" pitchFamily="50" charset="-78"/>
                <a:cs typeface="Adobe Naskh Medium" pitchFamily="50" charset="-78"/>
              </a:rPr>
              <a:t>stemmen</a:t>
            </a:r>
            <a:r>
              <a:rPr lang="en-US" sz="2400" dirty="0" smtClean="0">
                <a:latin typeface="Adobe Naskh Medium" pitchFamily="50" charset="-78"/>
                <a:cs typeface="Adobe Naskh Medium" pitchFamily="50" charset="-78"/>
              </a:rPr>
              <a:t> </a:t>
            </a:r>
            <a:endParaRPr lang="nl-NL" sz="2400" dirty="0" smtClean="0">
              <a:latin typeface="Adobe Naskh Medium" pitchFamily="50" charset="-78"/>
              <a:cs typeface="Adobe Naskh Medium" pitchFamily="50" charset="-78"/>
            </a:endParaRPr>
          </a:p>
        </p:txBody>
      </p:sp>
      <p:cxnSp>
        <p:nvCxnSpPr>
          <p:cNvPr id="22" name="Rechte verbindingslijn 21"/>
          <p:cNvCxnSpPr/>
          <p:nvPr/>
        </p:nvCxnSpPr>
        <p:spPr>
          <a:xfrm>
            <a:off x="2916025" y="4023316"/>
            <a:ext cx="1799025"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3" name="Tekstvak 22"/>
          <p:cNvSpPr txBox="1"/>
          <p:nvPr/>
        </p:nvSpPr>
        <p:spPr>
          <a:xfrm>
            <a:off x="2916025" y="4023316"/>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40% </a:t>
            </a:r>
            <a:r>
              <a:rPr lang="nl-NL" sz="2400" dirty="0" smtClean="0"/>
              <a:t>♂ </a:t>
            </a:r>
            <a:r>
              <a:rPr lang="nl-NL" sz="2400" dirty="0" smtClean="0">
                <a:latin typeface="Adobe Naskh Medium" pitchFamily="50" charset="-78"/>
                <a:cs typeface="Adobe Naskh Medium" pitchFamily="50" charset="-78"/>
              </a:rPr>
              <a:t>zetels</a:t>
            </a:r>
          </a:p>
        </p:txBody>
      </p:sp>
      <p:sp>
        <p:nvSpPr>
          <p:cNvPr id="24" name="Tekstvak 23"/>
          <p:cNvSpPr txBox="1"/>
          <p:nvPr/>
        </p:nvSpPr>
        <p:spPr>
          <a:xfrm>
            <a:off x="2916025" y="3561651"/>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60% </a:t>
            </a:r>
            <a:r>
              <a:rPr lang="nl-NL" sz="2400" dirty="0" smtClean="0"/>
              <a:t>♀ </a:t>
            </a:r>
            <a:r>
              <a:rPr lang="nl-NL" sz="2400" dirty="0" smtClean="0">
                <a:latin typeface="Adobe Naskh Medium" pitchFamily="50" charset="-78"/>
                <a:cs typeface="Adobe Naskh Medium" pitchFamily="50" charset="-78"/>
              </a:rPr>
              <a:t>zetels</a:t>
            </a:r>
          </a:p>
        </p:txBody>
      </p:sp>
      <p:sp>
        <p:nvSpPr>
          <p:cNvPr id="28" name="Rechthoek 27"/>
          <p:cNvSpPr/>
          <p:nvPr/>
        </p:nvSpPr>
        <p:spPr>
          <a:xfrm>
            <a:off x="0" y="6211669"/>
            <a:ext cx="973343" cy="646331"/>
          </a:xfrm>
          <a:prstGeom prst="rect">
            <a:avLst/>
          </a:prstGeom>
        </p:spPr>
        <p:txBody>
          <a:bodyPr wrap="none">
            <a:spAutoFit/>
          </a:bodyPr>
          <a:lstStyle/>
          <a:p>
            <a:r>
              <a:rPr lang="nl-NL" i="1" dirty="0" smtClean="0"/>
              <a:t>♀ </a:t>
            </a:r>
            <a:r>
              <a:rPr lang="nl-NL" i="1" dirty="0" smtClean="0">
                <a:latin typeface="Adobe Naskh Medium" pitchFamily="50" charset="-78"/>
                <a:cs typeface="Adobe Naskh Medium" pitchFamily="50" charset="-78"/>
              </a:rPr>
              <a:t>= vrouw</a:t>
            </a:r>
          </a:p>
          <a:p>
            <a:r>
              <a:rPr lang="nl-NL" i="1" dirty="0" smtClean="0"/>
              <a:t>♂ </a:t>
            </a:r>
            <a:r>
              <a:rPr lang="nl-NL" i="1" dirty="0" smtClean="0">
                <a:latin typeface="Adobe Naskh Medium" pitchFamily="50" charset="-78"/>
                <a:cs typeface="Adobe Naskh Medium" pitchFamily="50" charset="-78"/>
              </a:rPr>
              <a:t>= man</a:t>
            </a:r>
            <a:endParaRPr lang="nl-NL" i="1" dirty="0">
              <a:latin typeface="Adobe Naskh Medium" pitchFamily="50" charset="-78"/>
              <a:cs typeface="Adobe Naskh Medium" pitchFamily="50" charset="-78"/>
            </a:endParaRPr>
          </a:p>
        </p:txBody>
      </p:sp>
      <p:pic>
        <p:nvPicPr>
          <p:cNvPr id="76804" name="Picture 4"/>
          <p:cNvPicPr>
            <a:picLocks noChangeAspect="1" noChangeArrowheads="1"/>
          </p:cNvPicPr>
          <p:nvPr/>
        </p:nvPicPr>
        <p:blipFill>
          <a:blip r:embed="rId5" cstate="print"/>
          <a:srcRect/>
          <a:stretch>
            <a:fillRect/>
          </a:stretch>
        </p:blipFill>
        <p:spPr bwMode="auto">
          <a:xfrm>
            <a:off x="4460855" y="4742698"/>
            <a:ext cx="4502170" cy="1468971"/>
          </a:xfrm>
          <a:prstGeom prst="rect">
            <a:avLst/>
          </a:prstGeom>
          <a:noFill/>
          <a:ln w="9525">
            <a:noFill/>
            <a:miter lim="800000"/>
            <a:headEnd/>
            <a:tailEnd/>
          </a:ln>
        </p:spPr>
      </p:pic>
      <p:cxnSp>
        <p:nvCxnSpPr>
          <p:cNvPr id="31" name="Rechte verbindingslijn 30"/>
          <p:cNvCxnSpPr/>
          <p:nvPr/>
        </p:nvCxnSpPr>
        <p:spPr>
          <a:xfrm>
            <a:off x="8647698" y="6108569"/>
            <a:ext cx="315327" cy="0"/>
          </a:xfrm>
          <a:prstGeom prst="line">
            <a:avLst/>
          </a:prstGeom>
          <a:ln w="381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Tekstvak 18"/>
          <p:cNvSpPr txBox="1"/>
          <p:nvPr/>
        </p:nvSpPr>
        <p:spPr>
          <a:xfrm>
            <a:off x="406846" y="1953519"/>
            <a:ext cx="5778054" cy="2531462"/>
          </a:xfrm>
          <a:prstGeom prst="rect">
            <a:avLst/>
          </a:prstGeom>
          <a:noFill/>
        </p:spPr>
        <p:txBody>
          <a:bodyPr wrap="square" rtlCol="0">
            <a:spAutoFit/>
          </a:bodyPr>
          <a:lstStyle/>
          <a:p>
            <a:r>
              <a:rPr lang="nl-NL" sz="2400" dirty="0" smtClean="0">
                <a:latin typeface="Adobe Naskh Medium" pitchFamily="50" charset="-78"/>
                <a:ea typeface="Adobe Kaiti Std R" pitchFamily="18" charset="-128"/>
                <a:cs typeface="Adobe Naskh Medium" pitchFamily="50" charset="-78"/>
              </a:rPr>
              <a:t>Voorbeeld </a:t>
            </a:r>
            <a:r>
              <a:rPr lang="nl-NL" sz="2400" i="1" dirty="0" err="1" smtClean="0">
                <a:latin typeface="Adobe Naskh Medium" pitchFamily="50" charset="-78"/>
                <a:ea typeface="Adobe Kaiti Std R" pitchFamily="18" charset="-128"/>
                <a:cs typeface="Adobe Naskh Medium" pitchFamily="50" charset="-78"/>
              </a:rPr>
              <a:t>Nash-partij</a:t>
            </a:r>
            <a:r>
              <a:rPr lang="nl-NL" sz="2400" dirty="0" smtClean="0">
                <a:latin typeface="Adobe Naskh Medium" pitchFamily="50" charset="-78"/>
                <a:ea typeface="Adobe Kaiti Std R" pitchFamily="18" charset="-128"/>
                <a:cs typeface="Adobe Naskh Medium" pitchFamily="50" charset="-78"/>
              </a:rPr>
              <a:t>:</a:t>
            </a:r>
          </a:p>
          <a:p>
            <a:pPr>
              <a:buFont typeface="Adobe Naskh Medium" pitchFamily="50" charset="-78"/>
              <a:buChar char="·"/>
            </a:pPr>
            <a:r>
              <a:rPr lang="nl-NL" sz="2400" dirty="0" smtClean="0">
                <a:latin typeface="Adobe Naskh Medium" pitchFamily="50" charset="-78"/>
                <a:ea typeface="Adobe Kaiti Std R" pitchFamily="18" charset="-128"/>
                <a:cs typeface="Adobe Naskh Medium" pitchFamily="50" charset="-78"/>
              </a:rPr>
              <a:t>10 zetels voor </a:t>
            </a:r>
            <a:r>
              <a:rPr lang="nl-NL" sz="2400" i="1" dirty="0" err="1" smtClean="0">
                <a:latin typeface="Adobe Naskh Medium" pitchFamily="50" charset="-78"/>
                <a:ea typeface="Adobe Kaiti Std R" pitchFamily="18" charset="-128"/>
                <a:cs typeface="Adobe Naskh Medium" pitchFamily="50" charset="-78"/>
              </a:rPr>
              <a:t>Nash-partij</a:t>
            </a:r>
            <a:endParaRPr lang="nl-NL" sz="2400" dirty="0" smtClean="0">
              <a:latin typeface="Adobe Naskh Medium" pitchFamily="50" charset="-78"/>
              <a:ea typeface="Adobe Kaiti Std R" pitchFamily="18" charset="-128"/>
              <a:cs typeface="Adobe Naskh Medium" pitchFamily="50" charset="-78"/>
            </a:endParaRPr>
          </a:p>
          <a:p>
            <a:pPr>
              <a:buFont typeface="Adobe Naskh Medium" pitchFamily="50" charset="-78"/>
              <a:buChar char="·"/>
            </a:pPr>
            <a:r>
              <a:rPr lang="nl-NL" sz="2400" dirty="0" smtClean="0">
                <a:latin typeface="Adobe Naskh Medium" pitchFamily="50" charset="-78"/>
                <a:ea typeface="Adobe Kaiti Std R" pitchFamily="18" charset="-128"/>
                <a:cs typeface="Adobe Naskh Medium" pitchFamily="50" charset="-78"/>
              </a:rPr>
              <a:t> 60% </a:t>
            </a:r>
            <a:r>
              <a:rPr lang="nl-NL" sz="2400" dirty="0" smtClean="0"/>
              <a:t>♀ </a:t>
            </a:r>
            <a:r>
              <a:rPr lang="nl-NL" sz="2400" dirty="0" smtClean="0">
                <a:latin typeface="Adobe Naskh Medium" pitchFamily="50" charset="-78"/>
                <a:ea typeface="Adobe Kaiti Std R" pitchFamily="18" charset="-128"/>
                <a:cs typeface="Adobe Naskh Medium" pitchFamily="50" charset="-78"/>
              </a:rPr>
              <a:t>stemmen</a:t>
            </a:r>
          </a:p>
          <a:p>
            <a:pPr>
              <a:buFont typeface="Adobe Naskh Medium" pitchFamily="50" charset="-78"/>
              <a:buChar char="·"/>
            </a:pPr>
            <a:r>
              <a:rPr lang="nl-NL" sz="2400" dirty="0" smtClean="0">
                <a:latin typeface="Adobe Naskh Medium" pitchFamily="50" charset="-78"/>
                <a:ea typeface="Adobe Kaiti Std R" pitchFamily="18" charset="-128"/>
                <a:cs typeface="Adobe Naskh Medium" pitchFamily="50" charset="-78"/>
              </a:rPr>
              <a:t> 40% </a:t>
            </a:r>
            <a:r>
              <a:rPr lang="nl-NL" sz="2400" dirty="0" smtClean="0"/>
              <a:t>♂ </a:t>
            </a:r>
            <a:r>
              <a:rPr lang="nl-NL" sz="2400" dirty="0" smtClean="0">
                <a:latin typeface="Adobe Naskh Medium" pitchFamily="50" charset="-78"/>
                <a:ea typeface="Adobe Kaiti Std R" pitchFamily="18" charset="-128"/>
                <a:cs typeface="Adobe Naskh Medium" pitchFamily="50" charset="-78"/>
              </a:rPr>
              <a:t>stemmen</a:t>
            </a:r>
          </a:p>
          <a:p>
            <a:pPr marL="0" lvl="1"/>
            <a:endParaRPr lang="nl-NL" sz="1050" i="1" dirty="0" smtClean="0">
              <a:latin typeface="Adobe Naskh Medium" pitchFamily="50" charset="-78"/>
              <a:ea typeface="Adobe Kaiti Std R" pitchFamily="18" charset="-128"/>
              <a:cs typeface="Adobe Naskh Medium" pitchFamily="50" charset="-78"/>
            </a:endParaRPr>
          </a:p>
          <a:p>
            <a:pPr marL="0" lvl="1"/>
            <a:endParaRPr lang="nl-NL" sz="1400" i="1" dirty="0" smtClean="0">
              <a:latin typeface="Adobe Naskh Medium" pitchFamily="50" charset="-78"/>
              <a:ea typeface="Adobe Kaiti Std R" pitchFamily="18" charset="-128"/>
              <a:cs typeface="Adobe Naskh Medium" pitchFamily="50" charset="-78"/>
            </a:endParaRPr>
          </a:p>
          <a:p>
            <a:pPr marL="0" lvl="1"/>
            <a:endParaRPr lang="nl-NL" sz="1200" i="1" dirty="0">
              <a:latin typeface="Adobe Naskh Medium" pitchFamily="50" charset="-78"/>
              <a:ea typeface="Adobe Kaiti Std R" pitchFamily="18" charset="-128"/>
              <a:cs typeface="Adobe Naskh Medium" pitchFamily="50" charset="-78"/>
            </a:endParaRPr>
          </a:p>
          <a:p>
            <a:pPr marL="0" lvl="1"/>
            <a:r>
              <a:rPr lang="nl-NL" sz="2600" dirty="0" smtClean="0">
                <a:latin typeface="Adobe Naskh Medium" pitchFamily="50" charset="-78"/>
                <a:ea typeface="Adobe Kaiti Std R" pitchFamily="18" charset="-128"/>
                <a:cs typeface="Adobe Naskh Medium" pitchFamily="50" charset="-78"/>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p:cNvPicPr>
            <a:picLocks noChangeAspect="1" noChangeArrowheads="1"/>
          </p:cNvPicPr>
          <p:nvPr/>
        </p:nvPicPr>
        <p:blipFill>
          <a:blip r:embed="rId3" cstate="print"/>
          <a:srcRect/>
          <a:stretch>
            <a:fillRect/>
          </a:stretch>
        </p:blipFill>
        <p:spPr bwMode="auto">
          <a:xfrm>
            <a:off x="4460855" y="4742699"/>
            <a:ext cx="4502170" cy="1468971"/>
          </a:xfrm>
          <a:prstGeom prst="rect">
            <a:avLst/>
          </a:prstGeom>
          <a:noFill/>
          <a:ln w="9525">
            <a:noFill/>
            <a:miter lim="800000"/>
            <a:headEnd/>
            <a:tailEnd/>
          </a:ln>
        </p:spPr>
      </p:pic>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28</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4"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0" name="Tekstvak 9"/>
          <p:cNvSpPr txBox="1"/>
          <p:nvPr/>
        </p:nvSpPr>
        <p:spPr>
          <a:xfrm>
            <a:off x="0" y="876300"/>
            <a:ext cx="9169398" cy="1015663"/>
          </a:xfrm>
          <a:prstGeom prst="rect">
            <a:avLst/>
          </a:prstGeom>
          <a:noFill/>
        </p:spPr>
        <p:txBody>
          <a:bodyPr wrap="square" rtlCol="0">
            <a:spAutoFit/>
          </a:bodyPr>
          <a:lstStyle/>
          <a:p>
            <a:pPr algn="ctr"/>
            <a:r>
              <a:rPr lang="nl-NL" sz="6000" dirty="0" smtClean="0">
                <a:latin typeface="Adobe Naskh Medium" pitchFamily="50" charset="-78"/>
                <a:ea typeface="Adobe Kaiti Std R" pitchFamily="18" charset="-128"/>
                <a:cs typeface="Adobe Naskh Medium" pitchFamily="50" charset="-78"/>
              </a:rPr>
              <a:t>Tegenbeweging en Nash </a:t>
            </a:r>
            <a:r>
              <a:rPr lang="nl-NL" sz="6000" dirty="0" err="1" smtClean="0">
                <a:latin typeface="Adobe Naskh Medium" pitchFamily="50" charset="-78"/>
                <a:ea typeface="Adobe Kaiti Std R" pitchFamily="18" charset="-128"/>
                <a:cs typeface="Adobe Naskh Medium" pitchFamily="50" charset="-78"/>
              </a:rPr>
              <a:t>Equilibrium</a:t>
            </a:r>
            <a:endParaRPr lang="nl-NL" sz="6000" dirty="0" smtClean="0">
              <a:latin typeface="Adobe Naskh Medium" pitchFamily="50" charset="-78"/>
              <a:ea typeface="Adobe Kaiti Std R" pitchFamily="18" charset="-128"/>
              <a:cs typeface="Adobe Naskh Medium" pitchFamily="50" charset="-78"/>
            </a:endParaRPr>
          </a:p>
        </p:txBody>
      </p:sp>
      <p:pic>
        <p:nvPicPr>
          <p:cNvPr id="15362" name="Picture 2" descr="C:\Users\Michael\Desktop\Tweede-Kamer\Presentatie\Nash.png"/>
          <p:cNvPicPr>
            <a:picLocks noChangeAspect="1" noChangeArrowheads="1"/>
          </p:cNvPicPr>
          <p:nvPr/>
        </p:nvPicPr>
        <p:blipFill>
          <a:blip r:embed="rId5" cstate="print"/>
          <a:srcRect/>
          <a:stretch>
            <a:fillRect/>
          </a:stretch>
        </p:blipFill>
        <p:spPr bwMode="auto">
          <a:xfrm>
            <a:off x="6019800" y="1915419"/>
            <a:ext cx="1639949" cy="2668432"/>
          </a:xfrm>
          <a:prstGeom prst="rect">
            <a:avLst/>
          </a:prstGeom>
          <a:noFill/>
        </p:spPr>
      </p:pic>
      <p:sp>
        <p:nvSpPr>
          <p:cNvPr id="12" name="Ovaal 11"/>
          <p:cNvSpPr/>
          <p:nvPr/>
        </p:nvSpPr>
        <p:spPr>
          <a:xfrm>
            <a:off x="7586278" y="5750353"/>
            <a:ext cx="1450218" cy="546160"/>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a:p>
        </p:txBody>
      </p:sp>
      <p:cxnSp>
        <p:nvCxnSpPr>
          <p:cNvPr id="13" name="Rechte verbindingslijn 12"/>
          <p:cNvCxnSpPr/>
          <p:nvPr/>
        </p:nvCxnSpPr>
        <p:spPr>
          <a:xfrm>
            <a:off x="655084" y="4023316"/>
            <a:ext cx="1799025"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4" name="Tekstvak 13"/>
          <p:cNvSpPr txBox="1"/>
          <p:nvPr/>
        </p:nvSpPr>
        <p:spPr>
          <a:xfrm>
            <a:off x="655084" y="4023316"/>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40% </a:t>
            </a:r>
            <a:r>
              <a:rPr lang="nl-NL" sz="2400" dirty="0" smtClean="0"/>
              <a:t>♂ </a:t>
            </a:r>
            <a:r>
              <a:rPr lang="nl-NL" sz="2400" dirty="0" smtClean="0">
                <a:latin typeface="Adobe Naskh Medium" pitchFamily="50" charset="-78"/>
                <a:cs typeface="Adobe Naskh Medium" pitchFamily="50" charset="-78"/>
              </a:rPr>
              <a:t>stemmen</a:t>
            </a:r>
            <a:r>
              <a:rPr lang="en-US" sz="2400" dirty="0" smtClean="0">
                <a:latin typeface="Adobe Naskh Medium" pitchFamily="50" charset="-78"/>
                <a:cs typeface="Adobe Naskh Medium" pitchFamily="50" charset="-78"/>
              </a:rPr>
              <a:t> </a:t>
            </a:r>
            <a:endParaRPr lang="nl-NL" sz="2400" dirty="0" smtClean="0">
              <a:latin typeface="Adobe Naskh Medium" pitchFamily="50" charset="-78"/>
              <a:cs typeface="Adobe Naskh Medium" pitchFamily="50" charset="-78"/>
            </a:endParaRPr>
          </a:p>
        </p:txBody>
      </p:sp>
      <p:sp>
        <p:nvSpPr>
          <p:cNvPr id="15" name="Tekstvak 14"/>
          <p:cNvSpPr txBox="1"/>
          <p:nvPr/>
        </p:nvSpPr>
        <p:spPr>
          <a:xfrm>
            <a:off x="2510671" y="3761706"/>
            <a:ext cx="348792" cy="523220"/>
          </a:xfrm>
          <a:prstGeom prst="rect">
            <a:avLst/>
          </a:prstGeom>
          <a:noFill/>
        </p:spPr>
        <p:txBody>
          <a:bodyPr wrap="square" rtlCol="0">
            <a:spAutoFit/>
          </a:bodyPr>
          <a:lstStyle/>
          <a:p>
            <a:r>
              <a:rPr lang="en-US" sz="2800" dirty="0" smtClean="0"/>
              <a:t>=</a:t>
            </a:r>
            <a:endParaRPr lang="nl-NL" dirty="0"/>
          </a:p>
        </p:txBody>
      </p:sp>
      <p:sp>
        <p:nvSpPr>
          <p:cNvPr id="20" name="Tekstvak 19"/>
          <p:cNvSpPr txBox="1"/>
          <p:nvPr/>
        </p:nvSpPr>
        <p:spPr>
          <a:xfrm>
            <a:off x="655084" y="3561651"/>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60% </a:t>
            </a:r>
            <a:r>
              <a:rPr lang="nl-NL" sz="2400" dirty="0" smtClean="0"/>
              <a:t>♀ </a:t>
            </a:r>
            <a:r>
              <a:rPr lang="nl-NL" sz="2400" dirty="0" smtClean="0">
                <a:latin typeface="Adobe Naskh Medium" pitchFamily="50" charset="-78"/>
                <a:cs typeface="Adobe Naskh Medium" pitchFamily="50" charset="-78"/>
              </a:rPr>
              <a:t>stemmen</a:t>
            </a:r>
            <a:r>
              <a:rPr lang="en-US" sz="2400" dirty="0" smtClean="0">
                <a:latin typeface="Adobe Naskh Medium" pitchFamily="50" charset="-78"/>
                <a:cs typeface="Adobe Naskh Medium" pitchFamily="50" charset="-78"/>
              </a:rPr>
              <a:t> </a:t>
            </a:r>
            <a:endParaRPr lang="nl-NL" sz="2400" dirty="0" smtClean="0">
              <a:latin typeface="Adobe Naskh Medium" pitchFamily="50" charset="-78"/>
              <a:cs typeface="Adobe Naskh Medium" pitchFamily="50" charset="-78"/>
            </a:endParaRPr>
          </a:p>
        </p:txBody>
      </p:sp>
      <p:cxnSp>
        <p:nvCxnSpPr>
          <p:cNvPr id="22" name="Rechte verbindingslijn 21"/>
          <p:cNvCxnSpPr/>
          <p:nvPr/>
        </p:nvCxnSpPr>
        <p:spPr>
          <a:xfrm>
            <a:off x="2916025" y="4023316"/>
            <a:ext cx="1799025"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3" name="Tekstvak 22"/>
          <p:cNvSpPr txBox="1"/>
          <p:nvPr/>
        </p:nvSpPr>
        <p:spPr>
          <a:xfrm>
            <a:off x="2916025" y="4023316"/>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40% </a:t>
            </a:r>
            <a:r>
              <a:rPr lang="nl-NL" sz="2400" dirty="0" smtClean="0"/>
              <a:t>♂ </a:t>
            </a:r>
            <a:r>
              <a:rPr lang="nl-NL" sz="2400" dirty="0" smtClean="0">
                <a:latin typeface="Adobe Naskh Medium" pitchFamily="50" charset="-78"/>
                <a:cs typeface="Adobe Naskh Medium" pitchFamily="50" charset="-78"/>
              </a:rPr>
              <a:t>zetels</a:t>
            </a:r>
          </a:p>
        </p:txBody>
      </p:sp>
      <p:sp>
        <p:nvSpPr>
          <p:cNvPr id="24" name="Tekstvak 23"/>
          <p:cNvSpPr txBox="1"/>
          <p:nvPr/>
        </p:nvSpPr>
        <p:spPr>
          <a:xfrm>
            <a:off x="2916025" y="3561651"/>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60% </a:t>
            </a:r>
            <a:r>
              <a:rPr lang="nl-NL" sz="2400" dirty="0" smtClean="0"/>
              <a:t>♀ </a:t>
            </a:r>
            <a:r>
              <a:rPr lang="nl-NL" sz="2400" dirty="0" smtClean="0">
                <a:latin typeface="Adobe Naskh Medium" pitchFamily="50" charset="-78"/>
                <a:cs typeface="Adobe Naskh Medium" pitchFamily="50" charset="-78"/>
              </a:rPr>
              <a:t>zetels</a:t>
            </a:r>
          </a:p>
        </p:txBody>
      </p:sp>
      <p:sp>
        <p:nvSpPr>
          <p:cNvPr id="18" name="Rechthoek 17"/>
          <p:cNvSpPr/>
          <p:nvPr/>
        </p:nvSpPr>
        <p:spPr>
          <a:xfrm>
            <a:off x="0" y="6211669"/>
            <a:ext cx="973343" cy="646331"/>
          </a:xfrm>
          <a:prstGeom prst="rect">
            <a:avLst/>
          </a:prstGeom>
        </p:spPr>
        <p:txBody>
          <a:bodyPr wrap="none">
            <a:spAutoFit/>
          </a:bodyPr>
          <a:lstStyle/>
          <a:p>
            <a:r>
              <a:rPr lang="nl-NL" i="1" dirty="0" smtClean="0"/>
              <a:t>♀ </a:t>
            </a:r>
            <a:r>
              <a:rPr lang="nl-NL" i="1" dirty="0" smtClean="0">
                <a:latin typeface="Adobe Naskh Medium" pitchFamily="50" charset="-78"/>
                <a:cs typeface="Adobe Naskh Medium" pitchFamily="50" charset="-78"/>
              </a:rPr>
              <a:t>= vrouw</a:t>
            </a:r>
          </a:p>
          <a:p>
            <a:r>
              <a:rPr lang="nl-NL" i="1" dirty="0" smtClean="0"/>
              <a:t>♂ </a:t>
            </a:r>
            <a:r>
              <a:rPr lang="nl-NL" i="1" dirty="0" smtClean="0">
                <a:latin typeface="Adobe Naskh Medium" pitchFamily="50" charset="-78"/>
                <a:cs typeface="Adobe Naskh Medium" pitchFamily="50" charset="-78"/>
              </a:rPr>
              <a:t>= man</a:t>
            </a:r>
            <a:endParaRPr lang="nl-NL" i="1" dirty="0">
              <a:latin typeface="Adobe Naskh Medium" pitchFamily="50" charset="-78"/>
              <a:cs typeface="Adobe Naskh Medium" pitchFamily="50" charset="-78"/>
            </a:endParaRPr>
          </a:p>
        </p:txBody>
      </p:sp>
      <p:sp>
        <p:nvSpPr>
          <p:cNvPr id="21" name="Tekstvak 20"/>
          <p:cNvSpPr txBox="1"/>
          <p:nvPr/>
        </p:nvSpPr>
        <p:spPr>
          <a:xfrm>
            <a:off x="406846" y="1953519"/>
            <a:ext cx="5778054" cy="2531462"/>
          </a:xfrm>
          <a:prstGeom prst="rect">
            <a:avLst/>
          </a:prstGeom>
          <a:noFill/>
        </p:spPr>
        <p:txBody>
          <a:bodyPr wrap="square" rtlCol="0">
            <a:spAutoFit/>
          </a:bodyPr>
          <a:lstStyle/>
          <a:p>
            <a:r>
              <a:rPr lang="nl-NL" sz="2400" dirty="0" smtClean="0">
                <a:latin typeface="Adobe Naskh Medium" pitchFamily="50" charset="-78"/>
                <a:ea typeface="Adobe Kaiti Std R" pitchFamily="18" charset="-128"/>
                <a:cs typeface="Adobe Naskh Medium" pitchFamily="50" charset="-78"/>
              </a:rPr>
              <a:t>Voorbeeld </a:t>
            </a:r>
            <a:r>
              <a:rPr lang="nl-NL" sz="2400" i="1" dirty="0" err="1" smtClean="0">
                <a:latin typeface="Adobe Naskh Medium" pitchFamily="50" charset="-78"/>
                <a:ea typeface="Adobe Kaiti Std R" pitchFamily="18" charset="-128"/>
                <a:cs typeface="Adobe Naskh Medium" pitchFamily="50" charset="-78"/>
              </a:rPr>
              <a:t>Nash-partij</a:t>
            </a:r>
            <a:r>
              <a:rPr lang="nl-NL" sz="2400" dirty="0" smtClean="0">
                <a:latin typeface="Adobe Naskh Medium" pitchFamily="50" charset="-78"/>
                <a:ea typeface="Adobe Kaiti Std R" pitchFamily="18" charset="-128"/>
                <a:cs typeface="Adobe Naskh Medium" pitchFamily="50" charset="-78"/>
              </a:rPr>
              <a:t>:</a:t>
            </a:r>
          </a:p>
          <a:p>
            <a:pPr>
              <a:buFont typeface="Adobe Naskh Medium" pitchFamily="50" charset="-78"/>
              <a:buChar char="·"/>
            </a:pPr>
            <a:r>
              <a:rPr lang="nl-NL" sz="2400" dirty="0" smtClean="0">
                <a:latin typeface="Adobe Naskh Medium" pitchFamily="50" charset="-78"/>
                <a:ea typeface="Adobe Kaiti Std R" pitchFamily="18" charset="-128"/>
                <a:cs typeface="Adobe Naskh Medium" pitchFamily="50" charset="-78"/>
              </a:rPr>
              <a:t>10 zetels voor </a:t>
            </a:r>
            <a:r>
              <a:rPr lang="nl-NL" sz="2400" i="1" dirty="0" err="1" smtClean="0">
                <a:latin typeface="Adobe Naskh Medium" pitchFamily="50" charset="-78"/>
                <a:ea typeface="Adobe Kaiti Std R" pitchFamily="18" charset="-128"/>
                <a:cs typeface="Adobe Naskh Medium" pitchFamily="50" charset="-78"/>
              </a:rPr>
              <a:t>Nash-partij</a:t>
            </a:r>
            <a:endParaRPr lang="nl-NL" sz="2400" dirty="0" smtClean="0">
              <a:latin typeface="Adobe Naskh Medium" pitchFamily="50" charset="-78"/>
              <a:ea typeface="Adobe Kaiti Std R" pitchFamily="18" charset="-128"/>
              <a:cs typeface="Adobe Naskh Medium" pitchFamily="50" charset="-78"/>
            </a:endParaRPr>
          </a:p>
          <a:p>
            <a:pPr>
              <a:buFont typeface="Adobe Naskh Medium" pitchFamily="50" charset="-78"/>
              <a:buChar char="·"/>
            </a:pPr>
            <a:r>
              <a:rPr lang="nl-NL" sz="2400" dirty="0" smtClean="0">
                <a:latin typeface="Adobe Naskh Medium" pitchFamily="50" charset="-78"/>
                <a:ea typeface="Adobe Kaiti Std R" pitchFamily="18" charset="-128"/>
                <a:cs typeface="Adobe Naskh Medium" pitchFamily="50" charset="-78"/>
              </a:rPr>
              <a:t> 60% </a:t>
            </a:r>
            <a:r>
              <a:rPr lang="nl-NL" sz="2400" dirty="0" smtClean="0"/>
              <a:t>♀ </a:t>
            </a:r>
            <a:r>
              <a:rPr lang="nl-NL" sz="2400" dirty="0" smtClean="0">
                <a:latin typeface="Adobe Naskh Medium" pitchFamily="50" charset="-78"/>
                <a:ea typeface="Adobe Kaiti Std R" pitchFamily="18" charset="-128"/>
                <a:cs typeface="Adobe Naskh Medium" pitchFamily="50" charset="-78"/>
              </a:rPr>
              <a:t>stemmen</a:t>
            </a:r>
          </a:p>
          <a:p>
            <a:pPr>
              <a:buFont typeface="Adobe Naskh Medium" pitchFamily="50" charset="-78"/>
              <a:buChar char="·"/>
            </a:pPr>
            <a:r>
              <a:rPr lang="nl-NL" sz="2400" dirty="0" smtClean="0">
                <a:latin typeface="Adobe Naskh Medium" pitchFamily="50" charset="-78"/>
                <a:ea typeface="Adobe Kaiti Std R" pitchFamily="18" charset="-128"/>
                <a:cs typeface="Adobe Naskh Medium" pitchFamily="50" charset="-78"/>
              </a:rPr>
              <a:t> 40% </a:t>
            </a:r>
            <a:r>
              <a:rPr lang="nl-NL" sz="2400" dirty="0" smtClean="0"/>
              <a:t>♂ </a:t>
            </a:r>
            <a:r>
              <a:rPr lang="nl-NL" sz="2400" dirty="0" smtClean="0">
                <a:latin typeface="Adobe Naskh Medium" pitchFamily="50" charset="-78"/>
                <a:ea typeface="Adobe Kaiti Std R" pitchFamily="18" charset="-128"/>
                <a:cs typeface="Adobe Naskh Medium" pitchFamily="50" charset="-78"/>
              </a:rPr>
              <a:t>stemmen</a:t>
            </a:r>
          </a:p>
          <a:p>
            <a:pPr marL="0" lvl="1"/>
            <a:endParaRPr lang="nl-NL" sz="1050" i="1" dirty="0" smtClean="0">
              <a:latin typeface="Adobe Naskh Medium" pitchFamily="50" charset="-78"/>
              <a:ea typeface="Adobe Kaiti Std R" pitchFamily="18" charset="-128"/>
              <a:cs typeface="Adobe Naskh Medium" pitchFamily="50" charset="-78"/>
            </a:endParaRPr>
          </a:p>
          <a:p>
            <a:pPr marL="0" lvl="1"/>
            <a:endParaRPr lang="nl-NL" sz="1400" i="1" dirty="0" smtClean="0">
              <a:latin typeface="Adobe Naskh Medium" pitchFamily="50" charset="-78"/>
              <a:ea typeface="Adobe Kaiti Std R" pitchFamily="18" charset="-128"/>
              <a:cs typeface="Adobe Naskh Medium" pitchFamily="50" charset="-78"/>
            </a:endParaRPr>
          </a:p>
          <a:p>
            <a:pPr marL="0" lvl="1"/>
            <a:endParaRPr lang="nl-NL" sz="1200" i="1" dirty="0">
              <a:latin typeface="Adobe Naskh Medium" pitchFamily="50" charset="-78"/>
              <a:ea typeface="Adobe Kaiti Std R" pitchFamily="18" charset="-128"/>
              <a:cs typeface="Adobe Naskh Medium" pitchFamily="50" charset="-78"/>
            </a:endParaRPr>
          </a:p>
          <a:p>
            <a:pPr marL="0" lvl="1"/>
            <a:r>
              <a:rPr lang="nl-NL" sz="2600" dirty="0" smtClean="0">
                <a:latin typeface="Adobe Naskh Medium" pitchFamily="50" charset="-78"/>
                <a:ea typeface="Adobe Kaiti Std R" pitchFamily="18" charset="-128"/>
                <a:cs typeface="Adobe Naskh Medium" pitchFamily="50" charset="-78"/>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29</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1" name="Tekstvak 10"/>
          <p:cNvSpPr txBox="1"/>
          <p:nvPr/>
        </p:nvSpPr>
        <p:spPr>
          <a:xfrm>
            <a:off x="307975" y="2274838"/>
            <a:ext cx="8528050" cy="1754326"/>
          </a:xfrm>
          <a:prstGeom prst="rect">
            <a:avLst/>
          </a:prstGeom>
          <a:noFill/>
        </p:spPr>
        <p:txBody>
          <a:bodyPr wrap="square" rtlCol="0">
            <a:spAutoFit/>
          </a:bodyPr>
          <a:lstStyle/>
          <a:p>
            <a:pPr algn="ctr"/>
            <a:r>
              <a:rPr lang="nl-NL" sz="3600" b="1" dirty="0" smtClean="0">
                <a:latin typeface="Adobe Naskh Medium" pitchFamily="50" charset="-78"/>
                <a:ea typeface="Adobe Kaiti Std R" pitchFamily="18" charset="-128"/>
                <a:cs typeface="Adobe Naskh Medium" pitchFamily="50" charset="-78"/>
              </a:rPr>
              <a:t>Deelvraag 4: </a:t>
            </a:r>
          </a:p>
          <a:p>
            <a:pPr algn="ctr"/>
            <a:r>
              <a:rPr lang="nl-NL" sz="3200" i="1" dirty="0" smtClean="0">
                <a:latin typeface="Adobe Naskh Medium" pitchFamily="50" charset="-78"/>
                <a:ea typeface="Adobe Kaiti Std R" pitchFamily="18" charset="-128"/>
                <a:cs typeface="Adobe Naskh Medium" pitchFamily="50" charset="-78"/>
              </a:rPr>
              <a:t>“</a:t>
            </a:r>
            <a:r>
              <a:rPr lang="nl-NL" sz="3600" dirty="0" smtClean="0">
                <a:latin typeface="Adobe Naskh Medium" pitchFamily="50" charset="-78"/>
                <a:cs typeface="Adobe Naskh Medium" pitchFamily="50" charset="-78"/>
              </a:rPr>
              <a:t>Hoe kan er voorkomen worden dat de </a:t>
            </a:r>
          </a:p>
          <a:p>
            <a:pPr algn="ctr"/>
            <a:r>
              <a:rPr lang="nl-NL" sz="3600" dirty="0" smtClean="0">
                <a:latin typeface="Adobe Naskh Medium" pitchFamily="50" charset="-78"/>
                <a:cs typeface="Adobe Naskh Medium" pitchFamily="50" charset="-78"/>
              </a:rPr>
              <a:t>voorkeursdrempel wordt uitgebuit?”</a:t>
            </a:r>
            <a:endParaRPr lang="nl-NL" sz="3600" i="1" dirty="0" smtClean="0">
              <a:latin typeface="Adobe Naskh Medium" pitchFamily="50" charset="-78"/>
              <a:ea typeface="Adobe Kaiti Std R" pitchFamily="18" charset="-128"/>
              <a:cs typeface="Adobe Naskh Medium" pitchFamily="50" charset="-78"/>
            </a:endParaRPr>
          </a:p>
        </p:txBody>
      </p:sp>
      <p:sp>
        <p:nvSpPr>
          <p:cNvPr id="9" name="Tekstvak 8"/>
          <p:cNvSpPr txBox="1"/>
          <p:nvPr/>
        </p:nvSpPr>
        <p:spPr>
          <a:xfrm>
            <a:off x="0" y="876300"/>
            <a:ext cx="9169398" cy="1015663"/>
          </a:xfrm>
          <a:prstGeom prst="rect">
            <a:avLst/>
          </a:prstGeom>
          <a:noFill/>
        </p:spPr>
        <p:txBody>
          <a:bodyPr wrap="square" rtlCol="0">
            <a:spAutoFit/>
          </a:bodyPr>
          <a:lstStyle/>
          <a:p>
            <a:pPr algn="ctr"/>
            <a:r>
              <a:rPr lang="nl-NL" sz="6000" dirty="0" smtClean="0">
                <a:latin typeface="Adobe Naskh Medium" pitchFamily="50" charset="-78"/>
                <a:ea typeface="Adobe Kaiti Std R" pitchFamily="18" charset="-128"/>
                <a:cs typeface="Adobe Naskh Medium" pitchFamily="50" charset="-78"/>
              </a:rPr>
              <a:t>Uitbuiting Voorkomen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3</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2" name="Tekstvak 11"/>
          <p:cNvSpPr txBox="1"/>
          <p:nvPr/>
        </p:nvSpPr>
        <p:spPr>
          <a:xfrm>
            <a:off x="463550" y="1955800"/>
            <a:ext cx="8191500" cy="6924973"/>
          </a:xfrm>
          <a:prstGeom prst="rect">
            <a:avLst/>
          </a:prstGeom>
          <a:noFill/>
        </p:spPr>
        <p:txBody>
          <a:bodyPr wrap="square" rtlCol="0">
            <a:spAutoFit/>
          </a:bodyPr>
          <a:lstStyle/>
          <a:p>
            <a:r>
              <a:rPr lang="nl-NL" sz="4000" dirty="0" smtClean="0">
                <a:latin typeface="Adobe Naskh Medium" pitchFamily="50" charset="-78"/>
                <a:ea typeface="Adobe Kaiti Std R" pitchFamily="18" charset="-128"/>
                <a:cs typeface="Adobe Naskh Medium" pitchFamily="50" charset="-78"/>
              </a:rPr>
              <a:t>Kieswet</a:t>
            </a:r>
          </a:p>
          <a:p>
            <a:pPr>
              <a:buFont typeface="Adobe Naskh Medium" pitchFamily="50" charset="-78"/>
              <a:buChar char="·"/>
            </a:pPr>
            <a:r>
              <a:rPr lang="nl-NL" sz="3400" dirty="0" smtClean="0">
                <a:latin typeface="Adobe Naskh Medium" pitchFamily="50" charset="-78"/>
                <a:ea typeface="Adobe Kaiti Std R" pitchFamily="18" charset="-128"/>
                <a:cs typeface="Adobe Naskh Medium" pitchFamily="50" charset="-78"/>
              </a:rPr>
              <a:t> Evenredige </a:t>
            </a:r>
          </a:p>
          <a:p>
            <a:r>
              <a:rPr lang="nl-NL" sz="3400" dirty="0" smtClean="0">
                <a:latin typeface="Adobe Naskh Medium" pitchFamily="50" charset="-78"/>
                <a:ea typeface="Adobe Kaiti Std R" pitchFamily="18" charset="-128"/>
                <a:cs typeface="Adobe Naskh Medium" pitchFamily="50" charset="-78"/>
              </a:rPr>
              <a:t>  vertegenwoordiging</a:t>
            </a:r>
          </a:p>
          <a:p>
            <a:pPr>
              <a:buFont typeface="Adobe Naskh Medium" pitchFamily="50" charset="-78"/>
              <a:buChar char="·"/>
            </a:pPr>
            <a:r>
              <a:rPr lang="nl-NL" sz="3400" dirty="0" smtClean="0">
                <a:latin typeface="Adobe Naskh Medium" pitchFamily="50" charset="-78"/>
                <a:ea typeface="Adobe Kaiti Std R" pitchFamily="18" charset="-128"/>
                <a:cs typeface="Adobe Naskh Medium" pitchFamily="50" charset="-78"/>
              </a:rPr>
              <a:t> Voorkeurstem</a:t>
            </a:r>
          </a:p>
          <a:p>
            <a:pPr>
              <a:buFont typeface="Adobe Naskh Medium" pitchFamily="50" charset="-78"/>
              <a:buChar char="·"/>
            </a:pPr>
            <a:r>
              <a:rPr lang="nl-NL" sz="3400" dirty="0" smtClean="0">
                <a:latin typeface="Adobe Naskh Medium" pitchFamily="50" charset="-78"/>
                <a:ea typeface="Adobe Kaiti Std R" pitchFamily="18" charset="-128"/>
                <a:cs typeface="Adobe Naskh Medium" pitchFamily="50" charset="-78"/>
              </a:rPr>
              <a:t> Voorkeursdrempel</a:t>
            </a:r>
          </a:p>
          <a:p>
            <a:pPr>
              <a:buFont typeface="Adobe Naskh Medium" pitchFamily="50" charset="-78"/>
              <a:buChar char="·"/>
            </a:pPr>
            <a:r>
              <a:rPr lang="nl-NL" sz="3400" dirty="0" smtClean="0">
                <a:latin typeface="Adobe Naskh Medium" pitchFamily="50" charset="-78"/>
                <a:ea typeface="Adobe Kaiti Std R" pitchFamily="18" charset="-128"/>
                <a:cs typeface="Adobe Naskh Medium" pitchFamily="50" charset="-78"/>
              </a:rPr>
              <a:t> Kiesdeler</a:t>
            </a:r>
          </a:p>
          <a:p>
            <a:pPr>
              <a:buFont typeface="Adobe Naskh Medium" pitchFamily="50" charset="-78"/>
              <a:buChar char="·"/>
            </a:pPr>
            <a:r>
              <a:rPr lang="nl-NL" sz="3400" dirty="0" smtClean="0">
                <a:latin typeface="Adobe Naskh Medium" pitchFamily="50" charset="-78"/>
                <a:ea typeface="Adobe Kaiti Std R" pitchFamily="18" charset="-128"/>
                <a:cs typeface="Adobe Naskh Medium" pitchFamily="50" charset="-78"/>
              </a:rPr>
              <a:t> Bij verdeling zetels:</a:t>
            </a:r>
          </a:p>
          <a:p>
            <a:pPr lvl="1">
              <a:buFont typeface="Adobe Naskh Medium" pitchFamily="50" charset="-78"/>
              <a:buChar char="·"/>
            </a:pPr>
            <a:r>
              <a:rPr lang="nl-NL" sz="3400" dirty="0" smtClean="0">
                <a:latin typeface="Adobe Naskh Medium" pitchFamily="50" charset="-78"/>
                <a:ea typeface="Adobe Kaiti Std R" pitchFamily="18" charset="-128"/>
                <a:cs typeface="Adobe Naskh Medium" pitchFamily="50" charset="-78"/>
              </a:rPr>
              <a:t> Aantal stemmen kandidaat</a:t>
            </a:r>
          </a:p>
          <a:p>
            <a:pPr lvl="1">
              <a:buFont typeface="Adobe Naskh Medium" pitchFamily="50" charset="-78"/>
              <a:buChar char="·"/>
            </a:pPr>
            <a:r>
              <a:rPr lang="nl-NL" sz="3400" dirty="0" smtClean="0">
                <a:latin typeface="Adobe Naskh Medium" pitchFamily="50" charset="-78"/>
                <a:ea typeface="Adobe Kaiti Std R" pitchFamily="18" charset="-128"/>
                <a:cs typeface="Adobe Naskh Medium" pitchFamily="50" charset="-78"/>
              </a:rPr>
              <a:t> Plaats op de kandidatenlijst</a:t>
            </a:r>
          </a:p>
          <a:p>
            <a:endParaRPr lang="nl-NL" sz="3600" dirty="0" smtClean="0">
              <a:latin typeface="Adobe Naskh Medium" pitchFamily="50" charset="-78"/>
              <a:ea typeface="Adobe Kaiti Std R" pitchFamily="18" charset="-128"/>
              <a:cs typeface="Adobe Naskh Medium" pitchFamily="50" charset="-78"/>
            </a:endParaRPr>
          </a:p>
          <a:p>
            <a:pPr>
              <a:buFont typeface="Adobe Naskh Medium" pitchFamily="50" charset="-78"/>
              <a:buChar char="·"/>
            </a:pPr>
            <a:endParaRPr lang="nl-NL" sz="4000" dirty="0" smtClean="0">
              <a:latin typeface="Adobe Naskh Medium" pitchFamily="50" charset="-78"/>
              <a:ea typeface="Adobe Kaiti Std R" pitchFamily="18" charset="-128"/>
              <a:cs typeface="Adobe Naskh Medium" pitchFamily="50" charset="-78"/>
            </a:endParaRPr>
          </a:p>
          <a:p>
            <a:endParaRPr lang="nl-NL" sz="4000" dirty="0" smtClean="0">
              <a:latin typeface="Adobe Naskh Medium" pitchFamily="50" charset="-78"/>
              <a:ea typeface="Adobe Kaiti Std R" pitchFamily="18" charset="-128"/>
              <a:cs typeface="Adobe Naskh Medium" pitchFamily="50" charset="-78"/>
            </a:endParaRPr>
          </a:p>
        </p:txBody>
      </p:sp>
      <p:sp>
        <p:nvSpPr>
          <p:cNvPr id="13" name="Tekstvak 12"/>
          <p:cNvSpPr txBox="1"/>
          <p:nvPr/>
        </p:nvSpPr>
        <p:spPr>
          <a:xfrm>
            <a:off x="565150" y="876300"/>
            <a:ext cx="8191500" cy="1077218"/>
          </a:xfrm>
          <a:prstGeom prst="rect">
            <a:avLst/>
          </a:prstGeom>
          <a:noFill/>
        </p:spPr>
        <p:txBody>
          <a:bodyPr wrap="square" rtlCol="0">
            <a:spAutoFit/>
          </a:bodyPr>
          <a:lstStyle/>
          <a:p>
            <a:pPr algn="ctr"/>
            <a:r>
              <a:rPr lang="nl-NL" sz="6400" dirty="0" smtClean="0">
                <a:latin typeface="Adobe Naskh Medium" pitchFamily="50" charset="-78"/>
                <a:ea typeface="Adobe Kaiti Std R" pitchFamily="18" charset="-128"/>
                <a:cs typeface="Adobe Naskh Medium" pitchFamily="50" charset="-78"/>
              </a:rPr>
              <a:t>Introductie</a:t>
            </a:r>
          </a:p>
        </p:txBody>
      </p:sp>
      <p:pic>
        <p:nvPicPr>
          <p:cNvPr id="15" name="Picture 78" descr="C:\Users\Michael\Desktop\Tweede-Kamer\Presentatie\verdeling_stemmen_2012.png"/>
          <p:cNvPicPr>
            <a:picLocks noChangeAspect="1" noChangeArrowheads="1"/>
          </p:cNvPicPr>
          <p:nvPr/>
        </p:nvPicPr>
        <p:blipFill>
          <a:blip r:embed="rId4" cstate="print"/>
          <a:srcRect/>
          <a:stretch>
            <a:fillRect/>
          </a:stretch>
        </p:blipFill>
        <p:spPr bwMode="auto">
          <a:xfrm>
            <a:off x="3286908" y="2645230"/>
            <a:ext cx="5857091" cy="2569027"/>
          </a:xfrm>
          <a:prstGeom prst="rect">
            <a:avLst/>
          </a:prstGeom>
          <a:noFill/>
        </p:spPr>
      </p:pic>
      <p:sp>
        <p:nvSpPr>
          <p:cNvPr id="9" name="Tekstvak 8"/>
          <p:cNvSpPr txBox="1"/>
          <p:nvPr/>
        </p:nvSpPr>
        <p:spPr>
          <a:xfrm>
            <a:off x="4524866" y="5194169"/>
            <a:ext cx="4242062" cy="338554"/>
          </a:xfrm>
          <a:prstGeom prst="rect">
            <a:avLst/>
          </a:prstGeom>
          <a:noFill/>
        </p:spPr>
        <p:txBody>
          <a:bodyPr wrap="square" rtlCol="0">
            <a:spAutoFit/>
          </a:bodyPr>
          <a:lstStyle/>
          <a:p>
            <a:r>
              <a:rPr lang="nl-NL" sz="1600" i="1" dirty="0" smtClean="0">
                <a:latin typeface="Adobe Naskh Medium" pitchFamily="50" charset="-78"/>
                <a:cs typeface="Adobe Naskh Medium" pitchFamily="50" charset="-78"/>
              </a:rPr>
              <a:t>Verdeling stemmen eerste 40 kandidaten met log op y-as</a:t>
            </a:r>
            <a:endParaRPr lang="nl-NL" sz="1600" i="1" dirty="0">
              <a:latin typeface="Adobe Naskh Medium" pitchFamily="50" charset="-78"/>
              <a:cs typeface="Adobe Naskh Medium" pitchFamily="50" charset="-7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30</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0" name="Tekstvak 9"/>
          <p:cNvSpPr txBox="1"/>
          <p:nvPr/>
        </p:nvSpPr>
        <p:spPr>
          <a:xfrm>
            <a:off x="0" y="876300"/>
            <a:ext cx="9169398" cy="1015663"/>
          </a:xfrm>
          <a:prstGeom prst="rect">
            <a:avLst/>
          </a:prstGeom>
          <a:noFill/>
        </p:spPr>
        <p:txBody>
          <a:bodyPr wrap="square" rtlCol="0">
            <a:spAutoFit/>
          </a:bodyPr>
          <a:lstStyle/>
          <a:p>
            <a:pPr algn="ctr"/>
            <a:r>
              <a:rPr lang="nl-NL" sz="6000" dirty="0" smtClean="0">
                <a:latin typeface="Adobe Naskh Medium" pitchFamily="50" charset="-78"/>
                <a:ea typeface="Adobe Kaiti Std R" pitchFamily="18" charset="-128"/>
                <a:cs typeface="Adobe Naskh Medium" pitchFamily="50" charset="-78"/>
              </a:rPr>
              <a:t>Uitbuiting Voorkomen</a:t>
            </a:r>
          </a:p>
        </p:txBody>
      </p:sp>
      <p:sp>
        <p:nvSpPr>
          <p:cNvPr id="9" name="Tekstvak 8"/>
          <p:cNvSpPr txBox="1"/>
          <p:nvPr/>
        </p:nvSpPr>
        <p:spPr>
          <a:xfrm>
            <a:off x="406846" y="1953519"/>
            <a:ext cx="8432354" cy="4770537"/>
          </a:xfrm>
          <a:prstGeom prst="rect">
            <a:avLst/>
          </a:prstGeom>
          <a:noFill/>
        </p:spPr>
        <p:txBody>
          <a:bodyPr wrap="square" rtlCol="0">
            <a:spAutoFit/>
          </a:bodyPr>
          <a:lstStyle/>
          <a:p>
            <a:r>
              <a:rPr lang="nl-NL" sz="3600" dirty="0" smtClean="0">
                <a:latin typeface="Adobe Naskh Medium" pitchFamily="50" charset="-78"/>
                <a:ea typeface="Adobe Kaiti Std R" pitchFamily="18" charset="-128"/>
                <a:cs typeface="Adobe Naskh Medium" pitchFamily="50" charset="-78"/>
              </a:rPr>
              <a:t>Verhogen voorkeursdrempel naar kiesdeler</a:t>
            </a:r>
          </a:p>
          <a:p>
            <a:pPr lvl="1">
              <a:buFont typeface="Adobe Naskh Medium" pitchFamily="50" charset="-78"/>
              <a:buChar char="·"/>
            </a:pPr>
            <a:r>
              <a:rPr lang="nl-NL" sz="3600" dirty="0" smtClean="0">
                <a:latin typeface="Adobe Naskh Medium" pitchFamily="50" charset="-78"/>
                <a:ea typeface="Adobe Kaiti Std R" pitchFamily="18" charset="-128"/>
                <a:cs typeface="Adobe Naskh Medium" pitchFamily="50" charset="-78"/>
              </a:rPr>
              <a:t>Nash </a:t>
            </a:r>
            <a:r>
              <a:rPr lang="nl-NL" sz="3600" dirty="0" err="1" smtClean="0">
                <a:latin typeface="Adobe Naskh Medium" pitchFamily="50" charset="-78"/>
                <a:ea typeface="Adobe Kaiti Std R" pitchFamily="18" charset="-128"/>
                <a:cs typeface="Adobe Naskh Medium" pitchFamily="50" charset="-78"/>
              </a:rPr>
              <a:t>Equilibrium</a:t>
            </a:r>
            <a:r>
              <a:rPr lang="nl-NL" sz="3600" dirty="0" smtClean="0">
                <a:latin typeface="Adobe Naskh Medium" pitchFamily="50" charset="-78"/>
                <a:ea typeface="Adobe Kaiti Std R" pitchFamily="18" charset="-128"/>
                <a:cs typeface="Adobe Naskh Medium" pitchFamily="50" charset="-78"/>
              </a:rPr>
              <a:t> is begintoestand:</a:t>
            </a:r>
            <a:r>
              <a:rPr lang="nl-NL" sz="3600" i="1" dirty="0" smtClean="0">
                <a:latin typeface="Adobe Naskh Medium" pitchFamily="50" charset="-78"/>
                <a:ea typeface="Adobe Kaiti Std R" pitchFamily="18" charset="-128"/>
                <a:cs typeface="Adobe Naskh Medium" pitchFamily="50" charset="-78"/>
              </a:rPr>
              <a:t> </a:t>
            </a:r>
          </a:p>
          <a:p>
            <a:pPr lvl="1">
              <a:buFont typeface="Adobe Naskh Medium" pitchFamily="50" charset="-78"/>
              <a:buChar char="·"/>
            </a:pPr>
            <a:endParaRPr lang="en-US" sz="1000" dirty="0" smtClean="0">
              <a:latin typeface="Adobe Naskh Medium" pitchFamily="50" charset="-78"/>
              <a:ea typeface="Adobe Kaiti Std R" pitchFamily="18" charset="-128"/>
              <a:cs typeface="Adobe Naskh Medium" pitchFamily="50" charset="-78"/>
            </a:endParaRPr>
          </a:p>
          <a:p>
            <a:pPr lvl="1">
              <a:buFont typeface="Adobe Naskh Medium" pitchFamily="50" charset="-78"/>
              <a:buChar char="·"/>
            </a:pPr>
            <a:endParaRPr lang="en-US" sz="1000" dirty="0" smtClean="0">
              <a:latin typeface="Adobe Naskh Medium" pitchFamily="50" charset="-78"/>
              <a:ea typeface="Adobe Kaiti Std R" pitchFamily="18" charset="-128"/>
              <a:cs typeface="Adobe Naskh Medium" pitchFamily="50" charset="-78"/>
            </a:endParaRPr>
          </a:p>
          <a:p>
            <a:pPr lvl="1">
              <a:buFont typeface="Adobe Naskh Medium" pitchFamily="50" charset="-78"/>
              <a:buChar char="·"/>
            </a:pPr>
            <a:endParaRPr lang="en-US" sz="1000" dirty="0" smtClean="0">
              <a:latin typeface="Adobe Naskh Medium" pitchFamily="50" charset="-78"/>
              <a:ea typeface="Adobe Kaiti Std R" pitchFamily="18" charset="-128"/>
              <a:cs typeface="Adobe Naskh Medium" pitchFamily="50" charset="-78"/>
            </a:endParaRPr>
          </a:p>
          <a:p>
            <a:pPr lvl="1">
              <a:buFont typeface="Adobe Naskh Medium" pitchFamily="50" charset="-78"/>
              <a:buChar char="·"/>
            </a:pPr>
            <a:endParaRPr lang="en-US" sz="1000" dirty="0" smtClean="0">
              <a:latin typeface="Adobe Naskh Medium" pitchFamily="50" charset="-78"/>
              <a:ea typeface="Adobe Kaiti Std R" pitchFamily="18" charset="-128"/>
              <a:cs typeface="Adobe Naskh Medium" pitchFamily="50" charset="-78"/>
            </a:endParaRPr>
          </a:p>
          <a:p>
            <a:pPr lvl="1">
              <a:buFont typeface="Adobe Naskh Medium" pitchFamily="50" charset="-78"/>
              <a:buChar char="·"/>
            </a:pPr>
            <a:endParaRPr lang="en-US" sz="1000" dirty="0" smtClean="0">
              <a:latin typeface="Adobe Naskh Medium" pitchFamily="50" charset="-78"/>
              <a:ea typeface="Adobe Kaiti Std R" pitchFamily="18" charset="-128"/>
              <a:cs typeface="Adobe Naskh Medium" pitchFamily="50" charset="-78"/>
            </a:endParaRPr>
          </a:p>
          <a:p>
            <a:pPr lvl="1">
              <a:buFont typeface="Adobe Naskh Medium" pitchFamily="50" charset="-78"/>
              <a:buChar char="·"/>
            </a:pPr>
            <a:endParaRPr lang="en-US" sz="1000" dirty="0" smtClean="0">
              <a:latin typeface="Adobe Naskh Medium" pitchFamily="50" charset="-78"/>
              <a:ea typeface="Adobe Kaiti Std R" pitchFamily="18" charset="-128"/>
              <a:cs typeface="Adobe Naskh Medium" pitchFamily="50" charset="-78"/>
            </a:endParaRPr>
          </a:p>
          <a:p>
            <a:pPr lvl="1">
              <a:buFont typeface="Adobe Naskh Medium" pitchFamily="50" charset="-78"/>
              <a:buChar char="·"/>
            </a:pPr>
            <a:endParaRPr lang="en-US" sz="1000" dirty="0" smtClean="0">
              <a:latin typeface="Adobe Naskh Medium" pitchFamily="50" charset="-78"/>
              <a:ea typeface="Adobe Kaiti Std R" pitchFamily="18" charset="-128"/>
              <a:cs typeface="Adobe Naskh Medium" pitchFamily="50" charset="-78"/>
            </a:endParaRPr>
          </a:p>
          <a:p>
            <a:pPr lvl="1">
              <a:buFont typeface="Adobe Naskh Medium" pitchFamily="50" charset="-78"/>
              <a:buChar char="·"/>
            </a:pPr>
            <a:endParaRPr lang="en-US" sz="1000" dirty="0" smtClean="0">
              <a:latin typeface="Adobe Naskh Medium" pitchFamily="50" charset="-78"/>
              <a:ea typeface="Adobe Kaiti Std R" pitchFamily="18" charset="-128"/>
              <a:cs typeface="Adobe Naskh Medium" pitchFamily="50" charset="-78"/>
            </a:endParaRPr>
          </a:p>
          <a:p>
            <a:r>
              <a:rPr lang="nl-NL" sz="3600" dirty="0" smtClean="0">
                <a:latin typeface="Adobe Naskh Medium" pitchFamily="50" charset="-78"/>
                <a:ea typeface="Adobe Kaiti Std R" pitchFamily="18" charset="-128"/>
                <a:cs typeface="Adobe Naskh Medium" pitchFamily="50" charset="-78"/>
              </a:rPr>
              <a:t>Advies 1:</a:t>
            </a:r>
          </a:p>
          <a:p>
            <a:r>
              <a:rPr lang="nl-NL" sz="4400" dirty="0" smtClean="0">
                <a:latin typeface="Adobe Naskh Medium" pitchFamily="50" charset="-78"/>
                <a:ea typeface="Adobe Kaiti Std R" pitchFamily="18" charset="-128"/>
                <a:cs typeface="Adobe Naskh Medium" pitchFamily="50" charset="-78"/>
              </a:rPr>
              <a:t>	Voorkeursdrempel = Kiesdeler</a:t>
            </a:r>
          </a:p>
          <a:p>
            <a:pPr>
              <a:buFont typeface="Adobe Naskh Medium" pitchFamily="50" charset="-78"/>
              <a:buChar char="·"/>
            </a:pPr>
            <a:endParaRPr lang="nl-NL" sz="3600" dirty="0" smtClean="0">
              <a:latin typeface="Adobe Naskh Medium" pitchFamily="50" charset="-78"/>
              <a:ea typeface="Adobe Kaiti Std R" pitchFamily="18" charset="-128"/>
              <a:cs typeface="Adobe Naskh Medium" pitchFamily="50" charset="-78"/>
            </a:endParaRPr>
          </a:p>
          <a:p>
            <a:pPr>
              <a:buFont typeface="Adobe Naskh Medium" pitchFamily="50" charset="-78"/>
              <a:buChar char="·"/>
            </a:pPr>
            <a:endParaRPr lang="nl-NL" sz="3600" dirty="0" smtClean="0">
              <a:latin typeface="Adobe Naskh Medium" pitchFamily="50" charset="-78"/>
              <a:ea typeface="Adobe Kaiti Std R" pitchFamily="18" charset="-128"/>
              <a:cs typeface="Adobe Naskh Medium" pitchFamily="50" charset="-78"/>
            </a:endParaRPr>
          </a:p>
        </p:txBody>
      </p:sp>
      <p:cxnSp>
        <p:nvCxnSpPr>
          <p:cNvPr id="18" name="Rechte verbindingslijn 17"/>
          <p:cNvCxnSpPr/>
          <p:nvPr/>
        </p:nvCxnSpPr>
        <p:spPr>
          <a:xfrm>
            <a:off x="1296107" y="3561651"/>
            <a:ext cx="1799025"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9" name="Tekstvak 18"/>
          <p:cNvSpPr txBox="1"/>
          <p:nvPr/>
        </p:nvSpPr>
        <p:spPr>
          <a:xfrm>
            <a:off x="1296107" y="3561651"/>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40% </a:t>
            </a:r>
            <a:r>
              <a:rPr lang="nl-NL" sz="2400" dirty="0" smtClean="0"/>
              <a:t>♂ </a:t>
            </a:r>
            <a:r>
              <a:rPr lang="nl-NL" sz="2400" dirty="0" smtClean="0">
                <a:latin typeface="Adobe Naskh Medium" pitchFamily="50" charset="-78"/>
                <a:cs typeface="Adobe Naskh Medium" pitchFamily="50" charset="-78"/>
              </a:rPr>
              <a:t>stemmen</a:t>
            </a:r>
            <a:r>
              <a:rPr lang="en-US" sz="2400" dirty="0" smtClean="0">
                <a:latin typeface="Adobe Naskh Medium" pitchFamily="50" charset="-78"/>
                <a:cs typeface="Adobe Naskh Medium" pitchFamily="50" charset="-78"/>
              </a:rPr>
              <a:t> </a:t>
            </a:r>
            <a:endParaRPr lang="nl-NL" sz="2400" dirty="0" smtClean="0">
              <a:latin typeface="Adobe Naskh Medium" pitchFamily="50" charset="-78"/>
              <a:cs typeface="Adobe Naskh Medium" pitchFamily="50" charset="-78"/>
            </a:endParaRPr>
          </a:p>
        </p:txBody>
      </p:sp>
      <p:sp>
        <p:nvSpPr>
          <p:cNvPr id="20" name="Tekstvak 19"/>
          <p:cNvSpPr txBox="1"/>
          <p:nvPr/>
        </p:nvSpPr>
        <p:spPr>
          <a:xfrm>
            <a:off x="3151694" y="3300041"/>
            <a:ext cx="348792" cy="523220"/>
          </a:xfrm>
          <a:prstGeom prst="rect">
            <a:avLst/>
          </a:prstGeom>
          <a:noFill/>
        </p:spPr>
        <p:txBody>
          <a:bodyPr wrap="square" rtlCol="0">
            <a:spAutoFit/>
          </a:bodyPr>
          <a:lstStyle/>
          <a:p>
            <a:r>
              <a:rPr lang="en-US" sz="2800" dirty="0" smtClean="0"/>
              <a:t>=</a:t>
            </a:r>
            <a:endParaRPr lang="nl-NL" dirty="0"/>
          </a:p>
        </p:txBody>
      </p:sp>
      <p:sp>
        <p:nvSpPr>
          <p:cNvPr id="21" name="Tekstvak 20"/>
          <p:cNvSpPr txBox="1"/>
          <p:nvPr/>
        </p:nvSpPr>
        <p:spPr>
          <a:xfrm>
            <a:off x="1296107" y="3099986"/>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60% </a:t>
            </a:r>
            <a:r>
              <a:rPr lang="nl-NL" sz="2400" dirty="0" smtClean="0"/>
              <a:t>♀ </a:t>
            </a:r>
            <a:r>
              <a:rPr lang="nl-NL" sz="2400" dirty="0" smtClean="0">
                <a:latin typeface="Adobe Naskh Medium" pitchFamily="50" charset="-78"/>
                <a:cs typeface="Adobe Naskh Medium" pitchFamily="50" charset="-78"/>
              </a:rPr>
              <a:t>stemmen</a:t>
            </a:r>
            <a:r>
              <a:rPr lang="en-US" sz="2400" dirty="0" smtClean="0">
                <a:latin typeface="Adobe Naskh Medium" pitchFamily="50" charset="-78"/>
                <a:cs typeface="Adobe Naskh Medium" pitchFamily="50" charset="-78"/>
              </a:rPr>
              <a:t> </a:t>
            </a:r>
            <a:endParaRPr lang="nl-NL" sz="2400" dirty="0" smtClean="0">
              <a:latin typeface="Adobe Naskh Medium" pitchFamily="50" charset="-78"/>
              <a:cs typeface="Adobe Naskh Medium" pitchFamily="50" charset="-78"/>
            </a:endParaRPr>
          </a:p>
        </p:txBody>
      </p:sp>
      <p:cxnSp>
        <p:nvCxnSpPr>
          <p:cNvPr id="22" name="Rechte verbindingslijn 21"/>
          <p:cNvCxnSpPr/>
          <p:nvPr/>
        </p:nvCxnSpPr>
        <p:spPr>
          <a:xfrm>
            <a:off x="3557048" y="3561651"/>
            <a:ext cx="1799025"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3" name="Tekstvak 22"/>
          <p:cNvSpPr txBox="1"/>
          <p:nvPr/>
        </p:nvSpPr>
        <p:spPr>
          <a:xfrm>
            <a:off x="3557048" y="3561651"/>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40% </a:t>
            </a:r>
            <a:r>
              <a:rPr lang="nl-NL" sz="2400" dirty="0" smtClean="0"/>
              <a:t>♂ </a:t>
            </a:r>
            <a:r>
              <a:rPr lang="nl-NL" sz="2400" dirty="0" smtClean="0">
                <a:latin typeface="Adobe Naskh Medium" pitchFamily="50" charset="-78"/>
                <a:cs typeface="Adobe Naskh Medium" pitchFamily="50" charset="-78"/>
              </a:rPr>
              <a:t>zetels</a:t>
            </a:r>
          </a:p>
        </p:txBody>
      </p:sp>
      <p:sp>
        <p:nvSpPr>
          <p:cNvPr id="24" name="Tekstvak 23"/>
          <p:cNvSpPr txBox="1"/>
          <p:nvPr/>
        </p:nvSpPr>
        <p:spPr>
          <a:xfrm>
            <a:off x="3557048" y="3099986"/>
            <a:ext cx="1799025" cy="461665"/>
          </a:xfrm>
          <a:prstGeom prst="rect">
            <a:avLst/>
          </a:prstGeom>
          <a:noFill/>
        </p:spPr>
        <p:txBody>
          <a:bodyPr wrap="square" rtlCol="0">
            <a:spAutoFit/>
          </a:bodyPr>
          <a:lstStyle/>
          <a:p>
            <a:pPr algn="ctr"/>
            <a:r>
              <a:rPr lang="en-US" sz="2400" dirty="0" smtClean="0">
                <a:latin typeface="Adobe Naskh Medium" pitchFamily="50" charset="-78"/>
                <a:cs typeface="Adobe Naskh Medium" pitchFamily="50" charset="-78"/>
              </a:rPr>
              <a:t>60% </a:t>
            </a:r>
            <a:r>
              <a:rPr lang="nl-NL" sz="2400" dirty="0" smtClean="0"/>
              <a:t>♀ </a:t>
            </a:r>
            <a:r>
              <a:rPr lang="nl-NL" sz="2400" dirty="0" smtClean="0">
                <a:latin typeface="Adobe Naskh Medium" pitchFamily="50" charset="-78"/>
                <a:cs typeface="Adobe Naskh Medium" pitchFamily="50" charset="-78"/>
              </a:rPr>
              <a:t>zetels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31</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0" name="Tekstvak 9"/>
          <p:cNvSpPr txBox="1"/>
          <p:nvPr/>
        </p:nvSpPr>
        <p:spPr>
          <a:xfrm>
            <a:off x="0" y="876300"/>
            <a:ext cx="9169398" cy="1015663"/>
          </a:xfrm>
          <a:prstGeom prst="rect">
            <a:avLst/>
          </a:prstGeom>
          <a:noFill/>
        </p:spPr>
        <p:txBody>
          <a:bodyPr wrap="square" rtlCol="0">
            <a:spAutoFit/>
          </a:bodyPr>
          <a:lstStyle/>
          <a:p>
            <a:pPr algn="ctr"/>
            <a:r>
              <a:rPr lang="nl-NL" sz="6000" dirty="0" smtClean="0">
                <a:latin typeface="Adobe Naskh Medium" pitchFamily="50" charset="-78"/>
                <a:ea typeface="Adobe Kaiti Std R" pitchFamily="18" charset="-128"/>
                <a:cs typeface="Adobe Naskh Medium" pitchFamily="50" charset="-78"/>
              </a:rPr>
              <a:t>Uitbuiting Voorkomen</a:t>
            </a:r>
          </a:p>
        </p:txBody>
      </p:sp>
      <p:sp>
        <p:nvSpPr>
          <p:cNvPr id="9" name="Tekstvak 8"/>
          <p:cNvSpPr txBox="1"/>
          <p:nvPr/>
        </p:nvSpPr>
        <p:spPr>
          <a:xfrm>
            <a:off x="406846" y="1953519"/>
            <a:ext cx="8432354" cy="4524315"/>
          </a:xfrm>
          <a:prstGeom prst="rect">
            <a:avLst/>
          </a:prstGeom>
          <a:noFill/>
        </p:spPr>
        <p:txBody>
          <a:bodyPr wrap="square" rtlCol="0">
            <a:spAutoFit/>
          </a:bodyPr>
          <a:lstStyle/>
          <a:p>
            <a:r>
              <a:rPr lang="nl-NL" sz="3600" dirty="0" smtClean="0">
                <a:latin typeface="Adobe Naskh Medium" pitchFamily="50" charset="-78"/>
                <a:ea typeface="Adobe Kaiti Std R" pitchFamily="18" charset="-128"/>
                <a:cs typeface="Adobe Naskh Medium" pitchFamily="50" charset="-78"/>
              </a:rPr>
              <a:t>Strategie met 100% zekerheid</a:t>
            </a:r>
          </a:p>
          <a:p>
            <a:pPr lvl="1"/>
            <a:r>
              <a:rPr lang="nl-NL" sz="3200" dirty="0" smtClean="0">
                <a:latin typeface="Adobe Naskh Medium" pitchFamily="50" charset="-78"/>
                <a:ea typeface="Adobe Kaiti Std R" pitchFamily="18" charset="-128"/>
                <a:cs typeface="Adobe Naskh Medium" pitchFamily="50" charset="-78"/>
              </a:rPr>
              <a:t>Aannames:</a:t>
            </a:r>
            <a:endParaRPr lang="nl-NL" sz="3200" dirty="0">
              <a:latin typeface="Adobe Naskh Medium" pitchFamily="50" charset="-78"/>
              <a:ea typeface="Adobe Kaiti Std R" pitchFamily="18" charset="-128"/>
              <a:cs typeface="Adobe Naskh Medium" pitchFamily="50" charset="-78"/>
            </a:endParaRPr>
          </a:p>
          <a:p>
            <a:pPr lvl="2">
              <a:buFont typeface="Adobe Naskh Medium" pitchFamily="50" charset="-78"/>
              <a:buChar char="·"/>
            </a:pPr>
            <a:r>
              <a:rPr lang="nl-NL" sz="3200" dirty="0" smtClean="0">
                <a:latin typeface="Adobe Naskh Medium" pitchFamily="50" charset="-78"/>
                <a:ea typeface="Adobe Kaiti Std R" pitchFamily="18" charset="-128"/>
                <a:cs typeface="Adobe Naskh Medium" pitchFamily="50" charset="-78"/>
              </a:rPr>
              <a:t> 100% deelname</a:t>
            </a:r>
          </a:p>
          <a:p>
            <a:pPr lvl="2">
              <a:buFont typeface="Adobe Naskh Medium" pitchFamily="50" charset="-78"/>
              <a:buChar char="·"/>
            </a:pPr>
            <a:r>
              <a:rPr lang="nl-NL" sz="3200" dirty="0" smtClean="0">
                <a:latin typeface="Adobe Naskh Medium" pitchFamily="50" charset="-78"/>
                <a:ea typeface="Adobe Kaiti Std R" pitchFamily="18" charset="-128"/>
                <a:cs typeface="Adobe Naskh Medium" pitchFamily="50" charset="-78"/>
              </a:rPr>
              <a:t> Aantal te krijgen zetels (</a:t>
            </a:r>
            <a:r>
              <a:rPr lang="nl-NL" sz="3200" i="1" dirty="0" smtClean="0">
                <a:latin typeface="Adobe Naskh Medium" pitchFamily="50" charset="-78"/>
                <a:ea typeface="Adobe Kaiti Std R" pitchFamily="18" charset="-128"/>
                <a:cs typeface="Adobe Naskh Medium" pitchFamily="50" charset="-78"/>
              </a:rPr>
              <a:t>Z</a:t>
            </a:r>
            <a:r>
              <a:rPr lang="nl-NL" sz="3200" dirty="0" smtClean="0">
                <a:latin typeface="Adobe Naskh Medium" pitchFamily="50" charset="-78"/>
                <a:ea typeface="Adobe Kaiti Std R" pitchFamily="18" charset="-128"/>
                <a:cs typeface="Adobe Naskh Medium" pitchFamily="50" charset="-78"/>
              </a:rPr>
              <a:t>) en stemmen zijn bekend</a:t>
            </a:r>
          </a:p>
          <a:p>
            <a:pPr lvl="2">
              <a:buFont typeface="Adobe Naskh Medium" pitchFamily="50" charset="-78"/>
              <a:buChar char="·"/>
            </a:pPr>
            <a:r>
              <a:rPr lang="nl-NL" sz="3200" dirty="0" smtClean="0">
                <a:latin typeface="Adobe Naskh Medium" pitchFamily="50" charset="-78"/>
                <a:ea typeface="Adobe Kaiti Std R" pitchFamily="18" charset="-128"/>
                <a:cs typeface="Adobe Naskh Medium" pitchFamily="50" charset="-78"/>
              </a:rPr>
              <a:t> Aandeel stemmen van totaal is bekend (</a:t>
            </a:r>
            <a:r>
              <a:rPr lang="nl-NL" sz="3200" i="1" dirty="0" smtClean="0">
                <a:latin typeface="Adobe Naskh Medium" pitchFamily="50" charset="-78"/>
                <a:ea typeface="Adobe Kaiti Std R" pitchFamily="18" charset="-128"/>
                <a:cs typeface="Adobe Naskh Medium" pitchFamily="50" charset="-78"/>
              </a:rPr>
              <a:t>P</a:t>
            </a:r>
            <a:r>
              <a:rPr lang="nl-NL" sz="3200" dirty="0" smtClean="0">
                <a:latin typeface="Adobe Naskh Medium" pitchFamily="50" charset="-78"/>
                <a:ea typeface="Adobe Kaiti Std R" pitchFamily="18" charset="-128"/>
                <a:cs typeface="Adobe Naskh Medium" pitchFamily="50" charset="-78"/>
              </a:rPr>
              <a:t>)</a:t>
            </a:r>
          </a:p>
          <a:p>
            <a:pPr lvl="1">
              <a:buFont typeface="Adobe Naskh Medium" pitchFamily="50" charset="-78"/>
              <a:buChar char="·"/>
            </a:pPr>
            <a:endParaRPr lang="nl-NL" sz="2800" dirty="0">
              <a:latin typeface="Adobe Naskh Medium" pitchFamily="50" charset="-78"/>
              <a:ea typeface="Adobe Kaiti Std R" pitchFamily="18" charset="-128"/>
              <a:cs typeface="Adobe Naskh Medium" pitchFamily="50" charset="-78"/>
            </a:endParaRPr>
          </a:p>
          <a:p>
            <a:pPr lvl="1"/>
            <a:r>
              <a:rPr lang="nl-NL" sz="3200" dirty="0" smtClean="0">
                <a:latin typeface="Adobe Naskh Medium" pitchFamily="50" charset="-78"/>
                <a:ea typeface="Adobe Kaiti Std R" pitchFamily="18" charset="-128"/>
                <a:cs typeface="Adobe Naskh Medium" pitchFamily="50" charset="-78"/>
              </a:rPr>
              <a:t>Regel:</a:t>
            </a:r>
          </a:p>
          <a:p>
            <a:pPr lvl="2"/>
            <a:r>
              <a:rPr lang="nl-NL" sz="3600" dirty="0" smtClean="0">
                <a:latin typeface="Adobe Naskh Medium" pitchFamily="50" charset="-78"/>
                <a:ea typeface="Adobe Kaiti Std R" pitchFamily="18" charset="-128"/>
                <a:cs typeface="Adobe Naskh Medium" pitchFamily="50" charset="-78"/>
              </a:rPr>
              <a:t>Stemmen verdelen over top </a:t>
            </a:r>
            <a:r>
              <a:rPr lang="nl-NL" sz="3600" i="1" dirty="0" smtClean="0">
                <a:latin typeface="Adobe Naskh Medium" pitchFamily="50" charset="-78"/>
                <a:ea typeface="Adobe Kaiti Std R" pitchFamily="18" charset="-128"/>
                <a:cs typeface="Adobe Naskh Medium" pitchFamily="50" charset="-78"/>
              </a:rPr>
              <a:t>N, waarbij N </a:t>
            </a:r>
            <a:r>
              <a:rPr lang="nl-NL" sz="3600" dirty="0" smtClean="0">
                <a:latin typeface="Adobe Naskh Medium" pitchFamily="50" charset="-78"/>
                <a:ea typeface="Adobe Kaiti Std R" pitchFamily="18" charset="-128"/>
                <a:cs typeface="Adobe Naskh Medium" pitchFamily="50" charset="-78"/>
              </a:rPr>
              <a:t>=</a:t>
            </a:r>
            <a:r>
              <a:rPr lang="nl-NL" sz="3600" i="1" dirty="0" smtClean="0">
                <a:latin typeface="Adobe Naskh Medium" pitchFamily="50" charset="-78"/>
                <a:ea typeface="Adobe Kaiti Std R" pitchFamily="18" charset="-128"/>
                <a:cs typeface="Adobe Naskh Medium" pitchFamily="50" charset="-78"/>
              </a:rPr>
              <a:t> P*Z</a:t>
            </a:r>
            <a:r>
              <a:rPr lang="nl-NL" sz="3600" dirty="0" smtClean="0">
                <a:latin typeface="Adobe Naskh Medium" pitchFamily="50" charset="-78"/>
                <a:ea typeface="Adobe Kaiti Std R" pitchFamily="18" charset="-128"/>
                <a:cs typeface="Adobe Naskh Medium" pitchFamily="50" charset="-78"/>
              </a:rPr>
              <a:t> </a:t>
            </a:r>
          </a:p>
          <a:p>
            <a:pPr>
              <a:buFont typeface="Adobe Naskh Medium" pitchFamily="50" charset="-78"/>
              <a:buChar char="·"/>
            </a:pPr>
            <a:endParaRPr lang="nl-NL" sz="2800" dirty="0" smtClean="0">
              <a:latin typeface="Adobe Naskh Medium" pitchFamily="50" charset="-78"/>
              <a:ea typeface="Adobe Kaiti Std R" pitchFamily="18" charset="-128"/>
              <a:cs typeface="Adobe Naskh Medium" pitchFamily="50" charset="-7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descr="C:\Users\Michael\Desktop\Tweede-Kamer\Presentatie\stemvakje.png"/>
          <p:cNvPicPr>
            <a:picLocks noChangeAspect="1" noChangeArrowheads="1"/>
          </p:cNvPicPr>
          <p:nvPr/>
        </p:nvPicPr>
        <p:blipFill>
          <a:blip r:embed="rId3" cstate="print"/>
          <a:srcRect/>
          <a:stretch>
            <a:fillRect/>
          </a:stretch>
        </p:blipFill>
        <p:spPr bwMode="auto">
          <a:xfrm>
            <a:off x="5561691" y="4943946"/>
            <a:ext cx="3582309" cy="1638300"/>
          </a:xfrm>
          <a:prstGeom prst="rect">
            <a:avLst/>
          </a:prstGeom>
          <a:noFill/>
        </p:spPr>
      </p:pic>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32</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4"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0" name="Tekstvak 9"/>
          <p:cNvSpPr txBox="1"/>
          <p:nvPr/>
        </p:nvSpPr>
        <p:spPr>
          <a:xfrm>
            <a:off x="0" y="876300"/>
            <a:ext cx="9169398" cy="1015663"/>
          </a:xfrm>
          <a:prstGeom prst="rect">
            <a:avLst/>
          </a:prstGeom>
          <a:noFill/>
        </p:spPr>
        <p:txBody>
          <a:bodyPr wrap="square" rtlCol="0">
            <a:spAutoFit/>
          </a:bodyPr>
          <a:lstStyle/>
          <a:p>
            <a:pPr algn="ctr"/>
            <a:r>
              <a:rPr lang="nl-NL" sz="6000" dirty="0" smtClean="0">
                <a:latin typeface="Adobe Naskh Medium" pitchFamily="50" charset="-78"/>
                <a:ea typeface="Adobe Kaiti Std R" pitchFamily="18" charset="-128"/>
                <a:cs typeface="Adobe Naskh Medium" pitchFamily="50" charset="-78"/>
              </a:rPr>
              <a:t>Uitbuiting Voorkomen</a:t>
            </a:r>
          </a:p>
        </p:txBody>
      </p:sp>
      <p:sp>
        <p:nvSpPr>
          <p:cNvPr id="9" name="Tekstvak 8"/>
          <p:cNvSpPr txBox="1"/>
          <p:nvPr/>
        </p:nvSpPr>
        <p:spPr>
          <a:xfrm>
            <a:off x="406845" y="1953519"/>
            <a:ext cx="8426069" cy="4031873"/>
          </a:xfrm>
          <a:prstGeom prst="rect">
            <a:avLst/>
          </a:prstGeom>
          <a:noFill/>
        </p:spPr>
        <p:txBody>
          <a:bodyPr wrap="square" rtlCol="0">
            <a:spAutoFit/>
          </a:bodyPr>
          <a:lstStyle/>
          <a:p>
            <a:r>
              <a:rPr lang="nl-NL" sz="4000" dirty="0" smtClean="0">
                <a:latin typeface="Adobe Naskh Medium" pitchFamily="50" charset="-78"/>
                <a:ea typeface="Adobe Kaiti Std R" pitchFamily="18" charset="-128"/>
                <a:cs typeface="Adobe Naskh Medium" pitchFamily="50" charset="-78"/>
              </a:rPr>
              <a:t>Aannames niet realistisch</a:t>
            </a:r>
          </a:p>
          <a:p>
            <a:r>
              <a:rPr lang="nl-NL" sz="4000" dirty="0" smtClean="0">
                <a:latin typeface="Adobe Naskh Medium" pitchFamily="50" charset="-78"/>
                <a:ea typeface="Adobe Kaiti Std R" pitchFamily="18" charset="-128"/>
                <a:cs typeface="Adobe Naskh Medium" pitchFamily="50" charset="-78"/>
              </a:rPr>
              <a:t>Advies 2:</a:t>
            </a:r>
          </a:p>
          <a:p>
            <a:pPr lvl="1"/>
            <a:r>
              <a:rPr lang="nl-NL" sz="4400" dirty="0" smtClean="0">
                <a:latin typeface="Adobe Naskh Medium" pitchFamily="50" charset="-78"/>
                <a:ea typeface="Adobe Kaiti Std R" pitchFamily="18" charset="-128"/>
                <a:cs typeface="Adobe Naskh Medium" pitchFamily="50" charset="-78"/>
              </a:rPr>
              <a:t>Stemvakje geslacht, waarbij stemmen worden verdeeld over top </a:t>
            </a:r>
            <a:r>
              <a:rPr lang="nl-NL" sz="4400" i="1" dirty="0" smtClean="0">
                <a:latin typeface="Adobe Naskh Medium" pitchFamily="50" charset="-78"/>
                <a:ea typeface="Adobe Kaiti Std R" pitchFamily="18" charset="-128"/>
                <a:cs typeface="Adobe Naskh Medium" pitchFamily="50" charset="-78"/>
              </a:rPr>
              <a:t>N </a:t>
            </a:r>
            <a:r>
              <a:rPr lang="nl-NL" sz="4400" dirty="0" smtClean="0">
                <a:latin typeface="Adobe Naskh Medium" pitchFamily="50" charset="-78"/>
                <a:ea typeface="Adobe Kaiti Std R" pitchFamily="18" charset="-128"/>
                <a:cs typeface="Adobe Naskh Medium" pitchFamily="50" charset="-78"/>
              </a:rPr>
              <a:t>die daarmee het aantal stemmen ontvangen dat gelijk is aan de kiesdeler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33</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0" name="Tekstvak 9"/>
          <p:cNvSpPr txBox="1"/>
          <p:nvPr/>
        </p:nvSpPr>
        <p:spPr>
          <a:xfrm>
            <a:off x="0" y="876300"/>
            <a:ext cx="9169398" cy="1015663"/>
          </a:xfrm>
          <a:prstGeom prst="rect">
            <a:avLst/>
          </a:prstGeom>
          <a:noFill/>
        </p:spPr>
        <p:txBody>
          <a:bodyPr wrap="square" rtlCol="0">
            <a:spAutoFit/>
          </a:bodyPr>
          <a:lstStyle/>
          <a:p>
            <a:pPr algn="ctr"/>
            <a:r>
              <a:rPr lang="nl-NL" sz="6000" dirty="0" smtClean="0">
                <a:latin typeface="Adobe Naskh Medium" pitchFamily="50" charset="-78"/>
                <a:ea typeface="Adobe Kaiti Std R" pitchFamily="18" charset="-128"/>
                <a:cs typeface="Adobe Naskh Medium" pitchFamily="50" charset="-78"/>
              </a:rPr>
              <a:t>Conclusie</a:t>
            </a:r>
          </a:p>
        </p:txBody>
      </p:sp>
      <p:sp>
        <p:nvSpPr>
          <p:cNvPr id="9" name="Tekstvak 8"/>
          <p:cNvSpPr txBox="1"/>
          <p:nvPr/>
        </p:nvSpPr>
        <p:spPr>
          <a:xfrm>
            <a:off x="406845" y="1953519"/>
            <a:ext cx="9774103" cy="7109639"/>
          </a:xfrm>
          <a:prstGeom prst="rect">
            <a:avLst/>
          </a:prstGeom>
          <a:noFill/>
        </p:spPr>
        <p:txBody>
          <a:bodyPr wrap="square" rtlCol="0">
            <a:spAutoFit/>
          </a:bodyPr>
          <a:lstStyle/>
          <a:p>
            <a:pPr>
              <a:buFont typeface="Adobe Naskh Medium" pitchFamily="50" charset="-78"/>
              <a:buChar char="·"/>
            </a:pPr>
            <a:r>
              <a:rPr lang="nl-NL" sz="3000" dirty="0" smtClean="0">
                <a:latin typeface="Adobe Naskh Medium" pitchFamily="50" charset="-78"/>
                <a:ea typeface="Adobe Kaiti Std R" pitchFamily="18" charset="-128"/>
                <a:cs typeface="Adobe Naskh Medium" pitchFamily="50" charset="-78"/>
              </a:rPr>
              <a:t> Simpelste strategieën behalen al hoog rendement </a:t>
            </a:r>
          </a:p>
          <a:p>
            <a:pPr>
              <a:buFont typeface="Adobe Naskh Medium" pitchFamily="50" charset="-78"/>
              <a:buChar char="·"/>
            </a:pPr>
            <a:r>
              <a:rPr lang="nl-NL" sz="3000" dirty="0" smtClean="0">
                <a:latin typeface="Adobe Naskh Medium" pitchFamily="50" charset="-78"/>
                <a:ea typeface="Adobe Kaiti Std R" pitchFamily="18" charset="-128"/>
                <a:cs typeface="Adobe Naskh Medium" pitchFamily="50" charset="-78"/>
              </a:rPr>
              <a:t> S2 vrouwen geen hulpmiddel benodigd, andere strategieën </a:t>
            </a:r>
            <a:r>
              <a:rPr lang="nl-NL" sz="1400" dirty="0" smtClean="0">
                <a:latin typeface="Adobe Naskh Medium" pitchFamily="50" charset="-78"/>
                <a:ea typeface="Adobe Kaiti Std R" pitchFamily="18" charset="-128"/>
                <a:cs typeface="Adobe Naskh Medium" pitchFamily="50" charset="-78"/>
                <a:sym typeface="Wingdings" pitchFamily="2" charset="2"/>
              </a:rPr>
              <a:t></a:t>
            </a:r>
            <a:r>
              <a:rPr lang="nl-NL" sz="3000" dirty="0" smtClean="0">
                <a:latin typeface="Adobe Naskh Medium" pitchFamily="50" charset="-78"/>
                <a:ea typeface="Adobe Kaiti Std R" pitchFamily="18" charset="-128"/>
                <a:cs typeface="Adobe Naskh Medium" pitchFamily="50" charset="-78"/>
                <a:sym typeface="Wingdings" pitchFamily="2" charset="2"/>
              </a:rPr>
              <a:t> hulpmiddel</a:t>
            </a:r>
            <a:endParaRPr lang="nl-NL" sz="3000" dirty="0" smtClean="0">
              <a:latin typeface="Adobe Naskh Medium" pitchFamily="50" charset="-78"/>
              <a:ea typeface="Adobe Kaiti Std R" pitchFamily="18" charset="-128"/>
              <a:cs typeface="Adobe Naskh Medium" pitchFamily="50" charset="-78"/>
            </a:endParaRPr>
          </a:p>
          <a:p>
            <a:pPr>
              <a:buFont typeface="Adobe Naskh Medium" pitchFamily="50" charset="-78"/>
              <a:buChar char="·"/>
            </a:pPr>
            <a:r>
              <a:rPr lang="nl-NL" sz="3000" dirty="0" smtClean="0">
                <a:latin typeface="Adobe Naskh Medium" pitchFamily="50" charset="-78"/>
                <a:ea typeface="Adobe Kaiti Std R" pitchFamily="18" charset="-128"/>
                <a:cs typeface="Adobe Naskh Medium" pitchFamily="50" charset="-78"/>
              </a:rPr>
              <a:t> Bij twee complementerende bevolkingsgroepen met strategie wordt Nash </a:t>
            </a:r>
          </a:p>
          <a:p>
            <a:r>
              <a:rPr lang="nl-NL" sz="3000" dirty="0" smtClean="0">
                <a:latin typeface="Adobe Naskh Medium" pitchFamily="50" charset="-78"/>
                <a:ea typeface="Adobe Kaiti Std R" pitchFamily="18" charset="-128"/>
                <a:cs typeface="Adobe Naskh Medium" pitchFamily="50" charset="-78"/>
              </a:rPr>
              <a:t>  </a:t>
            </a:r>
            <a:r>
              <a:rPr lang="nl-NL" sz="2800" dirty="0" err="1" smtClean="0">
                <a:latin typeface="Adobe Naskh Medium" pitchFamily="50" charset="-78"/>
                <a:ea typeface="Adobe Kaiti Std R" pitchFamily="18" charset="-128"/>
                <a:cs typeface="Adobe Naskh Medium" pitchFamily="50" charset="-78"/>
              </a:rPr>
              <a:t>Equilibrum</a:t>
            </a:r>
            <a:r>
              <a:rPr lang="nl-NL" sz="2800" dirty="0" smtClean="0">
                <a:latin typeface="Adobe Naskh Medium" pitchFamily="50" charset="-78"/>
                <a:ea typeface="Adobe Kaiti Std R" pitchFamily="18" charset="-128"/>
                <a:cs typeface="Adobe Naskh Medium" pitchFamily="50" charset="-78"/>
              </a:rPr>
              <a:t> bij:</a:t>
            </a:r>
            <a:endParaRPr lang="nl-NL" sz="3000" dirty="0" smtClean="0">
              <a:latin typeface="Adobe Naskh Medium" pitchFamily="50" charset="-78"/>
              <a:ea typeface="Adobe Kaiti Std R" pitchFamily="18" charset="-128"/>
              <a:cs typeface="Adobe Naskh Medium" pitchFamily="50" charset="-78"/>
            </a:endParaRPr>
          </a:p>
          <a:p>
            <a:endParaRPr lang="nl-NL" sz="4400" i="1" dirty="0" smtClean="0">
              <a:latin typeface="Adobe Naskh Medium" pitchFamily="50" charset="-78"/>
              <a:ea typeface="Adobe Kaiti Std R" pitchFamily="18" charset="-128"/>
              <a:cs typeface="Adobe Naskh Medium" pitchFamily="50" charset="-78"/>
            </a:endParaRPr>
          </a:p>
          <a:p>
            <a:pPr>
              <a:buFont typeface="Adobe Naskh Medium" pitchFamily="50" charset="-78"/>
              <a:buChar char="·"/>
            </a:pPr>
            <a:r>
              <a:rPr lang="nl-NL" sz="3000" dirty="0" smtClean="0">
                <a:latin typeface="Adobe Naskh Medium" pitchFamily="50" charset="-78"/>
                <a:ea typeface="Adobe Kaiti Std R" pitchFamily="18" charset="-128"/>
                <a:cs typeface="Adobe Naskh Medium" pitchFamily="50" charset="-78"/>
              </a:rPr>
              <a:t> Misbruik</a:t>
            </a:r>
            <a:r>
              <a:rPr lang="nl-NL" sz="3000" i="1" dirty="0" smtClean="0">
                <a:latin typeface="Adobe Naskh Medium" pitchFamily="50" charset="-78"/>
                <a:ea typeface="Adobe Kaiti Std R" pitchFamily="18" charset="-128"/>
                <a:cs typeface="Adobe Naskh Medium" pitchFamily="50" charset="-78"/>
              </a:rPr>
              <a:t> </a:t>
            </a:r>
            <a:r>
              <a:rPr lang="nl-NL" sz="3000" dirty="0" smtClean="0">
                <a:latin typeface="Adobe Naskh Medium" pitchFamily="50" charset="-78"/>
                <a:ea typeface="Adobe Kaiti Std R" pitchFamily="18" charset="-128"/>
                <a:cs typeface="Adobe Naskh Medium" pitchFamily="50" charset="-78"/>
              </a:rPr>
              <a:t>kan voorkomen worden door eerste advies:</a:t>
            </a:r>
          </a:p>
          <a:p>
            <a:pPr algn="ctr"/>
            <a:r>
              <a:rPr lang="nl-NL" sz="3000" dirty="0" smtClean="0">
                <a:latin typeface="Adobe Naskh Medium" pitchFamily="50" charset="-78"/>
                <a:ea typeface="Adobe Kaiti Std R" pitchFamily="18" charset="-128"/>
                <a:cs typeface="Adobe Naskh Medium" pitchFamily="50" charset="-78"/>
              </a:rPr>
              <a:t>Voorkeursdrempel = Kiesdeler</a:t>
            </a:r>
          </a:p>
          <a:p>
            <a:pPr>
              <a:buFont typeface="Adobe Naskh Medium" pitchFamily="50" charset="-78"/>
              <a:buChar char="·"/>
            </a:pPr>
            <a:r>
              <a:rPr lang="nl-NL" sz="3000" dirty="0" smtClean="0">
                <a:latin typeface="Adobe Naskh Medium" pitchFamily="50" charset="-78"/>
                <a:ea typeface="Adobe Kaiti Std R" pitchFamily="18" charset="-128"/>
                <a:cs typeface="Adobe Naskh Medium" pitchFamily="50" charset="-78"/>
              </a:rPr>
              <a:t> Vrouwen beter vertegenwoordigd door tweede advies:</a:t>
            </a:r>
          </a:p>
          <a:p>
            <a:pPr algn="ctr"/>
            <a:r>
              <a:rPr lang="nl-NL" sz="3000" dirty="0" smtClean="0">
                <a:latin typeface="Adobe Naskh Medium" pitchFamily="50" charset="-78"/>
                <a:ea typeface="Adobe Kaiti Std R" pitchFamily="18" charset="-128"/>
                <a:cs typeface="Adobe Naskh Medium" pitchFamily="50" charset="-78"/>
              </a:rPr>
              <a:t>Stemvakje voor de geslachten</a:t>
            </a:r>
          </a:p>
          <a:p>
            <a:endParaRPr lang="nl-NL" sz="3200" i="1" dirty="0" smtClean="0">
              <a:latin typeface="Adobe Naskh Medium" pitchFamily="50" charset="-78"/>
              <a:ea typeface="Adobe Kaiti Std R" pitchFamily="18" charset="-128"/>
              <a:cs typeface="Adobe Naskh Medium" pitchFamily="50" charset="-78"/>
            </a:endParaRPr>
          </a:p>
          <a:p>
            <a:endParaRPr lang="nl-NL" sz="3200" i="1" dirty="0" smtClean="0">
              <a:latin typeface="Adobe Naskh Medium" pitchFamily="50" charset="-78"/>
              <a:ea typeface="Adobe Kaiti Std R" pitchFamily="18" charset="-128"/>
              <a:cs typeface="Adobe Naskh Medium" pitchFamily="50" charset="-78"/>
            </a:endParaRPr>
          </a:p>
          <a:p>
            <a:endParaRPr lang="nl-NL" sz="3600" i="1" dirty="0" smtClean="0">
              <a:latin typeface="Adobe Naskh Medium" pitchFamily="50" charset="-78"/>
              <a:ea typeface="Adobe Kaiti Std R" pitchFamily="18" charset="-128"/>
              <a:cs typeface="Adobe Naskh Medium" pitchFamily="50" charset="-78"/>
            </a:endParaRPr>
          </a:p>
          <a:p>
            <a:endParaRPr lang="nl-NL" sz="3600" dirty="0" smtClean="0">
              <a:latin typeface="Adobe Naskh Medium" pitchFamily="50" charset="-78"/>
              <a:ea typeface="Adobe Kaiti Std R" pitchFamily="18" charset="-128"/>
              <a:cs typeface="Adobe Naskh Medium" pitchFamily="50" charset="-78"/>
            </a:endParaRPr>
          </a:p>
          <a:p>
            <a:endParaRPr lang="nl-NL" sz="3600" dirty="0" smtClean="0">
              <a:latin typeface="Adobe Naskh Medium" pitchFamily="50" charset="-78"/>
              <a:ea typeface="Adobe Kaiti Std R" pitchFamily="18" charset="-128"/>
              <a:cs typeface="Adobe Naskh Medium" pitchFamily="50" charset="-78"/>
            </a:endParaRPr>
          </a:p>
        </p:txBody>
      </p:sp>
      <p:cxnSp>
        <p:nvCxnSpPr>
          <p:cNvPr id="11" name="Rechte verbindingslijn 10"/>
          <p:cNvCxnSpPr/>
          <p:nvPr/>
        </p:nvCxnSpPr>
        <p:spPr>
          <a:xfrm>
            <a:off x="2865782" y="3748484"/>
            <a:ext cx="2092750"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 name="Tekstvak 11"/>
          <p:cNvSpPr txBox="1"/>
          <p:nvPr/>
        </p:nvSpPr>
        <p:spPr>
          <a:xfrm>
            <a:off x="2422706" y="3748484"/>
            <a:ext cx="3007166" cy="584775"/>
          </a:xfrm>
          <a:prstGeom prst="rect">
            <a:avLst/>
          </a:prstGeom>
          <a:noFill/>
        </p:spPr>
        <p:txBody>
          <a:bodyPr wrap="square" rtlCol="0">
            <a:spAutoFit/>
          </a:bodyPr>
          <a:lstStyle/>
          <a:p>
            <a:pPr algn="ctr"/>
            <a:r>
              <a:rPr lang="nl-NL" sz="2400" dirty="0" smtClean="0">
                <a:latin typeface="Adobe Naskh Medium" pitchFamily="50" charset="-78"/>
                <a:cs typeface="Adobe Naskh Medium" pitchFamily="50" charset="-78"/>
              </a:rPr>
              <a:t>Aantal</a:t>
            </a:r>
            <a:r>
              <a:rPr lang="en-US" dirty="0" smtClean="0"/>
              <a:t> </a:t>
            </a:r>
            <a:r>
              <a:rPr lang="nl-NL" sz="3200" i="1" dirty="0" smtClean="0">
                <a:latin typeface="Adobe Naskh Medium" pitchFamily="50" charset="-78"/>
                <a:cs typeface="Adobe Naskh Medium" pitchFamily="50" charset="-78"/>
              </a:rPr>
              <a:t>b</a:t>
            </a:r>
            <a:r>
              <a:rPr lang="nl-NL" sz="2000" i="1" dirty="0" smtClean="0">
                <a:latin typeface="Adobe Naskh Medium" pitchFamily="50" charset="-78"/>
                <a:cs typeface="Adobe Naskh Medium" pitchFamily="50" charset="-78"/>
              </a:rPr>
              <a:t>2</a:t>
            </a:r>
            <a:r>
              <a:rPr lang="nl-NL" sz="2400" i="1" dirty="0" smtClean="0"/>
              <a:t> </a:t>
            </a:r>
            <a:r>
              <a:rPr lang="nl-NL" sz="2400" dirty="0" smtClean="0">
                <a:latin typeface="Adobe Naskh Medium" pitchFamily="50" charset="-78"/>
                <a:cs typeface="Adobe Naskh Medium" pitchFamily="50" charset="-78"/>
              </a:rPr>
              <a:t>stemmen</a:t>
            </a:r>
            <a:endParaRPr lang="nl-NL" dirty="0" smtClean="0">
              <a:latin typeface="Adobe Naskh Medium" pitchFamily="50" charset="-78"/>
              <a:cs typeface="Adobe Naskh Medium" pitchFamily="50" charset="-78"/>
            </a:endParaRPr>
          </a:p>
        </p:txBody>
      </p:sp>
      <p:sp>
        <p:nvSpPr>
          <p:cNvPr id="13" name="Tekstvak 12"/>
          <p:cNvSpPr txBox="1"/>
          <p:nvPr/>
        </p:nvSpPr>
        <p:spPr>
          <a:xfrm>
            <a:off x="5255476" y="3517651"/>
            <a:ext cx="348792" cy="461665"/>
          </a:xfrm>
          <a:prstGeom prst="rect">
            <a:avLst/>
          </a:prstGeom>
          <a:noFill/>
        </p:spPr>
        <p:txBody>
          <a:bodyPr wrap="square" rtlCol="0">
            <a:spAutoFit/>
          </a:bodyPr>
          <a:lstStyle/>
          <a:p>
            <a:r>
              <a:rPr lang="en-US" sz="2400" dirty="0" smtClean="0"/>
              <a:t>=</a:t>
            </a:r>
            <a:endParaRPr lang="nl-NL" dirty="0"/>
          </a:p>
        </p:txBody>
      </p:sp>
      <p:sp>
        <p:nvSpPr>
          <p:cNvPr id="14" name="Tekstvak 13"/>
          <p:cNvSpPr txBox="1"/>
          <p:nvPr/>
        </p:nvSpPr>
        <p:spPr>
          <a:xfrm>
            <a:off x="2422706" y="3286819"/>
            <a:ext cx="3007166" cy="584775"/>
          </a:xfrm>
          <a:prstGeom prst="rect">
            <a:avLst/>
          </a:prstGeom>
          <a:noFill/>
        </p:spPr>
        <p:txBody>
          <a:bodyPr wrap="square" rtlCol="0">
            <a:spAutoFit/>
          </a:bodyPr>
          <a:lstStyle/>
          <a:p>
            <a:pPr algn="ctr"/>
            <a:r>
              <a:rPr lang="nl-NL" sz="2400" dirty="0" smtClean="0">
                <a:latin typeface="Adobe Naskh Medium" pitchFamily="50" charset="-78"/>
                <a:cs typeface="Adobe Naskh Medium" pitchFamily="50" charset="-78"/>
              </a:rPr>
              <a:t>Aantal</a:t>
            </a:r>
            <a:r>
              <a:rPr lang="en-US" dirty="0" smtClean="0"/>
              <a:t> </a:t>
            </a:r>
            <a:r>
              <a:rPr lang="nl-NL" sz="3200" i="1" dirty="0" smtClean="0">
                <a:latin typeface="Adobe Naskh Medium" pitchFamily="50" charset="-78"/>
                <a:cs typeface="Adobe Naskh Medium" pitchFamily="50" charset="-78"/>
              </a:rPr>
              <a:t>b</a:t>
            </a:r>
            <a:r>
              <a:rPr lang="nl-NL" sz="2000" i="1" dirty="0" smtClean="0">
                <a:latin typeface="Adobe Naskh Medium" pitchFamily="50" charset="-78"/>
                <a:cs typeface="Adobe Naskh Medium" pitchFamily="50" charset="-78"/>
              </a:rPr>
              <a:t>1</a:t>
            </a:r>
            <a:r>
              <a:rPr lang="nl-NL" sz="2400" dirty="0" smtClean="0">
                <a:latin typeface="Adobe Naskh Medium" pitchFamily="50" charset="-78"/>
                <a:cs typeface="Adobe Naskh Medium" pitchFamily="50" charset="-78"/>
              </a:rPr>
              <a:t> stemmen</a:t>
            </a:r>
            <a:endParaRPr lang="nl-NL" dirty="0" smtClean="0">
              <a:latin typeface="Adobe Naskh Medium" pitchFamily="50" charset="-78"/>
              <a:cs typeface="Adobe Naskh Medium" pitchFamily="50" charset="-78"/>
            </a:endParaRPr>
          </a:p>
        </p:txBody>
      </p:sp>
      <p:cxnSp>
        <p:nvCxnSpPr>
          <p:cNvPr id="22" name="Rechte verbindingslijn 21"/>
          <p:cNvCxnSpPr/>
          <p:nvPr/>
        </p:nvCxnSpPr>
        <p:spPr>
          <a:xfrm>
            <a:off x="5874494" y="3748484"/>
            <a:ext cx="2092750"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3" name="Tekstvak 22"/>
          <p:cNvSpPr txBox="1"/>
          <p:nvPr/>
        </p:nvSpPr>
        <p:spPr>
          <a:xfrm>
            <a:off x="5431418" y="3748484"/>
            <a:ext cx="3007166" cy="584775"/>
          </a:xfrm>
          <a:prstGeom prst="rect">
            <a:avLst/>
          </a:prstGeom>
          <a:noFill/>
        </p:spPr>
        <p:txBody>
          <a:bodyPr wrap="square" rtlCol="0">
            <a:spAutoFit/>
          </a:bodyPr>
          <a:lstStyle/>
          <a:p>
            <a:pPr algn="ctr"/>
            <a:r>
              <a:rPr lang="nl-NL" sz="2400" dirty="0" smtClean="0">
                <a:latin typeface="Adobe Naskh Medium" pitchFamily="50" charset="-78"/>
                <a:cs typeface="Adobe Naskh Medium" pitchFamily="50" charset="-78"/>
              </a:rPr>
              <a:t>Aantal</a:t>
            </a:r>
            <a:r>
              <a:rPr lang="en-US" dirty="0" smtClean="0"/>
              <a:t> </a:t>
            </a:r>
            <a:r>
              <a:rPr lang="nl-NL" sz="3200" i="1" dirty="0" smtClean="0">
                <a:latin typeface="Adobe Naskh Medium" pitchFamily="50" charset="-78"/>
                <a:cs typeface="Adobe Naskh Medium" pitchFamily="50" charset="-78"/>
              </a:rPr>
              <a:t>b</a:t>
            </a:r>
            <a:r>
              <a:rPr lang="nl-NL" sz="2000" i="1" dirty="0" smtClean="0">
                <a:latin typeface="Adobe Naskh Medium" pitchFamily="50" charset="-78"/>
                <a:cs typeface="Adobe Naskh Medium" pitchFamily="50" charset="-78"/>
              </a:rPr>
              <a:t>2</a:t>
            </a:r>
            <a:r>
              <a:rPr lang="nl-NL" sz="2400" dirty="0" smtClean="0">
                <a:latin typeface="Adobe Naskh Medium" pitchFamily="50" charset="-78"/>
                <a:cs typeface="Adobe Naskh Medium" pitchFamily="50" charset="-78"/>
              </a:rPr>
              <a:t> zetels</a:t>
            </a:r>
            <a:endParaRPr lang="nl-NL" dirty="0" smtClean="0">
              <a:latin typeface="Adobe Naskh Medium" pitchFamily="50" charset="-78"/>
              <a:cs typeface="Adobe Naskh Medium" pitchFamily="50" charset="-78"/>
            </a:endParaRPr>
          </a:p>
        </p:txBody>
      </p:sp>
      <p:sp>
        <p:nvSpPr>
          <p:cNvPr id="24" name="Tekstvak 23"/>
          <p:cNvSpPr txBox="1"/>
          <p:nvPr/>
        </p:nvSpPr>
        <p:spPr>
          <a:xfrm>
            <a:off x="5431418" y="3286819"/>
            <a:ext cx="3007166" cy="584775"/>
          </a:xfrm>
          <a:prstGeom prst="rect">
            <a:avLst/>
          </a:prstGeom>
          <a:noFill/>
        </p:spPr>
        <p:txBody>
          <a:bodyPr wrap="square" rtlCol="0">
            <a:spAutoFit/>
          </a:bodyPr>
          <a:lstStyle/>
          <a:p>
            <a:pPr algn="ctr"/>
            <a:r>
              <a:rPr lang="nl-NL" sz="2400" dirty="0" smtClean="0">
                <a:latin typeface="Adobe Naskh Medium" pitchFamily="50" charset="-78"/>
                <a:cs typeface="Adobe Naskh Medium" pitchFamily="50" charset="-78"/>
              </a:rPr>
              <a:t>Aantal</a:t>
            </a:r>
            <a:r>
              <a:rPr lang="en-US" dirty="0" smtClean="0"/>
              <a:t> </a:t>
            </a:r>
            <a:r>
              <a:rPr lang="nl-NL" sz="3200" i="1" dirty="0" smtClean="0">
                <a:latin typeface="Adobe Naskh Medium" pitchFamily="50" charset="-78"/>
                <a:cs typeface="Adobe Naskh Medium" pitchFamily="50" charset="-78"/>
              </a:rPr>
              <a:t>b</a:t>
            </a:r>
            <a:r>
              <a:rPr lang="nl-NL" sz="2000" i="1" dirty="0" smtClean="0">
                <a:latin typeface="Adobe Naskh Medium" pitchFamily="50" charset="-78"/>
                <a:cs typeface="Adobe Naskh Medium" pitchFamily="50" charset="-78"/>
              </a:rPr>
              <a:t>1</a:t>
            </a:r>
            <a:r>
              <a:rPr lang="nl-NL" sz="2400" dirty="0" smtClean="0">
                <a:latin typeface="Adobe Naskh Medium" pitchFamily="50" charset="-78"/>
                <a:cs typeface="Adobe Naskh Medium" pitchFamily="50" charset="-78"/>
              </a:rPr>
              <a:t> zetels</a:t>
            </a:r>
            <a:endParaRPr lang="nl-NL" dirty="0" smtClean="0">
              <a:latin typeface="Adobe Naskh Medium" pitchFamily="50" charset="-78"/>
              <a:cs typeface="Adobe Naskh Medium" pitchFamily="50" charset="-7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34</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0" name="Tekstvak 9"/>
          <p:cNvSpPr txBox="1"/>
          <p:nvPr/>
        </p:nvSpPr>
        <p:spPr>
          <a:xfrm>
            <a:off x="565150" y="1964900"/>
            <a:ext cx="8191500" cy="923330"/>
          </a:xfrm>
          <a:prstGeom prst="rect">
            <a:avLst/>
          </a:prstGeom>
          <a:noFill/>
        </p:spPr>
        <p:txBody>
          <a:bodyPr wrap="square" rtlCol="0">
            <a:spAutoFit/>
          </a:bodyPr>
          <a:lstStyle/>
          <a:p>
            <a:pPr algn="ctr"/>
            <a:r>
              <a:rPr lang="nl-NL" sz="5400" dirty="0" smtClean="0">
                <a:latin typeface="Adobe Naskh Medium" pitchFamily="50" charset="-78"/>
                <a:ea typeface="Adobe Kaiti Std R" pitchFamily="18" charset="-128"/>
                <a:cs typeface="Adobe Naskh Medium" pitchFamily="50" charset="-78"/>
              </a:rPr>
              <a:t>Bedankt voor de aandacht</a:t>
            </a:r>
          </a:p>
        </p:txBody>
      </p:sp>
      <p:sp>
        <p:nvSpPr>
          <p:cNvPr id="11" name="Tekstvak 10"/>
          <p:cNvSpPr txBox="1"/>
          <p:nvPr/>
        </p:nvSpPr>
        <p:spPr>
          <a:xfrm>
            <a:off x="463550" y="3196804"/>
            <a:ext cx="8528050" cy="2585323"/>
          </a:xfrm>
          <a:prstGeom prst="rect">
            <a:avLst/>
          </a:prstGeom>
          <a:noFill/>
        </p:spPr>
        <p:txBody>
          <a:bodyPr wrap="square" rtlCol="0">
            <a:spAutoFit/>
          </a:bodyPr>
          <a:lstStyle/>
          <a:p>
            <a:pPr algn="ctr"/>
            <a:r>
              <a:rPr lang="nl-NL" sz="6600" dirty="0" smtClean="0">
                <a:latin typeface="Adobe Naskh Medium" pitchFamily="50" charset="-78"/>
                <a:ea typeface="Adobe Kaiti Std R" pitchFamily="18" charset="-128"/>
                <a:cs typeface="Adobe Naskh Medium" pitchFamily="50" charset="-78"/>
              </a:rPr>
              <a:t>Op naar de verkiezing van </a:t>
            </a:r>
            <a:br>
              <a:rPr lang="nl-NL" sz="6600" dirty="0" smtClean="0">
                <a:latin typeface="Adobe Naskh Medium" pitchFamily="50" charset="-78"/>
                <a:ea typeface="Adobe Kaiti Std R" pitchFamily="18" charset="-128"/>
                <a:cs typeface="Adobe Naskh Medium" pitchFamily="50" charset="-78"/>
              </a:rPr>
            </a:br>
            <a:r>
              <a:rPr lang="nl-NL" sz="9600" dirty="0" smtClean="0">
                <a:latin typeface="Adobe Naskh Medium" pitchFamily="50" charset="-78"/>
                <a:ea typeface="Adobe Kaiti Std R" pitchFamily="18" charset="-128"/>
                <a:cs typeface="Adobe Naskh Medium" pitchFamily="50" charset="-78"/>
              </a:rPr>
              <a:t>2017!</a:t>
            </a:r>
            <a:endParaRPr lang="nl-NL" sz="6600" dirty="0" smtClean="0">
              <a:latin typeface="Adobe Naskh Medium" pitchFamily="50" charset="-78"/>
              <a:ea typeface="Adobe Kaiti Std R" pitchFamily="18" charset="-128"/>
              <a:cs typeface="Adobe Naskh Medium" pitchFamily="50" charset="-7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4</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3" name="Tekstvak 12"/>
          <p:cNvSpPr txBox="1"/>
          <p:nvPr/>
        </p:nvSpPr>
        <p:spPr>
          <a:xfrm>
            <a:off x="565150" y="876300"/>
            <a:ext cx="8191500" cy="1077218"/>
          </a:xfrm>
          <a:prstGeom prst="rect">
            <a:avLst/>
          </a:prstGeom>
          <a:noFill/>
        </p:spPr>
        <p:txBody>
          <a:bodyPr wrap="square" rtlCol="0">
            <a:spAutoFit/>
          </a:bodyPr>
          <a:lstStyle/>
          <a:p>
            <a:pPr algn="ctr"/>
            <a:r>
              <a:rPr lang="nl-NL" sz="6400" dirty="0" smtClean="0">
                <a:latin typeface="Adobe Naskh Medium" pitchFamily="50" charset="-78"/>
                <a:ea typeface="Adobe Kaiti Std R" pitchFamily="18" charset="-128"/>
                <a:cs typeface="Adobe Naskh Medium" pitchFamily="50" charset="-78"/>
              </a:rPr>
              <a:t>Introductie</a:t>
            </a:r>
          </a:p>
        </p:txBody>
      </p:sp>
      <p:sp>
        <p:nvSpPr>
          <p:cNvPr id="14" name="Tekstvak 13"/>
          <p:cNvSpPr txBox="1"/>
          <p:nvPr/>
        </p:nvSpPr>
        <p:spPr>
          <a:xfrm>
            <a:off x="279399" y="2539019"/>
            <a:ext cx="8683625" cy="4770537"/>
          </a:xfrm>
          <a:prstGeom prst="rect">
            <a:avLst/>
          </a:prstGeom>
          <a:noFill/>
        </p:spPr>
        <p:txBody>
          <a:bodyPr wrap="square" rtlCol="0">
            <a:spAutoFit/>
          </a:bodyPr>
          <a:lstStyle/>
          <a:p>
            <a:pPr algn="ctr"/>
            <a:r>
              <a:rPr lang="nl-NL" sz="4800" b="1" dirty="0" smtClean="0">
                <a:latin typeface="Adobe Naskh Medium" pitchFamily="50" charset="-78"/>
                <a:ea typeface="Adobe Kaiti Std R" pitchFamily="18" charset="-128"/>
                <a:cs typeface="Adobe Naskh Medium" pitchFamily="50" charset="-78"/>
              </a:rPr>
              <a:t>Hoofdvraag</a:t>
            </a:r>
            <a:r>
              <a:rPr lang="nl-NL" sz="4800" dirty="0" smtClean="0">
                <a:latin typeface="Adobe Naskh Medium" pitchFamily="50" charset="-78"/>
                <a:ea typeface="Adobe Kaiti Std R" pitchFamily="18" charset="-128"/>
                <a:cs typeface="Adobe Naskh Medium" pitchFamily="50" charset="-78"/>
              </a:rPr>
              <a:t>: </a:t>
            </a:r>
          </a:p>
          <a:p>
            <a:pPr algn="ctr"/>
            <a:r>
              <a:rPr lang="nl-NL" sz="4400" i="1" dirty="0" smtClean="0">
                <a:latin typeface="Adobe Naskh Medium" pitchFamily="50" charset="-78"/>
                <a:ea typeface="Adobe Kaiti Std R" pitchFamily="18" charset="-128"/>
                <a:cs typeface="Adobe Naskh Medium" pitchFamily="50" charset="-78"/>
              </a:rPr>
              <a:t>“Hoe kunnen specifieke bevolkingsgroepen in Nederland bij de Tweede Kamerverkiezingen de regel van de voorkeursdrempel in de kieswet in hun voordeel benutten?”</a:t>
            </a:r>
            <a:endParaRPr lang="nl-NL" sz="4800" i="1" dirty="0" smtClean="0">
              <a:latin typeface="Adobe Naskh Medium" pitchFamily="50" charset="-78"/>
              <a:ea typeface="Adobe Kaiti Std R" pitchFamily="18" charset="-128"/>
              <a:cs typeface="Adobe Naskh Medium" pitchFamily="50" charset="-78"/>
            </a:endParaRPr>
          </a:p>
          <a:p>
            <a:pPr>
              <a:buFont typeface="Adobe Naskh Medium" pitchFamily="50" charset="-78"/>
              <a:buChar char="·"/>
            </a:pPr>
            <a:endParaRPr lang="nl-NL" sz="4000" dirty="0" smtClean="0">
              <a:latin typeface="Adobe Naskh Medium" pitchFamily="50" charset="-78"/>
              <a:ea typeface="Adobe Kaiti Std R" pitchFamily="18" charset="-128"/>
              <a:cs typeface="Adobe Naskh Medium" pitchFamily="50" charset="-78"/>
            </a:endParaRPr>
          </a:p>
          <a:p>
            <a:endParaRPr lang="nl-NL" sz="4000" dirty="0" smtClean="0">
              <a:latin typeface="Adobe Naskh Medium" pitchFamily="50" charset="-78"/>
              <a:ea typeface="Adobe Kaiti Std R" pitchFamily="18" charset="-128"/>
              <a:cs typeface="Adobe Naskh Medium" pitchFamily="50" charset="-7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5</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1" name="Tekstvak 10"/>
          <p:cNvSpPr txBox="1"/>
          <p:nvPr/>
        </p:nvSpPr>
        <p:spPr>
          <a:xfrm>
            <a:off x="322032" y="2690336"/>
            <a:ext cx="8528050" cy="2800767"/>
          </a:xfrm>
          <a:prstGeom prst="rect">
            <a:avLst/>
          </a:prstGeom>
          <a:noFill/>
        </p:spPr>
        <p:txBody>
          <a:bodyPr wrap="square" rtlCol="0">
            <a:spAutoFit/>
          </a:bodyPr>
          <a:lstStyle/>
          <a:p>
            <a:pPr algn="ctr"/>
            <a:r>
              <a:rPr lang="nl-NL" sz="4400" b="1" dirty="0" smtClean="0">
                <a:latin typeface="Adobe Naskh Medium" pitchFamily="50" charset="-78"/>
                <a:ea typeface="Adobe Kaiti Std R" pitchFamily="18" charset="-128"/>
                <a:cs typeface="Adobe Naskh Medium" pitchFamily="50" charset="-78"/>
              </a:rPr>
              <a:t>Deelvraag 1: </a:t>
            </a:r>
          </a:p>
          <a:p>
            <a:pPr algn="ctr"/>
            <a:r>
              <a:rPr lang="nl-NL" sz="4400" i="1" dirty="0" smtClean="0">
                <a:latin typeface="Adobe Naskh Medium" pitchFamily="50" charset="-78"/>
                <a:ea typeface="Adobe Kaiti Std R" pitchFamily="18" charset="-128"/>
                <a:cs typeface="Adobe Naskh Medium" pitchFamily="50" charset="-78"/>
              </a:rPr>
              <a:t>“Wat is het maximum aantal kandidaten dat per bevolkingsgroep in de Tweede Kamer gekozen had kunnen worden?”</a:t>
            </a:r>
          </a:p>
        </p:txBody>
      </p:sp>
      <p:sp>
        <p:nvSpPr>
          <p:cNvPr id="12" name="Tekstvak 11"/>
          <p:cNvSpPr txBox="1"/>
          <p:nvPr/>
        </p:nvSpPr>
        <p:spPr>
          <a:xfrm>
            <a:off x="565150" y="876300"/>
            <a:ext cx="8191500" cy="1077218"/>
          </a:xfrm>
          <a:prstGeom prst="rect">
            <a:avLst/>
          </a:prstGeom>
          <a:noFill/>
        </p:spPr>
        <p:txBody>
          <a:bodyPr wrap="square" rtlCol="0">
            <a:spAutoFit/>
          </a:bodyPr>
          <a:lstStyle/>
          <a:p>
            <a:pPr algn="ctr"/>
            <a:r>
              <a:rPr lang="nl-NL" sz="6400" dirty="0" smtClean="0">
                <a:latin typeface="Adobe Naskh Medium" pitchFamily="50" charset="-78"/>
                <a:ea typeface="Adobe Kaiti Std R" pitchFamily="18" charset="-128"/>
                <a:cs typeface="Adobe Naskh Medium" pitchFamily="50" charset="-78"/>
              </a:rPr>
              <a:t>Strategieën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6</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1" name="Tekstvak 10"/>
          <p:cNvSpPr txBox="1"/>
          <p:nvPr/>
        </p:nvSpPr>
        <p:spPr>
          <a:xfrm>
            <a:off x="463550" y="1955800"/>
            <a:ext cx="8972550" cy="4770537"/>
          </a:xfrm>
          <a:prstGeom prst="rect">
            <a:avLst/>
          </a:prstGeom>
          <a:noFill/>
        </p:spPr>
        <p:txBody>
          <a:bodyPr wrap="square" rtlCol="0">
            <a:spAutoFit/>
          </a:bodyPr>
          <a:lstStyle/>
          <a:p>
            <a:r>
              <a:rPr lang="nl-NL" sz="4400" dirty="0" smtClean="0">
                <a:latin typeface="Adobe Naskh Medium" pitchFamily="50" charset="-78"/>
                <a:ea typeface="Adobe Kaiti Std R" pitchFamily="18" charset="-128"/>
                <a:cs typeface="Adobe Naskh Medium" pitchFamily="50" charset="-78"/>
              </a:rPr>
              <a:t>Strategieën gemodelleerd op data </a:t>
            </a:r>
          </a:p>
          <a:p>
            <a:r>
              <a:rPr lang="nl-NL" sz="4400" dirty="0" smtClean="0">
                <a:latin typeface="Adobe Naskh Medium" pitchFamily="50" charset="-78"/>
                <a:ea typeface="Adobe Kaiti Std R" pitchFamily="18" charset="-128"/>
                <a:cs typeface="Adobe Naskh Medium" pitchFamily="50" charset="-78"/>
              </a:rPr>
              <a:t>Tweede Kamerverkiezingen </a:t>
            </a:r>
            <a:r>
              <a:rPr lang="nl-NL" sz="4000" dirty="0" smtClean="0">
                <a:latin typeface="Adobe Naskh Medium" pitchFamily="50" charset="-78"/>
                <a:ea typeface="Adobe Kaiti Std R" pitchFamily="18" charset="-128"/>
                <a:cs typeface="Adobe Naskh Medium" pitchFamily="50" charset="-78"/>
              </a:rPr>
              <a:t>2012:</a:t>
            </a:r>
            <a:endParaRPr lang="en-US" sz="4400" dirty="0" smtClean="0">
              <a:latin typeface="Adobe Naskh Medium" pitchFamily="50" charset="-78"/>
              <a:ea typeface="Adobe Kaiti Std R" pitchFamily="18" charset="-128"/>
              <a:cs typeface="Adobe Naskh Medium" pitchFamily="50" charset="-78"/>
            </a:endParaRPr>
          </a:p>
          <a:p>
            <a:pPr lvl="1">
              <a:buFont typeface="Adobe Naskh Medium" pitchFamily="50" charset="-78"/>
              <a:buChar char="·"/>
            </a:pPr>
            <a:r>
              <a:rPr lang="nl-NL" sz="3600" dirty="0" smtClean="0">
                <a:latin typeface="Adobe Naskh Medium" pitchFamily="50" charset="-78"/>
                <a:ea typeface="Adobe Kaiti Std R" pitchFamily="18" charset="-128"/>
                <a:cs typeface="Adobe Naskh Medium" pitchFamily="50" charset="-78"/>
              </a:rPr>
              <a:t>Peiling</a:t>
            </a:r>
          </a:p>
          <a:p>
            <a:pPr lvl="1">
              <a:buFont typeface="Adobe Naskh Medium" pitchFamily="50" charset="-78"/>
              <a:buChar char="·"/>
            </a:pPr>
            <a:r>
              <a:rPr lang="nl-NL" sz="3600" dirty="0" smtClean="0">
                <a:latin typeface="Adobe Naskh Medium" pitchFamily="50" charset="-78"/>
                <a:ea typeface="Adobe Kaiti Std R" pitchFamily="18" charset="-128"/>
                <a:cs typeface="Adobe Naskh Medium" pitchFamily="50" charset="-78"/>
              </a:rPr>
              <a:t>Kandidatenlijsten</a:t>
            </a:r>
          </a:p>
          <a:p>
            <a:pPr lvl="1">
              <a:buFont typeface="Adobe Naskh Medium" pitchFamily="50" charset="-78"/>
              <a:buChar char="·"/>
            </a:pPr>
            <a:r>
              <a:rPr lang="nl-NL" sz="3600" dirty="0" smtClean="0">
                <a:latin typeface="Adobe Naskh Medium" pitchFamily="50" charset="-78"/>
                <a:ea typeface="Adobe Kaiti Std R" pitchFamily="18" charset="-128"/>
                <a:cs typeface="Adobe Naskh Medium" pitchFamily="50" charset="-78"/>
              </a:rPr>
              <a:t>Officiële verkiezingsuitslag</a:t>
            </a:r>
          </a:p>
          <a:p>
            <a:pPr lvl="1">
              <a:buFont typeface="Adobe Naskh Medium" pitchFamily="50" charset="-78"/>
              <a:buChar char="·"/>
            </a:pPr>
            <a:r>
              <a:rPr lang="nl-NL" sz="3600" dirty="0" smtClean="0">
                <a:latin typeface="Adobe Naskh Medium" pitchFamily="50" charset="-78"/>
                <a:ea typeface="Adobe Kaiti Std R" pitchFamily="18" charset="-128"/>
                <a:cs typeface="Adobe Naskh Medium" pitchFamily="50" charset="-78"/>
              </a:rPr>
              <a:t>Gekozen kandidaten</a:t>
            </a:r>
          </a:p>
          <a:p>
            <a:pPr lvl="1">
              <a:buFont typeface="Adobe Naskh Medium" pitchFamily="50" charset="-78"/>
              <a:buChar char="·"/>
            </a:pPr>
            <a:r>
              <a:rPr lang="nl-NL" sz="3600" dirty="0" smtClean="0">
                <a:latin typeface="Adobe Naskh Medium" pitchFamily="50" charset="-78"/>
                <a:ea typeface="Adobe Kaiti Std R" pitchFamily="18" charset="-128"/>
                <a:cs typeface="Adobe Naskh Medium" pitchFamily="50" charset="-78"/>
              </a:rPr>
              <a:t>Bevolkingsaantallen</a:t>
            </a:r>
          </a:p>
          <a:p>
            <a:pPr lvl="1">
              <a:buFont typeface="Adobe Naskh Medium" pitchFamily="50" charset="-78"/>
              <a:buChar char="·"/>
            </a:pPr>
            <a:r>
              <a:rPr lang="nl-NL" sz="3600" dirty="0" smtClean="0">
                <a:latin typeface="Adobe Naskh Medium" pitchFamily="50" charset="-78"/>
                <a:ea typeface="Adobe Kaiti Std R" pitchFamily="18" charset="-128"/>
                <a:cs typeface="Adobe Naskh Medium" pitchFamily="50" charset="-78"/>
              </a:rPr>
              <a:t>Stemgedrag bevolkingsgroepen</a:t>
            </a:r>
          </a:p>
        </p:txBody>
      </p:sp>
      <p:sp>
        <p:nvSpPr>
          <p:cNvPr id="9" name="Tekstvak 8"/>
          <p:cNvSpPr txBox="1"/>
          <p:nvPr/>
        </p:nvSpPr>
        <p:spPr>
          <a:xfrm>
            <a:off x="565150" y="876300"/>
            <a:ext cx="8191500" cy="1077218"/>
          </a:xfrm>
          <a:prstGeom prst="rect">
            <a:avLst/>
          </a:prstGeom>
          <a:noFill/>
        </p:spPr>
        <p:txBody>
          <a:bodyPr wrap="square" rtlCol="0">
            <a:spAutoFit/>
          </a:bodyPr>
          <a:lstStyle/>
          <a:p>
            <a:pPr algn="ctr"/>
            <a:r>
              <a:rPr lang="nl-NL" sz="6400" dirty="0" smtClean="0">
                <a:latin typeface="Adobe Naskh Medium" pitchFamily="50" charset="-78"/>
                <a:ea typeface="Adobe Kaiti Std R" pitchFamily="18" charset="-128"/>
                <a:cs typeface="Adobe Naskh Medium" pitchFamily="50" charset="-78"/>
              </a:rPr>
              <a:t>Strategieën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7</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0" name="Tekstvak 9"/>
          <p:cNvSpPr txBox="1"/>
          <p:nvPr/>
        </p:nvSpPr>
        <p:spPr>
          <a:xfrm>
            <a:off x="565150" y="876300"/>
            <a:ext cx="8191500" cy="1077218"/>
          </a:xfrm>
          <a:prstGeom prst="rect">
            <a:avLst/>
          </a:prstGeom>
          <a:noFill/>
        </p:spPr>
        <p:txBody>
          <a:bodyPr wrap="square" rtlCol="0">
            <a:spAutoFit/>
          </a:bodyPr>
          <a:lstStyle/>
          <a:p>
            <a:pPr algn="ctr"/>
            <a:r>
              <a:rPr lang="nl-NL" sz="6400" dirty="0" smtClean="0">
                <a:latin typeface="Adobe Naskh Medium" pitchFamily="50" charset="-78"/>
                <a:ea typeface="Adobe Kaiti Std R" pitchFamily="18" charset="-128"/>
                <a:cs typeface="Adobe Naskh Medium" pitchFamily="50" charset="-78"/>
              </a:rPr>
              <a:t>Strategieën</a:t>
            </a:r>
          </a:p>
        </p:txBody>
      </p:sp>
      <p:sp>
        <p:nvSpPr>
          <p:cNvPr id="9" name="Tekstvak 8"/>
          <p:cNvSpPr txBox="1"/>
          <p:nvPr/>
        </p:nvSpPr>
        <p:spPr>
          <a:xfrm>
            <a:off x="495746" y="2122714"/>
            <a:ext cx="8528050" cy="646331"/>
          </a:xfrm>
          <a:prstGeom prst="rect">
            <a:avLst/>
          </a:prstGeom>
          <a:noFill/>
          <a:ln>
            <a:solidFill>
              <a:schemeClr val="bg1"/>
            </a:solidFill>
          </a:ln>
        </p:spPr>
        <p:txBody>
          <a:bodyPr wrap="square" rtlCol="0">
            <a:spAutoFit/>
          </a:bodyPr>
          <a:lstStyle/>
          <a:p>
            <a:endParaRPr lang="nl-NL" sz="3600" dirty="0">
              <a:latin typeface="Adobe Naskh Medium" pitchFamily="50" charset="-78"/>
              <a:ea typeface="Adobe Kaiti Std R" pitchFamily="18" charset="-128"/>
              <a:cs typeface="Adobe Naskh Medium" pitchFamily="50" charset="-78"/>
            </a:endParaRPr>
          </a:p>
        </p:txBody>
      </p:sp>
      <p:sp>
        <p:nvSpPr>
          <p:cNvPr id="12" name="Tekstvak 11"/>
          <p:cNvSpPr txBox="1"/>
          <p:nvPr/>
        </p:nvSpPr>
        <p:spPr>
          <a:xfrm>
            <a:off x="463550" y="1955800"/>
            <a:ext cx="9148536" cy="3477875"/>
          </a:xfrm>
          <a:prstGeom prst="rect">
            <a:avLst/>
          </a:prstGeom>
          <a:noFill/>
        </p:spPr>
        <p:txBody>
          <a:bodyPr wrap="square" rtlCol="0">
            <a:spAutoFit/>
          </a:bodyPr>
          <a:lstStyle/>
          <a:p>
            <a:r>
              <a:rPr lang="nl-NL" sz="4000" dirty="0" smtClean="0">
                <a:latin typeface="Adobe Naskh Medium" pitchFamily="50" charset="-78"/>
                <a:ea typeface="Adobe Kaiti Std R" pitchFamily="18" charset="-128"/>
                <a:cs typeface="Adobe Naskh Medium" pitchFamily="50" charset="-78"/>
              </a:rPr>
              <a:t>5 strategieën ontwikkeld en toegepast:</a:t>
            </a:r>
          </a:p>
          <a:p>
            <a:pPr lvl="1">
              <a:buFont typeface="Adobe Naskh Medium" pitchFamily="50" charset="-78"/>
              <a:buChar char="·"/>
            </a:pPr>
            <a:r>
              <a:rPr lang="nl-NL" sz="3600" b="1" dirty="0" smtClean="0">
                <a:latin typeface="Adobe Naskh Medium" pitchFamily="50" charset="-78"/>
                <a:ea typeface="Adobe Kaiti Std R" pitchFamily="18" charset="-128"/>
                <a:cs typeface="Adobe Naskh Medium" pitchFamily="50" charset="-78"/>
              </a:rPr>
              <a:t> Strategie 1: </a:t>
            </a:r>
            <a:r>
              <a:rPr lang="nl-NL" sz="3600" dirty="0" smtClean="0">
                <a:latin typeface="Adobe Naskh Medium" pitchFamily="50" charset="-78"/>
                <a:ea typeface="Adobe Kaiti Std R" pitchFamily="18" charset="-128"/>
                <a:cs typeface="Adobe Naskh Medium" pitchFamily="50" charset="-78"/>
              </a:rPr>
              <a:t>Top </a:t>
            </a:r>
            <a:r>
              <a:rPr lang="nl-NL" sz="3600" i="1" dirty="0" smtClean="0">
                <a:latin typeface="Adobe Naskh Medium" pitchFamily="50" charset="-78"/>
                <a:ea typeface="Adobe Kaiti Std R" pitchFamily="18" charset="-128"/>
                <a:cs typeface="Adobe Naskh Medium" pitchFamily="50" charset="-78"/>
              </a:rPr>
              <a:t>N</a:t>
            </a:r>
            <a:r>
              <a:rPr lang="nl-NL" sz="3600" dirty="0" smtClean="0">
                <a:latin typeface="Adobe Naskh Medium" pitchFamily="50" charset="-78"/>
                <a:ea typeface="Adobe Kaiti Std R" pitchFamily="18" charset="-128"/>
                <a:cs typeface="Adobe Naskh Medium" pitchFamily="50" charset="-78"/>
              </a:rPr>
              <a:t> volgens peiling</a:t>
            </a:r>
          </a:p>
          <a:p>
            <a:pPr lvl="1">
              <a:buFont typeface="Adobe Naskh Medium" pitchFamily="50" charset="-78"/>
              <a:buChar char="·"/>
            </a:pPr>
            <a:r>
              <a:rPr lang="nl-NL" sz="3600" b="1" dirty="0" smtClean="0">
                <a:latin typeface="Adobe Naskh Medium" pitchFamily="50" charset="-78"/>
                <a:ea typeface="Adobe Kaiti Std R" pitchFamily="18" charset="-128"/>
                <a:cs typeface="Adobe Naskh Medium" pitchFamily="50" charset="-78"/>
              </a:rPr>
              <a:t> Strategie 2: </a:t>
            </a:r>
            <a:r>
              <a:rPr lang="nl-NL" sz="3600" dirty="0" smtClean="0">
                <a:latin typeface="Adobe Naskh Medium" pitchFamily="50" charset="-78"/>
                <a:ea typeface="Adobe Kaiti Std R" pitchFamily="18" charset="-128"/>
                <a:cs typeface="Adobe Naskh Medium" pitchFamily="50" charset="-78"/>
              </a:rPr>
              <a:t>Willekeurig</a:t>
            </a:r>
          </a:p>
          <a:p>
            <a:pPr lvl="1">
              <a:buFont typeface="Adobe Naskh Medium" pitchFamily="50" charset="-78"/>
              <a:buChar char="·"/>
            </a:pPr>
            <a:r>
              <a:rPr lang="nl-NL" sz="3600" b="1" dirty="0" smtClean="0">
                <a:latin typeface="Adobe Naskh Medium" pitchFamily="50" charset="-78"/>
                <a:ea typeface="Adobe Kaiti Std R" pitchFamily="18" charset="-128"/>
                <a:cs typeface="Adobe Naskh Medium" pitchFamily="50" charset="-78"/>
              </a:rPr>
              <a:t> Strategie 3.1: </a:t>
            </a:r>
            <a:r>
              <a:rPr lang="nl-NL" sz="3600" dirty="0" smtClean="0">
                <a:latin typeface="Adobe Naskh Medium" pitchFamily="50" charset="-78"/>
                <a:ea typeface="Adobe Kaiti Std R" pitchFamily="18" charset="-128"/>
                <a:cs typeface="Adobe Naskh Medium" pitchFamily="50" charset="-78"/>
              </a:rPr>
              <a:t>Top 15 kandidaten</a:t>
            </a:r>
          </a:p>
          <a:p>
            <a:pPr lvl="1">
              <a:buFont typeface="Adobe Naskh Medium" pitchFamily="50" charset="-78"/>
              <a:buChar char="·"/>
            </a:pPr>
            <a:r>
              <a:rPr lang="nl-NL" sz="3600" b="1" dirty="0" smtClean="0">
                <a:latin typeface="Adobe Naskh Medium" pitchFamily="50" charset="-78"/>
                <a:ea typeface="Adobe Kaiti Std R" pitchFamily="18" charset="-128"/>
                <a:cs typeface="Adobe Naskh Medium" pitchFamily="50" charset="-78"/>
              </a:rPr>
              <a:t> Strategie 3.2: </a:t>
            </a:r>
            <a:r>
              <a:rPr lang="nl-NL" sz="3600" dirty="0" smtClean="0">
                <a:latin typeface="Adobe Naskh Medium" pitchFamily="50" charset="-78"/>
                <a:ea typeface="Adobe Kaiti Std R" pitchFamily="18" charset="-128"/>
                <a:cs typeface="Adobe Naskh Medium" pitchFamily="50" charset="-78"/>
              </a:rPr>
              <a:t>Top </a:t>
            </a:r>
            <a:r>
              <a:rPr lang="nl-NL" sz="3600" i="1" dirty="0" smtClean="0">
                <a:latin typeface="Adobe Naskh Medium" pitchFamily="50" charset="-78"/>
                <a:ea typeface="Adobe Kaiti Std R" pitchFamily="18" charset="-128"/>
                <a:cs typeface="Adobe Naskh Medium" pitchFamily="50" charset="-78"/>
              </a:rPr>
              <a:t>N</a:t>
            </a:r>
            <a:r>
              <a:rPr lang="nl-NL" sz="3600" dirty="0" smtClean="0">
                <a:latin typeface="Adobe Naskh Medium" pitchFamily="50" charset="-78"/>
                <a:ea typeface="Adobe Kaiti Std R" pitchFamily="18" charset="-128"/>
                <a:cs typeface="Adobe Naskh Medium" pitchFamily="50" charset="-78"/>
              </a:rPr>
              <a:t> </a:t>
            </a:r>
            <a:r>
              <a:rPr lang="nl-NL" sz="3600" dirty="0" err="1" smtClean="0">
                <a:latin typeface="Adobe Naskh Medium" pitchFamily="50" charset="-78"/>
                <a:ea typeface="Adobe Kaiti Std R" pitchFamily="18" charset="-128"/>
                <a:cs typeface="Adobe Naskh Medium" pitchFamily="50" charset="-78"/>
              </a:rPr>
              <a:t>a.d.h.v</a:t>
            </a:r>
            <a:r>
              <a:rPr lang="nl-NL" sz="3600" dirty="0" smtClean="0">
                <a:latin typeface="Adobe Naskh Medium" pitchFamily="50" charset="-78"/>
                <a:ea typeface="Adobe Kaiti Std R" pitchFamily="18" charset="-128"/>
                <a:cs typeface="Adobe Naskh Medium" pitchFamily="50" charset="-78"/>
              </a:rPr>
              <a:t>. aantal kandidaten</a:t>
            </a:r>
            <a:endParaRPr lang="nl-NL" sz="3000" dirty="0" smtClean="0">
              <a:latin typeface="Adobe Naskh Medium" pitchFamily="50" charset="-78"/>
              <a:ea typeface="Adobe Kaiti Std R" pitchFamily="18" charset="-128"/>
              <a:cs typeface="Adobe Naskh Medium" pitchFamily="50" charset="-78"/>
            </a:endParaRPr>
          </a:p>
          <a:p>
            <a:pPr lvl="1">
              <a:buFont typeface="Adobe Naskh Medium" pitchFamily="50" charset="-78"/>
              <a:buChar char="·"/>
            </a:pPr>
            <a:r>
              <a:rPr lang="nl-NL" sz="3600" b="1" dirty="0" smtClean="0">
                <a:latin typeface="Adobe Naskh Medium" pitchFamily="50" charset="-78"/>
                <a:ea typeface="Adobe Kaiti Std R" pitchFamily="18" charset="-128"/>
                <a:cs typeface="Adobe Naskh Medium" pitchFamily="50" charset="-78"/>
              </a:rPr>
              <a:t> Strategie 4: </a:t>
            </a:r>
            <a:r>
              <a:rPr lang="nl-NL" sz="3600" dirty="0" smtClean="0">
                <a:latin typeface="Adobe Naskh Medium" pitchFamily="50" charset="-78"/>
                <a:ea typeface="Adobe Kaiti Std R" pitchFamily="18" charset="-128"/>
                <a:cs typeface="Adobe Naskh Medium" pitchFamily="50" charset="-78"/>
              </a:rPr>
              <a:t>Top </a:t>
            </a:r>
            <a:r>
              <a:rPr lang="nl-NL" sz="3600" i="1" dirty="0" smtClean="0">
                <a:latin typeface="Adobe Naskh Medium" pitchFamily="50" charset="-78"/>
                <a:ea typeface="Adobe Kaiti Std R" pitchFamily="18" charset="-128"/>
                <a:cs typeface="Adobe Naskh Medium" pitchFamily="50" charset="-78"/>
              </a:rPr>
              <a:t>N+extra</a:t>
            </a:r>
            <a:r>
              <a:rPr lang="nl-NL" sz="3600" dirty="0" smtClean="0">
                <a:latin typeface="Adobe Naskh Medium" pitchFamily="50" charset="-78"/>
                <a:ea typeface="Adobe Kaiti Std R" pitchFamily="18" charset="-128"/>
                <a:cs typeface="Adobe Naskh Medium" pitchFamily="50" charset="-78"/>
              </a:rPr>
              <a:t> </a:t>
            </a:r>
            <a:r>
              <a:rPr lang="nl-NL" sz="3600" i="1" dirty="0" smtClean="0">
                <a:latin typeface="Adobe Naskh Medium" pitchFamily="50" charset="-78"/>
                <a:ea typeface="Adobe Kaiti Std R" pitchFamily="18" charset="-128"/>
                <a:cs typeface="Adobe Naskh Medium" pitchFamily="50" charset="-78"/>
              </a:rPr>
              <a:t>percentage</a:t>
            </a:r>
            <a:r>
              <a:rPr lang="nl-NL" sz="3600" dirty="0" smtClean="0">
                <a:latin typeface="Adobe Naskh Medium" pitchFamily="50" charset="-78"/>
                <a:ea typeface="Adobe Kaiti Std R" pitchFamily="18" charset="-128"/>
                <a:cs typeface="Adobe Naskh Medium" pitchFamily="50" charset="-78"/>
              </a:rPr>
              <a:t> volgens peiling</a:t>
            </a:r>
            <a:endParaRPr lang="nl-NL" sz="3600" dirty="0">
              <a:latin typeface="Adobe Naskh Medium" pitchFamily="50" charset="-78"/>
              <a:ea typeface="Adobe Kaiti Std R" pitchFamily="18" charset="-128"/>
              <a:cs typeface="Adobe Naskh Medium" pitchFamily="50" charset="-7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8</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0" name="Tekstvak 9"/>
          <p:cNvSpPr txBox="1"/>
          <p:nvPr/>
        </p:nvSpPr>
        <p:spPr>
          <a:xfrm>
            <a:off x="565150" y="876300"/>
            <a:ext cx="8191500" cy="1077218"/>
          </a:xfrm>
          <a:prstGeom prst="rect">
            <a:avLst/>
          </a:prstGeom>
          <a:noFill/>
        </p:spPr>
        <p:txBody>
          <a:bodyPr wrap="square" rtlCol="0">
            <a:spAutoFit/>
          </a:bodyPr>
          <a:lstStyle/>
          <a:p>
            <a:pPr algn="ctr"/>
            <a:r>
              <a:rPr lang="nl-NL" sz="6400" dirty="0" smtClean="0">
                <a:latin typeface="Adobe Naskh Medium" pitchFamily="50" charset="-78"/>
                <a:ea typeface="Adobe Kaiti Std R" pitchFamily="18" charset="-128"/>
                <a:cs typeface="Adobe Naskh Medium" pitchFamily="50" charset="-78"/>
              </a:rPr>
              <a:t>Strategieën</a:t>
            </a:r>
          </a:p>
        </p:txBody>
      </p:sp>
      <p:sp>
        <p:nvSpPr>
          <p:cNvPr id="9" name="Tekstvak 8"/>
          <p:cNvSpPr txBox="1"/>
          <p:nvPr/>
        </p:nvSpPr>
        <p:spPr>
          <a:xfrm>
            <a:off x="495746" y="2122714"/>
            <a:ext cx="8528050" cy="646331"/>
          </a:xfrm>
          <a:prstGeom prst="rect">
            <a:avLst/>
          </a:prstGeom>
          <a:noFill/>
          <a:ln>
            <a:solidFill>
              <a:schemeClr val="bg1"/>
            </a:solidFill>
          </a:ln>
        </p:spPr>
        <p:txBody>
          <a:bodyPr wrap="square" rtlCol="0">
            <a:spAutoFit/>
          </a:bodyPr>
          <a:lstStyle/>
          <a:p>
            <a:endParaRPr lang="nl-NL" sz="3600" dirty="0">
              <a:latin typeface="Adobe Naskh Medium" pitchFamily="50" charset="-78"/>
              <a:ea typeface="Adobe Kaiti Std R" pitchFamily="18" charset="-128"/>
              <a:cs typeface="Adobe Naskh Medium" pitchFamily="50" charset="-78"/>
            </a:endParaRPr>
          </a:p>
        </p:txBody>
      </p:sp>
      <p:sp>
        <p:nvSpPr>
          <p:cNvPr id="12" name="Tekstvak 11"/>
          <p:cNvSpPr txBox="1"/>
          <p:nvPr/>
        </p:nvSpPr>
        <p:spPr>
          <a:xfrm>
            <a:off x="463550" y="1955800"/>
            <a:ext cx="9148536" cy="3477875"/>
          </a:xfrm>
          <a:prstGeom prst="rect">
            <a:avLst/>
          </a:prstGeom>
          <a:noFill/>
        </p:spPr>
        <p:txBody>
          <a:bodyPr wrap="square" rtlCol="0">
            <a:spAutoFit/>
          </a:bodyPr>
          <a:lstStyle/>
          <a:p>
            <a:r>
              <a:rPr lang="nl-NL" sz="4000" dirty="0" smtClean="0">
                <a:latin typeface="Adobe Naskh Medium" pitchFamily="50" charset="-78"/>
                <a:ea typeface="Adobe Kaiti Std R" pitchFamily="18" charset="-128"/>
                <a:cs typeface="Adobe Naskh Medium" pitchFamily="50" charset="-78"/>
              </a:rPr>
              <a:t>5 strategieën ontwikkeld en toegepast:</a:t>
            </a:r>
          </a:p>
          <a:p>
            <a:pPr lvl="1">
              <a:buFont typeface="Adobe Naskh Medium" pitchFamily="50" charset="-78"/>
              <a:buChar char="·"/>
            </a:pPr>
            <a:r>
              <a:rPr lang="nl-NL" sz="3600" b="1" dirty="0" smtClean="0">
                <a:latin typeface="Adobe Naskh Medium" pitchFamily="50" charset="-78"/>
                <a:ea typeface="Adobe Kaiti Std R" pitchFamily="18" charset="-128"/>
                <a:cs typeface="Adobe Naskh Medium" pitchFamily="50" charset="-78"/>
              </a:rPr>
              <a:t> </a:t>
            </a:r>
            <a:r>
              <a:rPr lang="nl-NL" sz="4800" b="1" dirty="0" smtClean="0">
                <a:latin typeface="Adobe Naskh Medium" pitchFamily="50" charset="-78"/>
                <a:ea typeface="Adobe Kaiti Std R" pitchFamily="18" charset="-128"/>
                <a:cs typeface="Adobe Naskh Medium" pitchFamily="50" charset="-78"/>
              </a:rPr>
              <a:t>Strategie 1: </a:t>
            </a:r>
            <a:r>
              <a:rPr lang="nl-NL" sz="4800" dirty="0" smtClean="0">
                <a:latin typeface="Adobe Naskh Medium" pitchFamily="50" charset="-78"/>
                <a:ea typeface="Adobe Kaiti Std R" pitchFamily="18" charset="-128"/>
                <a:cs typeface="Adobe Naskh Medium" pitchFamily="50" charset="-78"/>
              </a:rPr>
              <a:t>Top </a:t>
            </a:r>
            <a:r>
              <a:rPr lang="nl-NL" sz="4800" i="1" dirty="0" smtClean="0">
                <a:latin typeface="Adobe Naskh Medium" pitchFamily="50" charset="-78"/>
                <a:ea typeface="Adobe Kaiti Std R" pitchFamily="18" charset="-128"/>
                <a:cs typeface="Adobe Naskh Medium" pitchFamily="50" charset="-78"/>
              </a:rPr>
              <a:t>N</a:t>
            </a:r>
            <a:r>
              <a:rPr lang="nl-NL" sz="4800" dirty="0" smtClean="0">
                <a:latin typeface="Adobe Naskh Medium" pitchFamily="50" charset="-78"/>
                <a:ea typeface="Adobe Kaiti Std R" pitchFamily="18" charset="-128"/>
                <a:cs typeface="Adobe Naskh Medium" pitchFamily="50" charset="-78"/>
              </a:rPr>
              <a:t> volgens peiling</a:t>
            </a:r>
            <a:endParaRPr lang="nl-NL" sz="3600" dirty="0" smtClean="0">
              <a:latin typeface="Adobe Naskh Medium" pitchFamily="50" charset="-78"/>
              <a:ea typeface="Adobe Kaiti Std R" pitchFamily="18" charset="-128"/>
              <a:cs typeface="Adobe Naskh Medium" pitchFamily="50" charset="-78"/>
            </a:endParaRPr>
          </a:p>
          <a:p>
            <a:pPr lvl="1">
              <a:buFont typeface="Adobe Naskh Medium" pitchFamily="50" charset="-78"/>
              <a:buChar char="·"/>
            </a:pPr>
            <a:r>
              <a:rPr lang="nl-NL" sz="3600" b="1" dirty="0" smtClean="0">
                <a:latin typeface="Adobe Naskh Medium" pitchFamily="50" charset="-78"/>
                <a:ea typeface="Adobe Kaiti Std R" pitchFamily="18" charset="-128"/>
                <a:cs typeface="Adobe Naskh Medium" pitchFamily="50" charset="-78"/>
              </a:rPr>
              <a:t> </a:t>
            </a:r>
            <a:r>
              <a:rPr lang="nl-NL" sz="4800" b="1" dirty="0" smtClean="0">
                <a:latin typeface="Adobe Naskh Medium" pitchFamily="50" charset="-78"/>
                <a:ea typeface="Adobe Kaiti Std R" pitchFamily="18" charset="-128"/>
                <a:cs typeface="Adobe Naskh Medium" pitchFamily="50" charset="-78"/>
              </a:rPr>
              <a:t>Strategie 2: </a:t>
            </a:r>
            <a:r>
              <a:rPr lang="nl-NL" sz="4800" dirty="0" smtClean="0">
                <a:latin typeface="Adobe Naskh Medium" pitchFamily="50" charset="-78"/>
                <a:ea typeface="Adobe Kaiti Std R" pitchFamily="18" charset="-128"/>
                <a:cs typeface="Adobe Naskh Medium" pitchFamily="50" charset="-78"/>
              </a:rPr>
              <a:t>Willekeurig</a:t>
            </a:r>
            <a:endParaRPr lang="nl-NL" sz="3600" dirty="0" smtClean="0">
              <a:latin typeface="Adobe Naskh Medium" pitchFamily="50" charset="-78"/>
              <a:ea typeface="Adobe Kaiti Std R" pitchFamily="18" charset="-128"/>
              <a:cs typeface="Adobe Naskh Medium" pitchFamily="50" charset="-78"/>
            </a:endParaRPr>
          </a:p>
          <a:p>
            <a:pPr lvl="1">
              <a:buFont typeface="Adobe Naskh Medium" pitchFamily="50" charset="-78"/>
              <a:buChar char="·"/>
            </a:pPr>
            <a:r>
              <a:rPr lang="nl-NL" sz="2800" b="1" dirty="0" smtClean="0">
                <a:solidFill>
                  <a:schemeClr val="tx1">
                    <a:lumMod val="50000"/>
                    <a:lumOff val="50000"/>
                  </a:schemeClr>
                </a:solidFill>
                <a:latin typeface="Adobe Naskh Medium" pitchFamily="50" charset="-78"/>
                <a:ea typeface="Adobe Kaiti Std R" pitchFamily="18" charset="-128"/>
                <a:cs typeface="Adobe Naskh Medium" pitchFamily="50" charset="-78"/>
              </a:rPr>
              <a:t> Strategie 3.1: </a:t>
            </a:r>
            <a:r>
              <a:rPr lang="nl-NL" sz="2800" dirty="0" smtClean="0">
                <a:solidFill>
                  <a:schemeClr val="tx1">
                    <a:lumMod val="50000"/>
                    <a:lumOff val="50000"/>
                  </a:schemeClr>
                </a:solidFill>
                <a:latin typeface="Adobe Naskh Medium" pitchFamily="50" charset="-78"/>
                <a:ea typeface="Adobe Kaiti Std R" pitchFamily="18" charset="-128"/>
                <a:cs typeface="Adobe Naskh Medium" pitchFamily="50" charset="-78"/>
              </a:rPr>
              <a:t>Top 15 kandidaten</a:t>
            </a:r>
          </a:p>
          <a:p>
            <a:pPr lvl="1">
              <a:buFont typeface="Adobe Naskh Medium" pitchFamily="50" charset="-78"/>
              <a:buChar char="·"/>
            </a:pPr>
            <a:r>
              <a:rPr lang="nl-NL" sz="2800" b="1" dirty="0" smtClean="0">
                <a:solidFill>
                  <a:schemeClr val="tx1">
                    <a:lumMod val="50000"/>
                    <a:lumOff val="50000"/>
                  </a:schemeClr>
                </a:solidFill>
                <a:latin typeface="Adobe Naskh Medium" pitchFamily="50" charset="-78"/>
                <a:ea typeface="Adobe Kaiti Std R" pitchFamily="18" charset="-128"/>
                <a:cs typeface="Adobe Naskh Medium" pitchFamily="50" charset="-78"/>
              </a:rPr>
              <a:t> Strategie 3.2: </a:t>
            </a:r>
            <a:r>
              <a:rPr lang="nl-NL" sz="2800" dirty="0" smtClean="0">
                <a:solidFill>
                  <a:schemeClr val="tx1">
                    <a:lumMod val="50000"/>
                    <a:lumOff val="50000"/>
                  </a:schemeClr>
                </a:solidFill>
                <a:latin typeface="Adobe Naskh Medium" pitchFamily="50" charset="-78"/>
                <a:ea typeface="Adobe Kaiti Std R" pitchFamily="18" charset="-128"/>
                <a:cs typeface="Adobe Naskh Medium" pitchFamily="50" charset="-78"/>
              </a:rPr>
              <a:t>Top </a:t>
            </a:r>
            <a:r>
              <a:rPr lang="nl-NL" sz="2800" i="1" dirty="0" smtClean="0">
                <a:solidFill>
                  <a:schemeClr val="tx1">
                    <a:lumMod val="50000"/>
                    <a:lumOff val="50000"/>
                  </a:schemeClr>
                </a:solidFill>
                <a:latin typeface="Adobe Naskh Medium" pitchFamily="50" charset="-78"/>
                <a:ea typeface="Adobe Kaiti Std R" pitchFamily="18" charset="-128"/>
                <a:cs typeface="Adobe Naskh Medium" pitchFamily="50" charset="-78"/>
              </a:rPr>
              <a:t>N</a:t>
            </a:r>
            <a:r>
              <a:rPr lang="nl-NL" sz="2800" dirty="0" smtClean="0">
                <a:solidFill>
                  <a:schemeClr val="tx1">
                    <a:lumMod val="50000"/>
                    <a:lumOff val="50000"/>
                  </a:schemeClr>
                </a:solidFill>
                <a:latin typeface="Adobe Naskh Medium" pitchFamily="50" charset="-78"/>
                <a:ea typeface="Adobe Kaiti Std R" pitchFamily="18" charset="-128"/>
                <a:cs typeface="Adobe Naskh Medium" pitchFamily="50" charset="-78"/>
              </a:rPr>
              <a:t> </a:t>
            </a:r>
            <a:r>
              <a:rPr lang="nl-NL" sz="2800" dirty="0" err="1" smtClean="0">
                <a:solidFill>
                  <a:schemeClr val="tx1">
                    <a:lumMod val="50000"/>
                    <a:lumOff val="50000"/>
                  </a:schemeClr>
                </a:solidFill>
                <a:latin typeface="Adobe Naskh Medium" pitchFamily="50" charset="-78"/>
                <a:ea typeface="Adobe Kaiti Std R" pitchFamily="18" charset="-128"/>
                <a:cs typeface="Adobe Naskh Medium" pitchFamily="50" charset="-78"/>
              </a:rPr>
              <a:t>a.d.h.v</a:t>
            </a:r>
            <a:r>
              <a:rPr lang="nl-NL" sz="2800" dirty="0" smtClean="0">
                <a:solidFill>
                  <a:schemeClr val="tx1">
                    <a:lumMod val="50000"/>
                    <a:lumOff val="50000"/>
                  </a:schemeClr>
                </a:solidFill>
                <a:latin typeface="Adobe Naskh Medium" pitchFamily="50" charset="-78"/>
                <a:ea typeface="Adobe Kaiti Std R" pitchFamily="18" charset="-128"/>
                <a:cs typeface="Adobe Naskh Medium" pitchFamily="50" charset="-78"/>
              </a:rPr>
              <a:t>. aantal kandidaten</a:t>
            </a:r>
            <a:endParaRPr lang="nl-NL" sz="2400" dirty="0" smtClean="0">
              <a:solidFill>
                <a:schemeClr val="tx1">
                  <a:lumMod val="50000"/>
                  <a:lumOff val="50000"/>
                </a:schemeClr>
              </a:solidFill>
              <a:latin typeface="Adobe Naskh Medium" pitchFamily="50" charset="-78"/>
              <a:ea typeface="Adobe Kaiti Std R" pitchFamily="18" charset="-128"/>
              <a:cs typeface="Adobe Naskh Medium" pitchFamily="50" charset="-78"/>
            </a:endParaRPr>
          </a:p>
          <a:p>
            <a:pPr lvl="1">
              <a:buFont typeface="Adobe Naskh Medium" pitchFamily="50" charset="-78"/>
              <a:buChar char="·"/>
            </a:pPr>
            <a:r>
              <a:rPr lang="nl-NL" sz="2800" b="1" dirty="0" smtClean="0">
                <a:solidFill>
                  <a:schemeClr val="tx1">
                    <a:lumMod val="50000"/>
                    <a:lumOff val="50000"/>
                  </a:schemeClr>
                </a:solidFill>
                <a:latin typeface="Adobe Naskh Medium" pitchFamily="50" charset="-78"/>
                <a:ea typeface="Adobe Kaiti Std R" pitchFamily="18" charset="-128"/>
                <a:cs typeface="Adobe Naskh Medium" pitchFamily="50" charset="-78"/>
              </a:rPr>
              <a:t> Strategie 4: </a:t>
            </a:r>
            <a:r>
              <a:rPr lang="nl-NL" sz="2800" dirty="0" smtClean="0">
                <a:solidFill>
                  <a:schemeClr val="tx1">
                    <a:lumMod val="50000"/>
                    <a:lumOff val="50000"/>
                  </a:schemeClr>
                </a:solidFill>
                <a:latin typeface="Adobe Naskh Medium" pitchFamily="50" charset="-78"/>
                <a:ea typeface="Adobe Kaiti Std R" pitchFamily="18" charset="-128"/>
                <a:cs typeface="Adobe Naskh Medium" pitchFamily="50" charset="-78"/>
              </a:rPr>
              <a:t>Top </a:t>
            </a:r>
            <a:r>
              <a:rPr lang="nl-NL" sz="2800" i="1" dirty="0" smtClean="0">
                <a:solidFill>
                  <a:schemeClr val="tx1">
                    <a:lumMod val="50000"/>
                    <a:lumOff val="50000"/>
                  </a:schemeClr>
                </a:solidFill>
                <a:latin typeface="Adobe Naskh Medium" pitchFamily="50" charset="-78"/>
                <a:ea typeface="Adobe Kaiti Std R" pitchFamily="18" charset="-128"/>
                <a:cs typeface="Adobe Naskh Medium" pitchFamily="50" charset="-78"/>
              </a:rPr>
              <a:t>N+extra</a:t>
            </a:r>
            <a:r>
              <a:rPr lang="nl-NL" sz="2800" dirty="0" smtClean="0">
                <a:solidFill>
                  <a:schemeClr val="tx1">
                    <a:lumMod val="50000"/>
                    <a:lumOff val="50000"/>
                  </a:schemeClr>
                </a:solidFill>
                <a:latin typeface="Adobe Naskh Medium" pitchFamily="50" charset="-78"/>
                <a:ea typeface="Adobe Kaiti Std R" pitchFamily="18" charset="-128"/>
                <a:cs typeface="Adobe Naskh Medium" pitchFamily="50" charset="-78"/>
              </a:rPr>
              <a:t> </a:t>
            </a:r>
            <a:r>
              <a:rPr lang="nl-NL" sz="2800" i="1" dirty="0" smtClean="0">
                <a:solidFill>
                  <a:schemeClr val="tx1">
                    <a:lumMod val="50000"/>
                    <a:lumOff val="50000"/>
                  </a:schemeClr>
                </a:solidFill>
                <a:latin typeface="Adobe Naskh Medium" pitchFamily="50" charset="-78"/>
                <a:ea typeface="Adobe Kaiti Std R" pitchFamily="18" charset="-128"/>
                <a:cs typeface="Adobe Naskh Medium" pitchFamily="50" charset="-78"/>
              </a:rPr>
              <a:t>percentage</a:t>
            </a:r>
            <a:r>
              <a:rPr lang="nl-NL" sz="2800" dirty="0" smtClean="0">
                <a:solidFill>
                  <a:schemeClr val="tx1">
                    <a:lumMod val="50000"/>
                    <a:lumOff val="50000"/>
                  </a:schemeClr>
                </a:solidFill>
                <a:latin typeface="Adobe Naskh Medium" pitchFamily="50" charset="-78"/>
                <a:ea typeface="Adobe Kaiti Std R" pitchFamily="18" charset="-128"/>
                <a:cs typeface="Adobe Naskh Medium" pitchFamily="50" charset="-78"/>
              </a:rPr>
              <a:t> volgens peiling</a:t>
            </a:r>
            <a:endParaRPr lang="nl-NL" sz="2800" dirty="0">
              <a:solidFill>
                <a:schemeClr val="tx1">
                  <a:lumMod val="50000"/>
                  <a:lumOff val="50000"/>
                </a:schemeClr>
              </a:solidFill>
              <a:latin typeface="Adobe Naskh Medium" pitchFamily="50" charset="-78"/>
              <a:ea typeface="Adobe Kaiti Std R" pitchFamily="18" charset="-128"/>
              <a:cs typeface="Adobe Naskh Medium" pitchFamily="50" charset="-7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0"/>
            <a:ext cx="9144000" cy="836712"/>
          </a:xfrm>
          <a:prstGeom prst="rect">
            <a:avLst/>
          </a:prstGeom>
          <a:solidFill>
            <a:srgbClr val="121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dianummer 4"/>
          <p:cNvSpPr>
            <a:spLocks noGrp="1"/>
          </p:cNvSpPr>
          <p:nvPr>
            <p:ph type="sldNum" sz="quarter" idx="12"/>
          </p:nvPr>
        </p:nvSpPr>
        <p:spPr>
          <a:xfrm>
            <a:off x="8414294" y="548680"/>
            <a:ext cx="755104" cy="365125"/>
          </a:xfrm>
        </p:spPr>
        <p:txBody>
          <a:bodyPr/>
          <a:lstStyle/>
          <a:p>
            <a:pPr algn="ctr"/>
            <a:fld id="{BA86C5BC-B515-4071-BE75-58D73D5A44D3}" type="slidenum">
              <a:rPr lang="nl-NL" sz="900" smtClean="0">
                <a:solidFill>
                  <a:schemeClr val="bg1"/>
                </a:solidFill>
                <a:latin typeface="Adobe Garamond Pro Bold" pitchFamily="18" charset="0"/>
              </a:rPr>
              <a:pPr algn="ctr"/>
              <a:t>9</a:t>
            </a:fld>
            <a:r>
              <a:rPr lang="nl-NL" sz="900" dirty="0" smtClean="0">
                <a:solidFill>
                  <a:schemeClr val="bg1"/>
                </a:solidFill>
                <a:latin typeface="Adobe Garamond Pro Bold" pitchFamily="18" charset="0"/>
              </a:rPr>
              <a:t> van 34</a:t>
            </a:r>
            <a:endParaRPr lang="nl-NL" sz="900" dirty="0">
              <a:solidFill>
                <a:schemeClr val="bg1"/>
              </a:solidFill>
              <a:latin typeface="Adobe Garamond Pro Bold" pitchFamily="18" charset="0"/>
            </a:endParaRPr>
          </a:p>
        </p:txBody>
      </p:sp>
      <p:pic>
        <p:nvPicPr>
          <p:cNvPr id="2050" name="Picture 2" descr="C:\Users\Michael\Desktop\Tweede-Kamer\Presentatie\uva-logo-witblauw.png"/>
          <p:cNvPicPr>
            <a:picLocks noChangeAspect="1" noChangeArrowheads="1"/>
          </p:cNvPicPr>
          <p:nvPr/>
        </p:nvPicPr>
        <p:blipFill>
          <a:blip r:embed="rId3" cstate="print"/>
          <a:srcRect/>
          <a:stretch>
            <a:fillRect/>
          </a:stretch>
        </p:blipFill>
        <p:spPr bwMode="auto">
          <a:xfrm>
            <a:off x="8532440" y="116632"/>
            <a:ext cx="504056" cy="504056"/>
          </a:xfrm>
          <a:prstGeom prst="rect">
            <a:avLst/>
          </a:prstGeom>
          <a:noFill/>
        </p:spPr>
      </p:pic>
      <p:sp>
        <p:nvSpPr>
          <p:cNvPr id="8" name="Titel 1"/>
          <p:cNvSpPr txBox="1">
            <a:spLocks/>
          </p:cNvSpPr>
          <p:nvPr/>
        </p:nvSpPr>
        <p:spPr>
          <a:xfrm>
            <a:off x="-381000" y="-304800"/>
            <a:ext cx="9344025"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300" b="0" i="0" u="none" strike="noStrike" kern="1200" cap="none" spc="0" normalizeH="0" baseline="0" noProof="0" dirty="0" smtClean="0">
                <a:ln>
                  <a:noFill/>
                </a:ln>
                <a:solidFill>
                  <a:schemeClr val="bg1"/>
                </a:solidFill>
                <a:effectLst/>
                <a:uLnTx/>
                <a:uFillTx/>
                <a:latin typeface="Adobe Naskh Medium" pitchFamily="50" charset="-78"/>
                <a:ea typeface="+mj-ea"/>
                <a:cs typeface="Adobe Naskh Medium" pitchFamily="50" charset="-78"/>
              </a:rPr>
              <a:t>Het Manipuleren van de Tweede Kamerverkiezingen door Uitbuiting van de Voorkeursdrempel</a:t>
            </a:r>
          </a:p>
        </p:txBody>
      </p:sp>
      <p:sp>
        <p:nvSpPr>
          <p:cNvPr id="10" name="Tekstvak 9"/>
          <p:cNvSpPr txBox="1"/>
          <p:nvPr/>
        </p:nvSpPr>
        <p:spPr>
          <a:xfrm>
            <a:off x="565150" y="876300"/>
            <a:ext cx="8191500" cy="1077218"/>
          </a:xfrm>
          <a:prstGeom prst="rect">
            <a:avLst/>
          </a:prstGeom>
          <a:noFill/>
        </p:spPr>
        <p:txBody>
          <a:bodyPr wrap="square" rtlCol="0">
            <a:spAutoFit/>
          </a:bodyPr>
          <a:lstStyle/>
          <a:p>
            <a:pPr algn="ctr"/>
            <a:r>
              <a:rPr lang="nl-NL" sz="6400" dirty="0" smtClean="0">
                <a:latin typeface="Adobe Naskh Medium" pitchFamily="50" charset="-78"/>
                <a:ea typeface="Adobe Kaiti Std R" pitchFamily="18" charset="-128"/>
                <a:cs typeface="Adobe Naskh Medium" pitchFamily="50" charset="-78"/>
              </a:rPr>
              <a:t>Strategieën</a:t>
            </a:r>
          </a:p>
        </p:txBody>
      </p:sp>
      <p:sp>
        <p:nvSpPr>
          <p:cNvPr id="9" name="Tekstvak 8"/>
          <p:cNvSpPr txBox="1"/>
          <p:nvPr/>
        </p:nvSpPr>
        <p:spPr>
          <a:xfrm>
            <a:off x="463549" y="1955800"/>
            <a:ext cx="8499475" cy="4401205"/>
          </a:xfrm>
          <a:prstGeom prst="rect">
            <a:avLst/>
          </a:prstGeom>
          <a:noFill/>
        </p:spPr>
        <p:txBody>
          <a:bodyPr wrap="square" rtlCol="0">
            <a:spAutoFit/>
          </a:bodyPr>
          <a:lstStyle/>
          <a:p>
            <a:r>
              <a:rPr lang="nl-NL" sz="4400" dirty="0" smtClean="0">
                <a:latin typeface="Adobe Naskh Medium" pitchFamily="50" charset="-78"/>
                <a:ea typeface="Adobe Kaiti Std R" pitchFamily="18" charset="-128"/>
                <a:cs typeface="Adobe Naskh Medium" pitchFamily="50" charset="-78"/>
              </a:rPr>
              <a:t>Aannames:</a:t>
            </a:r>
          </a:p>
          <a:p>
            <a:pPr lvl="1">
              <a:buFont typeface="Adobe Naskh Medium" pitchFamily="50" charset="-78"/>
              <a:buChar char="·"/>
            </a:pPr>
            <a:r>
              <a:rPr lang="nl-NL" sz="4000" dirty="0" smtClean="0">
                <a:latin typeface="Adobe Naskh Medium" pitchFamily="50" charset="-78"/>
                <a:ea typeface="Adobe Kaiti Std R" pitchFamily="18" charset="-128"/>
                <a:cs typeface="Adobe Naskh Medium" pitchFamily="50" charset="-78"/>
              </a:rPr>
              <a:t> 100% deelname van leden</a:t>
            </a:r>
          </a:p>
          <a:p>
            <a:pPr lvl="1">
              <a:buFont typeface="Adobe Naskh Medium" pitchFamily="50" charset="-78"/>
              <a:buChar char="·"/>
            </a:pPr>
            <a:r>
              <a:rPr lang="nl-NL" sz="4000" dirty="0" smtClean="0">
                <a:latin typeface="Adobe Naskh Medium" pitchFamily="50" charset="-78"/>
                <a:ea typeface="Adobe Kaiti Std R" pitchFamily="18" charset="-128"/>
                <a:cs typeface="Adobe Naskh Medium" pitchFamily="50" charset="-78"/>
              </a:rPr>
              <a:t> Stemmen op willekeurige</a:t>
            </a:r>
            <a:r>
              <a:rPr lang="nl-NL" sz="4000" i="1" dirty="0" smtClean="0">
                <a:latin typeface="Adobe Naskh Medium" pitchFamily="50" charset="-78"/>
                <a:ea typeface="Adobe Kaiti Std R" pitchFamily="18" charset="-128"/>
                <a:cs typeface="Adobe Naskh Medium" pitchFamily="50" charset="-78"/>
              </a:rPr>
              <a:t> </a:t>
            </a:r>
            <a:r>
              <a:rPr lang="nl-NL" sz="4000" dirty="0" smtClean="0">
                <a:latin typeface="Adobe Naskh Medium" pitchFamily="50" charset="-78"/>
                <a:ea typeface="Adobe Kaiti Std R" pitchFamily="18" charset="-128"/>
                <a:cs typeface="Adobe Naskh Medium" pitchFamily="50" charset="-78"/>
              </a:rPr>
              <a:t>kandidaat</a:t>
            </a:r>
          </a:p>
          <a:p>
            <a:pPr lvl="1">
              <a:buFont typeface="Adobe Naskh Medium" pitchFamily="50" charset="-78"/>
              <a:buChar char="·"/>
            </a:pPr>
            <a:r>
              <a:rPr lang="nl-NL" sz="4000" dirty="0" smtClean="0">
                <a:latin typeface="Adobe Naskh Medium" pitchFamily="50" charset="-78"/>
                <a:ea typeface="Adobe Kaiti Std R" pitchFamily="18" charset="-128"/>
                <a:cs typeface="Adobe Naskh Medium" pitchFamily="50" charset="-78"/>
              </a:rPr>
              <a:t> Andere bevolkingsgroepen geen strategie</a:t>
            </a:r>
          </a:p>
          <a:p>
            <a:endParaRPr lang="nl-NL" sz="3600" dirty="0" smtClean="0">
              <a:latin typeface="Adobe Naskh Medium" pitchFamily="50" charset="-78"/>
              <a:ea typeface="Adobe Kaiti Std R" pitchFamily="18" charset="-128"/>
              <a:cs typeface="Adobe Naskh Medium" pitchFamily="50" charset="-78"/>
            </a:endParaRPr>
          </a:p>
          <a:p>
            <a:pPr>
              <a:buFont typeface="Adobe Naskh Medium" pitchFamily="50" charset="-78"/>
              <a:buChar char="·"/>
            </a:pPr>
            <a:endParaRPr lang="nl-NL" sz="4000" dirty="0" smtClean="0">
              <a:latin typeface="Adobe Naskh Medium" pitchFamily="50" charset="-78"/>
              <a:ea typeface="Adobe Kaiti Std R" pitchFamily="18" charset="-128"/>
              <a:cs typeface="Adobe Naskh Medium" pitchFamily="50" charset="-78"/>
            </a:endParaRPr>
          </a:p>
          <a:p>
            <a:endParaRPr lang="nl-NL" sz="4000" dirty="0" smtClean="0">
              <a:latin typeface="Adobe Naskh Medium" pitchFamily="50" charset="-78"/>
              <a:ea typeface="Adobe Kaiti Std R" pitchFamily="18" charset="-128"/>
              <a:cs typeface="Adobe Naskh Medium" pitchFamily="50" charset="-7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4408</TotalTime>
  <Words>1695</Words>
  <Application>Microsoft Office PowerPoint</Application>
  <PresentationFormat>Diavoorstelling (4:3)</PresentationFormat>
  <Paragraphs>375</Paragraphs>
  <Slides>34</Slides>
  <Notes>34</Notes>
  <HiddenSlides>0</HiddenSlides>
  <MMClips>0</MMClips>
  <ScaleCrop>false</ScaleCrop>
  <HeadingPairs>
    <vt:vector size="4" baseType="variant">
      <vt:variant>
        <vt:lpstr>Thema</vt:lpstr>
      </vt:variant>
      <vt:variant>
        <vt:i4>1</vt:i4>
      </vt:variant>
      <vt:variant>
        <vt:lpstr>Diatitels</vt:lpstr>
      </vt:variant>
      <vt:variant>
        <vt:i4>34</vt:i4>
      </vt:variant>
    </vt:vector>
  </HeadingPairs>
  <TitlesOfParts>
    <vt:vector size="35" baseType="lpstr">
      <vt:lpstr>Office-thema</vt:lpstr>
      <vt:lpstr>Het Manipuleren van de Tweede Kamerverkiezingen door Uitbuiting van de Voorkeursdrempel</vt:lpstr>
      <vt:lpstr>Dia 2</vt:lpstr>
      <vt:lpstr>Dia 3</vt:lpstr>
      <vt:lpstr>Dia 4</vt:lpstr>
      <vt:lpstr>Dia 5</vt:lpstr>
      <vt:lpstr>Dia 6</vt:lpstr>
      <vt:lpstr>Dia 7</vt:lpstr>
      <vt:lpstr>Dia 8</vt:lpstr>
      <vt:lpstr>Dia 9</vt:lpstr>
      <vt:lpstr>Dia 10</vt:lpstr>
      <vt:lpstr>Dia 11</vt:lpstr>
      <vt:lpstr>Dia 12</vt:lpstr>
      <vt:lpstr>Dia 13</vt:lpstr>
      <vt:lpstr>Dia 14</vt:lpstr>
      <vt:lpstr>Dia 15</vt:lpstr>
      <vt:lpstr>Dia 16</vt:lpstr>
      <vt:lpstr>Dia 17</vt:lpstr>
      <vt:lpstr>Dia 18</vt:lpstr>
      <vt:lpstr>Dia 19</vt:lpstr>
      <vt:lpstr>Dia 20</vt:lpstr>
      <vt:lpstr>Dia 21</vt:lpstr>
      <vt:lpstr>Dia 22</vt:lpstr>
      <vt:lpstr>Dia 23</vt:lpstr>
      <vt:lpstr>Dia 24</vt:lpstr>
      <vt:lpstr>Dia 25</vt:lpstr>
      <vt:lpstr>Dia 26</vt:lpstr>
      <vt:lpstr>Dia 27</vt:lpstr>
      <vt:lpstr>Dia 28</vt:lpstr>
      <vt:lpstr>Dia 29</vt:lpstr>
      <vt:lpstr>Dia 30</vt:lpstr>
      <vt:lpstr>Dia 31</vt:lpstr>
      <vt:lpstr>Dia 32</vt:lpstr>
      <vt:lpstr>Dia 33</vt:lpstr>
      <vt:lpstr>Dia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Het Manipuleren van de Tweede Kamerverkiezingen door Uitbuiting van de Voorkeursdrempel</dc:title>
  <dc:creator>Michael Amir</dc:creator>
  <cp:lastModifiedBy>Michael Amir</cp:lastModifiedBy>
  <cp:revision>18</cp:revision>
  <dcterms:created xsi:type="dcterms:W3CDTF">2016-06-21T09:23:06Z</dcterms:created>
  <dcterms:modified xsi:type="dcterms:W3CDTF">2016-06-24T22:14:30Z</dcterms:modified>
</cp:coreProperties>
</file>