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23.png" ContentType="image/png"/>
  <Override PartName="/ppt/media/image22.png" ContentType="image/png"/>
  <Override PartName="/ppt/media/image21.png" ContentType="image/png"/>
  <Override PartName="/ppt/media/image4.png" ContentType="image/png"/>
  <Override PartName="/ppt/media/image27.png" ContentType="image/png"/>
  <Override PartName="/ppt/media/image28.png" ContentType="image/png"/>
  <Override PartName="/ppt/media/image5.png" ContentType="image/png"/>
  <Override PartName="/ppt/media/image30.png" ContentType="image/png"/>
  <Override PartName="/ppt/media/image10.png" ContentType="image/png"/>
  <Override PartName="/ppt/media/image29.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media/image3.png" ContentType="image/png"/>
  <Override PartName="/ppt/media/image26.png" ContentType="image/png"/>
  <Override PartName="/ppt/media/image32.png" ContentType="image/png"/>
  <Override PartName="/ppt/media/image2.png" ContentType="image/png"/>
  <Override PartName="/ppt/media/image25.png" ContentType="image/png"/>
  <Override PartName="/ppt/media/image31.png" ContentType="image/png"/>
  <Override PartName="/ppt/media/image1.png" ContentType="image/png"/>
  <Override PartName="/ppt/media/image24.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20.png" ContentType="image/png"/>
  <Override PartName="/ppt/media/image19.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comments/comment13.xml" ContentType="application/vnd.openxmlformats-officedocument.presentationml.comments+xml"/>
  <Override PartName="/ppt/commentAuthors.xml" ContentType="application/vnd.openxmlformats-officedocument.presentationml.commentAuthor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12192000" cy="6858000"/>
  <p:notesSz cx="7772400" cy="10058400"/>
</p:presentation>
</file>

<file path=ppt/commentAuthors.xml><?xml version="1.0" encoding="utf-8"?>
<p:cmAuthorLst xmlns:p="http://schemas.openxmlformats.org/presentationml/2006/main">
  <p:cmAuthor id="0" name=""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presProps" Target="presProps.xml"/><Relationship Id="rId25" Type="http://schemas.openxmlformats.org/officeDocument/2006/relationships/commentAuthors" Target="commentAuthors.xml"/>
</Relationships>
</file>

<file path=ppt/comments/comment13.xml><?xml version="1.0" encoding="utf-8"?>
<p:cmLst xmlns:p="http://schemas.openxmlformats.org/presentationml/2006/main">
  <p:cm authorId="0" dt="2021-12-02T15:06:36.000000000" idx="1">
    <p:pos x="0" y="0"/>
    <p:text/>
  </p:cm>
</p:cmLst>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fr-FR" sz="4400" spc="-1" strike="noStrike">
              <a:latin typeface="Arial"/>
            </a:endParaRPr>
          </a:p>
        </p:txBody>
      </p:sp>
      <p:sp>
        <p:nvSpPr>
          <p:cNvPr id="2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3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fr-FR" sz="4400" spc="-1" strike="noStrike">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3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3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fr-FR" sz="4400" spc="-1" strike="noStrike">
              <a:latin typeface="Arial"/>
            </a:endParaRPr>
          </a:p>
        </p:txBody>
      </p:sp>
      <p:sp>
        <p:nvSpPr>
          <p:cNvPr id="3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3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3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4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4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4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fr-FR" sz="4400" spc="-1" strike="noStrike">
              <a:latin typeface="Arial"/>
            </a:endParaRPr>
          </a:p>
        </p:txBody>
      </p:sp>
      <p:sp>
        <p:nvSpPr>
          <p:cNvPr id="5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endParaRPr b="0" lang="fr-F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fr-FR" sz="4400" spc="-1" strike="noStrike">
              <a:latin typeface="Arial"/>
            </a:endParaRPr>
          </a:p>
        </p:txBody>
      </p:sp>
      <p:sp>
        <p:nvSpPr>
          <p:cNvPr id="5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fr-FR" sz="4400" spc="-1" strike="noStrike">
              <a:latin typeface="Arial"/>
            </a:endParaRPr>
          </a:p>
        </p:txBody>
      </p:sp>
      <p:sp>
        <p:nvSpPr>
          <p:cNvPr id="5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fr-FR" sz="3200" spc="-1" strike="noStrike">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fr-F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fr-F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fr-FR" sz="4400" spc="-1" strike="noStrike">
              <a:latin typeface="Arial"/>
            </a:endParaRPr>
          </a:p>
        </p:txBody>
      </p:sp>
      <p:sp>
        <p:nvSpPr>
          <p:cNvPr id="6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6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fr-FR" sz="3200" spc="-1" strike="noStrike">
              <a:latin typeface="Arial"/>
            </a:endParaRPr>
          </a:p>
        </p:txBody>
      </p:sp>
      <p:sp>
        <p:nvSpPr>
          <p:cNvPr id="6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fr-FR" sz="4400" spc="-1" strike="noStrike">
              <a:latin typeface="Arial"/>
            </a:endParaRPr>
          </a:p>
        </p:txBody>
      </p:sp>
      <p:sp>
        <p:nvSpPr>
          <p:cNvPr id="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endParaRPr b="0" lang="fr-F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fr-FR" sz="4400" spc="-1" strike="noStrike">
              <a:latin typeface="Arial"/>
            </a:endParaRPr>
          </a:p>
        </p:txBody>
      </p:sp>
      <p:sp>
        <p:nvSpPr>
          <p:cNvPr id="6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fr-FR" sz="3200" spc="-1" strike="noStrike">
              <a:latin typeface="Arial"/>
            </a:endParaRPr>
          </a:p>
        </p:txBody>
      </p:sp>
      <p:sp>
        <p:nvSpPr>
          <p:cNvPr id="6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6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fr-FR" sz="4400" spc="-1" strike="noStrike">
              <a:latin typeface="Arial"/>
            </a:endParaRPr>
          </a:p>
        </p:txBody>
      </p:sp>
      <p:sp>
        <p:nvSpPr>
          <p:cNvPr id="6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7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71"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fr-FR" sz="4400" spc="-1" strike="noStrike">
              <a:latin typeface="Arial"/>
            </a:endParaRPr>
          </a:p>
        </p:txBody>
      </p:sp>
      <p:sp>
        <p:nvSpPr>
          <p:cNvPr id="73"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74"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fr-FR" sz="4400" spc="-1" strike="noStrike">
              <a:latin typeface="Arial"/>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7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7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7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fr-FR" sz="4400" spc="-1" strike="noStrike">
              <a:latin typeface="Arial"/>
            </a:endParaRPr>
          </a:p>
        </p:txBody>
      </p:sp>
      <p:sp>
        <p:nvSpPr>
          <p:cNvPr id="81"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82"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83"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84"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85"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86"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fr-FR" sz="4400" spc="-1" strike="noStrike">
              <a:latin typeface="Arial"/>
            </a:endParaRPr>
          </a:p>
        </p:txBody>
      </p:sp>
      <p:sp>
        <p:nvSpPr>
          <p:cNvPr id="1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fr-FR" sz="4400" spc="-1" strike="noStrike">
              <a:latin typeface="Arial"/>
            </a:endParaRPr>
          </a:p>
        </p:txBody>
      </p:sp>
      <p:sp>
        <p:nvSpPr>
          <p:cNvPr id="1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fr-FR" sz="3200" spc="-1" strike="noStrike">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fr-F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fr-FR" sz="4400" spc="-1" strike="noStrike">
              <a:latin typeface="Arial"/>
            </a:endParaRPr>
          </a:p>
        </p:txBody>
      </p:sp>
      <p:sp>
        <p:nvSpPr>
          <p:cNvPr id="1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fr-FR" sz="3200" spc="-1" strike="noStrike">
              <a:latin typeface="Arial"/>
            </a:endParaRPr>
          </a:p>
        </p:txBody>
      </p:sp>
      <p:sp>
        <p:nvSpPr>
          <p:cNvPr id="1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fr-FR" sz="4400" spc="-1" strike="noStrike">
              <a:latin typeface="Arial"/>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fr-FR" sz="3200" spc="-1" strike="noStrike">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2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fr-FR" sz="4400" spc="-1" strike="noStrike">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fr-FR" sz="3200" spc="-1" strike="noStrike">
              <a:latin typeface="Arial"/>
            </a:endParaRPr>
          </a:p>
        </p:txBody>
      </p:sp>
      <p:sp>
        <p:nvSpPr>
          <p:cNvPr id="2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9"/>
          <p:cNvSpPr/>
          <p:nvPr/>
        </p:nvSpPr>
        <p:spPr>
          <a:xfrm>
            <a:off x="9120240" y="6648480"/>
            <a:ext cx="477720" cy="2077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1" name="Rectangle 6"/>
          <p:cNvSpPr/>
          <p:nvPr/>
        </p:nvSpPr>
        <p:spPr>
          <a:xfrm>
            <a:off x="9624240" y="6648480"/>
            <a:ext cx="2565720" cy="2077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2" name="Espace réservé du numéro de diapositive 1"/>
          <p:cNvSpPr/>
          <p:nvPr/>
        </p:nvSpPr>
        <p:spPr>
          <a:xfrm>
            <a:off x="9120240" y="6648480"/>
            <a:ext cx="477720" cy="2077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fld id="{AB313E08-B674-4522-9D3F-8FBCB8B09820}" type="slidenum">
              <a:rPr b="1" lang="fr-FR" sz="1200" spc="-1" strike="noStrike">
                <a:solidFill>
                  <a:srgbClr val="ffffff"/>
                </a:solidFill>
                <a:latin typeface="Calibri"/>
                <a:ea typeface="DejaVu Sans"/>
              </a:rPr>
              <a:t>20</a:t>
            </a:fld>
            <a:endParaRPr b="0" lang="fr-FR" sz="1200" spc="-1" strike="noStrike">
              <a:latin typeface="Arial"/>
            </a:endParaRPr>
          </a:p>
        </p:txBody>
      </p:sp>
      <p:sp>
        <p:nvSpPr>
          <p:cNvPr id="3" name="ZoneTexte 11"/>
          <p:cNvSpPr/>
          <p:nvPr/>
        </p:nvSpPr>
        <p:spPr>
          <a:xfrm>
            <a:off x="9624240" y="6624000"/>
            <a:ext cx="2590560" cy="249480"/>
          </a:xfrm>
          <a:prstGeom prst="rect">
            <a:avLst/>
          </a:prstGeom>
          <a:noFill/>
          <a:ln w="0">
            <a:noFill/>
          </a:ln>
        </p:spPr>
        <p:style>
          <a:lnRef idx="0"/>
          <a:fillRef idx="0"/>
          <a:effectRef idx="0"/>
          <a:fontRef idx="minor"/>
        </p:style>
        <p:txBody>
          <a:bodyPr lIns="90000" rIns="90000" tIns="45000" bIns="45000" anchor="t">
            <a:spAutoFit/>
          </a:bodyPr>
          <a:p>
            <a:pPr algn="ctr">
              <a:lnSpc>
                <a:spcPct val="150000"/>
              </a:lnSpc>
            </a:pPr>
            <a:r>
              <a:rPr b="1" i="1" lang="fr-FR" sz="700" spc="-1" strike="noStrike">
                <a:solidFill>
                  <a:srgbClr val="ffffff"/>
                </a:solidFill>
                <a:latin typeface="Arial"/>
                <a:ea typeface="DejaVu Sans"/>
              </a:rPr>
              <a:t>Titre </a:t>
            </a:r>
            <a:r>
              <a:rPr b="0" i="1" lang="fr-FR" sz="700" spc="-1" strike="noStrike">
                <a:solidFill>
                  <a:srgbClr val="ffffff"/>
                </a:solidFill>
                <a:latin typeface="Arial"/>
                <a:ea typeface="DejaVu Sans"/>
              </a:rPr>
              <a:t>– Date</a:t>
            </a:r>
            <a:endParaRPr b="0" lang="fr-FR" sz="700" spc="-1" strike="noStrike">
              <a:latin typeface="Arial"/>
            </a:endParaRPr>
          </a:p>
        </p:txBody>
      </p:sp>
      <p:sp>
        <p:nvSpPr>
          <p:cNvPr id="4" name="Rectangle 2"/>
          <p:cNvSpPr/>
          <p:nvPr/>
        </p:nvSpPr>
        <p:spPr>
          <a:xfrm>
            <a:off x="0" y="6237360"/>
            <a:ext cx="12190320" cy="64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r>
              <a:rPr b="0" lang="fr-FR" sz="4400" spc="-1" strike="noStrike">
                <a:latin typeface="Arial"/>
              </a:rPr>
              <a:t>Cliquez pour éditer le format du texte-titre</a:t>
            </a:r>
            <a:endParaRPr b="0" lang="fr-FR" sz="4400" spc="-1" strike="noStrike">
              <a:latin typeface="Arial"/>
            </a:endParaRP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Rectangle 9"/>
          <p:cNvSpPr/>
          <p:nvPr/>
        </p:nvSpPr>
        <p:spPr>
          <a:xfrm>
            <a:off x="9120240" y="6648480"/>
            <a:ext cx="477720" cy="2077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44" name="Rectangle 6"/>
          <p:cNvSpPr/>
          <p:nvPr/>
        </p:nvSpPr>
        <p:spPr>
          <a:xfrm>
            <a:off x="9624240" y="6648480"/>
            <a:ext cx="2565720" cy="2077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45" name="Espace réservé du numéro de diapositive 1"/>
          <p:cNvSpPr/>
          <p:nvPr/>
        </p:nvSpPr>
        <p:spPr>
          <a:xfrm>
            <a:off x="9120240" y="6648480"/>
            <a:ext cx="477720" cy="2077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fld id="{07CD28F9-A943-4B3D-881C-9A1A88B2C158}" type="slidenum">
              <a:rPr b="1" lang="fr-FR" sz="1200" spc="-1" strike="noStrike">
                <a:solidFill>
                  <a:srgbClr val="ffffff"/>
                </a:solidFill>
                <a:latin typeface="Calibri"/>
                <a:ea typeface="DejaVu Sans"/>
              </a:rPr>
              <a:t>20</a:t>
            </a:fld>
            <a:endParaRPr b="0" lang="fr-FR" sz="1200" spc="-1" strike="noStrike">
              <a:latin typeface="Arial"/>
            </a:endParaRPr>
          </a:p>
        </p:txBody>
      </p:sp>
      <p:sp>
        <p:nvSpPr>
          <p:cNvPr id="46" name="ZoneTexte 11"/>
          <p:cNvSpPr/>
          <p:nvPr/>
        </p:nvSpPr>
        <p:spPr>
          <a:xfrm>
            <a:off x="9624240" y="6624000"/>
            <a:ext cx="2590560" cy="249480"/>
          </a:xfrm>
          <a:prstGeom prst="rect">
            <a:avLst/>
          </a:prstGeom>
          <a:noFill/>
          <a:ln w="0">
            <a:noFill/>
          </a:ln>
        </p:spPr>
        <p:style>
          <a:lnRef idx="0"/>
          <a:fillRef idx="0"/>
          <a:effectRef idx="0"/>
          <a:fontRef idx="minor"/>
        </p:style>
        <p:txBody>
          <a:bodyPr lIns="90000" rIns="90000" tIns="45000" bIns="45000" anchor="t">
            <a:spAutoFit/>
          </a:bodyPr>
          <a:p>
            <a:pPr algn="ctr">
              <a:lnSpc>
                <a:spcPct val="150000"/>
              </a:lnSpc>
            </a:pPr>
            <a:r>
              <a:rPr b="1" i="1" lang="fr-FR" sz="700" spc="-1" strike="noStrike">
                <a:solidFill>
                  <a:srgbClr val="ffffff"/>
                </a:solidFill>
                <a:latin typeface="Arial"/>
                <a:ea typeface="DejaVu Sans"/>
              </a:rPr>
              <a:t>Titre </a:t>
            </a:r>
            <a:r>
              <a:rPr b="0" i="1" lang="fr-FR" sz="700" spc="-1" strike="noStrike">
                <a:solidFill>
                  <a:srgbClr val="ffffff"/>
                </a:solidFill>
                <a:latin typeface="Arial"/>
                <a:ea typeface="DejaVu Sans"/>
              </a:rPr>
              <a:t>– Date</a:t>
            </a:r>
            <a:endParaRPr b="0" lang="fr-FR" sz="700" spc="-1" strike="noStrike">
              <a:latin typeface="Arial"/>
            </a:endParaRPr>
          </a:p>
        </p:txBody>
      </p:sp>
      <p:sp>
        <p:nvSpPr>
          <p:cNvPr id="47" name="Rectangle 8"/>
          <p:cNvSpPr/>
          <p:nvPr/>
        </p:nvSpPr>
        <p:spPr>
          <a:xfrm>
            <a:off x="0" y="0"/>
            <a:ext cx="12190320" cy="10508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sp>
      <p:pic>
        <p:nvPicPr>
          <p:cNvPr id="48" name="Image 6" descr=""/>
          <p:cNvPicPr/>
          <p:nvPr/>
        </p:nvPicPr>
        <p:blipFill>
          <a:blip r:embed="rId2"/>
          <a:stretch/>
        </p:blipFill>
        <p:spPr>
          <a:xfrm>
            <a:off x="263520" y="188640"/>
            <a:ext cx="785520" cy="699840"/>
          </a:xfrm>
          <a:prstGeom prst="rect">
            <a:avLst/>
          </a:prstGeom>
          <a:ln w="0">
            <a:noFill/>
          </a:ln>
        </p:spPr>
      </p:pic>
      <p:sp>
        <p:nvSpPr>
          <p:cNvPr id="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r>
              <a:rPr b="0" lang="fr-FR" sz="4400" spc="-1" strike="noStrike">
                <a:latin typeface="Arial"/>
              </a:rPr>
              <a:t>Cliquez pour éditer le format du texte-titre</a:t>
            </a:r>
            <a:endParaRPr b="0" lang="fr-FR" sz="4400" spc="-1" strike="noStrike">
              <a:latin typeface="Arial"/>
            </a:endParaRPr>
          </a:p>
        </p:txBody>
      </p:sp>
      <p:sp>
        <p:nvSpPr>
          <p:cNvPr id="50"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13.xml"/><Relationship Id="rId4" Type="http://schemas.openxmlformats.org/officeDocument/2006/relationships/comments" Target="../comments/comment13.xml"/>
</Relationships>
</file>

<file path=ppt/slides/_rels/slide14.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https://www.drupal.org/docs/develop/development-tools/configuring-visual-studio-code" TargetMode="External"/><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7" name="Image 13" descr=""/>
          <p:cNvPicPr/>
          <p:nvPr/>
        </p:nvPicPr>
        <p:blipFill>
          <a:blip r:embed="rId1"/>
          <a:stretch/>
        </p:blipFill>
        <p:spPr>
          <a:xfrm>
            <a:off x="0" y="360"/>
            <a:ext cx="12190320" cy="6885000"/>
          </a:xfrm>
          <a:prstGeom prst="rect">
            <a:avLst/>
          </a:prstGeom>
          <a:ln w="0">
            <a:noFill/>
          </a:ln>
        </p:spPr>
      </p:pic>
      <p:sp>
        <p:nvSpPr>
          <p:cNvPr id="88" name="ZoneTexte 3"/>
          <p:cNvSpPr/>
          <p:nvPr/>
        </p:nvSpPr>
        <p:spPr>
          <a:xfrm>
            <a:off x="551520" y="4365000"/>
            <a:ext cx="8711280" cy="759960"/>
          </a:xfrm>
          <a:prstGeom prst="rect">
            <a:avLst/>
          </a:prstGeom>
          <a:solidFill>
            <a:srgbClr val="ffffff">
              <a:alpha val="85000"/>
            </a:srgbClr>
          </a:solidFill>
          <a:ln w="0">
            <a:noFill/>
          </a:ln>
        </p:spPr>
        <p:style>
          <a:lnRef idx="0"/>
          <a:fillRef idx="0"/>
          <a:effectRef idx="0"/>
          <a:fontRef idx="minor"/>
        </p:style>
        <p:txBody>
          <a:bodyPr lIns="90000" rIns="90000" tIns="45000" bIns="45000" anchor="t">
            <a:spAutoFit/>
          </a:bodyPr>
          <a:p>
            <a:pPr>
              <a:lnSpc>
                <a:spcPct val="100000"/>
              </a:lnSpc>
            </a:pPr>
            <a:r>
              <a:rPr b="0" lang="fr-FR" sz="4400" spc="-1" strike="noStrike">
                <a:solidFill>
                  <a:srgbClr val="808080"/>
                </a:solidFill>
                <a:latin typeface="Century Gothic"/>
                <a:ea typeface="Microsoft YaHei"/>
              </a:rPr>
              <a:t>1- Recommandations Drupal</a:t>
            </a:r>
            <a:endParaRPr b="0" lang="fr-FR" sz="4400" spc="-1" strike="noStrike">
              <a:latin typeface="Arial"/>
            </a:endParaRPr>
          </a:p>
        </p:txBody>
      </p:sp>
      <p:sp>
        <p:nvSpPr>
          <p:cNvPr id="89" name="ZoneTexte 3"/>
          <p:cNvSpPr/>
          <p:nvPr/>
        </p:nvSpPr>
        <p:spPr>
          <a:xfrm>
            <a:off x="551520" y="6237360"/>
            <a:ext cx="2158560" cy="257040"/>
          </a:xfrm>
          <a:prstGeom prst="rect">
            <a:avLst/>
          </a:prstGeom>
          <a:solidFill>
            <a:srgbClr val="ffffff">
              <a:alpha val="85000"/>
            </a:srgbClr>
          </a:solidFill>
          <a:ln w="9525">
            <a:noFill/>
          </a:ln>
        </p:spPr>
        <p:style>
          <a:lnRef idx="0"/>
          <a:fillRef idx="0"/>
          <a:effectRef idx="0"/>
          <a:fontRef idx="minor"/>
        </p:style>
        <p:txBody>
          <a:bodyPr lIns="90000" rIns="90000" tIns="45000" bIns="45000" anchor="t">
            <a:spAutoFit/>
          </a:bodyPr>
          <a:p>
            <a:pPr>
              <a:lnSpc>
                <a:spcPct val="100000"/>
              </a:lnSpc>
            </a:pPr>
            <a:r>
              <a:rPr b="0" lang="fr-FR" sz="1100" spc="-1" strike="noStrike">
                <a:solidFill>
                  <a:srgbClr val="808080"/>
                </a:solidFill>
                <a:latin typeface="Century Gothic"/>
                <a:ea typeface="Microsoft YaHei"/>
              </a:rPr>
              <a:t>30/11/2021</a:t>
            </a:r>
            <a:endParaRPr b="0" lang="fr-FR" sz="1100" spc="-1" strike="noStrike">
              <a:latin typeface="Arial"/>
            </a:endParaRPr>
          </a:p>
        </p:txBody>
      </p:sp>
      <p:pic>
        <p:nvPicPr>
          <p:cNvPr id="90" name="Image 6" descr=""/>
          <p:cNvPicPr/>
          <p:nvPr/>
        </p:nvPicPr>
        <p:blipFill>
          <a:blip r:embed="rId2"/>
          <a:stretch/>
        </p:blipFill>
        <p:spPr>
          <a:xfrm>
            <a:off x="407520" y="260640"/>
            <a:ext cx="2158560" cy="1923120"/>
          </a:xfrm>
          <a:prstGeom prst="rect">
            <a:avLst/>
          </a:prstGeom>
          <a:ln w="0">
            <a:noFill/>
          </a:ln>
        </p:spPr>
      </p:pic>
      <p:sp>
        <p:nvSpPr>
          <p:cNvPr id="91" name="Rectangle 1"/>
          <p:cNvSpPr/>
          <p:nvPr/>
        </p:nvSpPr>
        <p:spPr>
          <a:xfrm>
            <a:off x="3575880" y="6235200"/>
            <a:ext cx="5686920" cy="257040"/>
          </a:xfrm>
          <a:prstGeom prst="rect">
            <a:avLst/>
          </a:prstGeom>
          <a:solidFill>
            <a:srgbClr val="ffffff">
              <a:alpha val="85000"/>
            </a:srgbClr>
          </a:solidFill>
          <a:ln w="0">
            <a:noFill/>
          </a:ln>
        </p:spPr>
        <p:style>
          <a:lnRef idx="0"/>
          <a:fillRef idx="0"/>
          <a:effectRef idx="0"/>
          <a:fontRef idx="minor"/>
        </p:style>
        <p:txBody>
          <a:bodyPr lIns="90000" rIns="90000" tIns="45000" bIns="45000" anchor="t">
            <a:spAutoFit/>
          </a:bodyPr>
          <a:p>
            <a:pPr algn="ctr">
              <a:lnSpc>
                <a:spcPct val="100000"/>
              </a:lnSpc>
            </a:pPr>
            <a:r>
              <a:rPr b="1" lang="fr-FR" sz="1100" spc="-1" strike="noStrike">
                <a:solidFill>
                  <a:srgbClr val="808080"/>
                </a:solidFill>
                <a:latin typeface="Century Gothic"/>
                <a:ea typeface="DejaVu Sans"/>
              </a:rPr>
              <a:t>SIMA</a:t>
            </a:r>
            <a:r>
              <a:rPr b="0" lang="fr-FR" sz="1100" spc="-1" strike="noStrike">
                <a:solidFill>
                  <a:srgbClr val="808080"/>
                </a:solidFill>
                <a:latin typeface="Century Gothic"/>
                <a:ea typeface="DejaVu Sans"/>
              </a:rPr>
              <a:t> - 96, rue Saint-Georges - 54000 NANCY - </a:t>
            </a:r>
            <a:r>
              <a:rPr b="1" lang="fr-FR" sz="1100" spc="-1" strike="noStrike">
                <a:solidFill>
                  <a:srgbClr val="808080"/>
                </a:solidFill>
                <a:latin typeface="Century Gothic"/>
                <a:ea typeface="DejaVu Sans"/>
              </a:rPr>
              <a:t>CONTACT@GIESIMA.FR</a:t>
            </a:r>
            <a:endParaRPr b="0" lang="fr-FR" sz="11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
          <p:cNvSpPr/>
          <p:nvPr/>
        </p:nvSpPr>
        <p:spPr>
          <a:xfrm>
            <a:off x="1260000" y="1138320"/>
            <a:ext cx="9150480" cy="4441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1800" spc="-1" strike="noStrike">
                <a:latin typeface="Arial"/>
              </a:rPr>
              <a:t>PHPCBF peut corriger autmatiquement certaines erreurs.</a:t>
            </a:r>
            <a:br/>
            <a:r>
              <a:rPr b="0" lang="fr-FR" sz="1800" spc="-1" strike="noStrike">
                <a:latin typeface="Arial"/>
              </a:rPr>
              <a:t>PHPSTAN met en évidence des erreurs faciles à corriger (qui ne modifient pas le sens)</a:t>
            </a:r>
            <a:br/>
            <a:r>
              <a:rPr b="1" lang="fr-FR" sz="1800" spc="-1" strike="noStrike">
                <a:latin typeface="Arial"/>
              </a:rPr>
              <a:t>exemple : </a:t>
            </a:r>
            <a:br/>
            <a:r>
              <a:rPr b="0" lang="fr-FR" sz="1800" spc="-1" strike="noStrike">
                <a:latin typeface="Arial"/>
              </a:rPr>
              <a:t>$a = [</a:t>
            </a:r>
            <a:endParaRPr b="0" lang="fr-FR" sz="1800" spc="-1" strike="noStrike">
              <a:latin typeface="Arial"/>
            </a:endParaRPr>
          </a:p>
          <a:p>
            <a:pPr>
              <a:lnSpc>
                <a:spcPct val="100000"/>
              </a:lnSpc>
            </a:pPr>
            <a:r>
              <a:rPr b="0" lang="fr-FR" sz="1800" spc="-1" strike="noStrike">
                <a:latin typeface="Arial"/>
              </a:rPr>
              <a:t>‘</a:t>
            </a:r>
            <a:r>
              <a:rPr b="0" lang="fr-FR" sz="1800" spc="-1" strike="noStrike">
                <a:latin typeface="Arial"/>
              </a:rPr>
              <a:t>un’ =&gt; ‘un’,</a:t>
            </a:r>
            <a:endParaRPr b="0" lang="fr-FR" sz="1800" spc="-1" strike="noStrike">
              <a:latin typeface="Arial"/>
            </a:endParaRPr>
          </a:p>
          <a:p>
            <a:pPr>
              <a:lnSpc>
                <a:spcPct val="100000"/>
              </a:lnSpc>
            </a:pPr>
            <a:r>
              <a:rPr b="0" lang="fr-FR" sz="1800" spc="-1" strike="noStrike">
                <a:latin typeface="Arial"/>
              </a:rPr>
              <a:t>‘</a:t>
            </a:r>
            <a:r>
              <a:rPr b="0" lang="fr-FR" sz="1800" spc="-1" strike="noStrike">
                <a:latin typeface="Arial"/>
              </a:rPr>
              <a:t>deux’ =&gt; ‘deux’,</a:t>
            </a:r>
            <a:endParaRPr b="0" lang="fr-FR" sz="1800" spc="-1" strike="noStrike">
              <a:latin typeface="Arial"/>
            </a:endParaRPr>
          </a:p>
          <a:p>
            <a:pPr>
              <a:lnSpc>
                <a:spcPct val="100000"/>
              </a:lnSpc>
            </a:pPr>
            <a:r>
              <a:rPr b="0" lang="fr-FR" sz="1800" spc="-1" strike="noStrike">
                <a:latin typeface="Arial"/>
              </a:rPr>
              <a:t>‘</a:t>
            </a:r>
            <a:r>
              <a:rPr b="0" lang="fr-FR" sz="1800" spc="-1" strike="noStrike">
                <a:latin typeface="Arial"/>
              </a:rPr>
              <a:t>un’ =&gt; ‘trois’,</a:t>
            </a:r>
            <a:endParaRPr b="0" lang="fr-FR" sz="1800" spc="-1" strike="noStrike">
              <a:latin typeface="Arial"/>
            </a:endParaRPr>
          </a:p>
          <a:p>
            <a:pPr>
              <a:lnSpc>
                <a:spcPct val="100000"/>
              </a:lnSpc>
            </a:pPr>
            <a:r>
              <a:rPr b="0" lang="fr-FR" sz="1800" spc="-1" strike="noStrike">
                <a:latin typeface="Arial"/>
              </a:rPr>
              <a:t>] ;</a:t>
            </a:r>
            <a:endParaRPr b="0" lang="fr-FR" sz="1800" spc="-1" strike="noStrike">
              <a:latin typeface="Arial"/>
            </a:endParaRPr>
          </a:p>
          <a:p>
            <a:pPr>
              <a:lnSpc>
                <a:spcPct val="100000"/>
              </a:lnSpc>
            </a:pPr>
            <a:r>
              <a:rPr b="1" lang="fr-FR" sz="1800" spc="-1" strike="noStrike">
                <a:latin typeface="Arial"/>
              </a:rPr>
              <a:t>Peut être converti </a:t>
            </a:r>
            <a:r>
              <a:rPr b="1" lang="fr-FR" sz="1800" spc="-1" strike="noStrike" u="sng">
                <a:uFillTx/>
                <a:latin typeface="Arial"/>
              </a:rPr>
              <a:t>à sens égal</a:t>
            </a:r>
            <a:r>
              <a:rPr b="1" lang="fr-FR" sz="1800" spc="-1" strike="noStrike">
                <a:latin typeface="Arial"/>
              </a:rPr>
              <a:t> en </a:t>
            </a:r>
            <a:endParaRPr b="0" lang="fr-FR" sz="1800" spc="-1" strike="noStrike">
              <a:latin typeface="Arial"/>
            </a:endParaRPr>
          </a:p>
          <a:p>
            <a:pPr>
              <a:lnSpc>
                <a:spcPct val="100000"/>
              </a:lnSpc>
            </a:pPr>
            <a:r>
              <a:rPr b="0" lang="fr-FR" sz="1800" spc="-1" strike="noStrike">
                <a:latin typeface="Arial"/>
              </a:rPr>
              <a:t>$a = [</a:t>
            </a:r>
            <a:endParaRPr b="0" lang="fr-FR" sz="1800" spc="-1" strike="noStrike">
              <a:latin typeface="Arial"/>
            </a:endParaRPr>
          </a:p>
          <a:p>
            <a:pPr>
              <a:lnSpc>
                <a:spcPct val="100000"/>
              </a:lnSpc>
            </a:pPr>
            <a:r>
              <a:rPr b="0" lang="fr-FR" sz="1800" spc="-1" strike="noStrike">
                <a:latin typeface="Arial"/>
              </a:rPr>
              <a:t>‘</a:t>
            </a:r>
            <a:r>
              <a:rPr b="0" lang="fr-FR" sz="1800" spc="-1" strike="noStrike">
                <a:latin typeface="Arial"/>
              </a:rPr>
              <a:t>deux’ =&gt; ‘deux’,</a:t>
            </a:r>
            <a:endParaRPr b="0" lang="fr-FR" sz="1800" spc="-1" strike="noStrike">
              <a:latin typeface="Arial"/>
            </a:endParaRPr>
          </a:p>
          <a:p>
            <a:pPr>
              <a:lnSpc>
                <a:spcPct val="100000"/>
              </a:lnSpc>
            </a:pPr>
            <a:r>
              <a:rPr b="0" lang="fr-FR" sz="1800" spc="-1" strike="noStrike">
                <a:latin typeface="Arial"/>
              </a:rPr>
              <a:t>‘</a:t>
            </a:r>
            <a:r>
              <a:rPr b="0" lang="fr-FR" sz="1800" spc="-1" strike="noStrike">
                <a:latin typeface="Arial"/>
              </a:rPr>
              <a:t>un’ =&gt; ‘trois’,</a:t>
            </a:r>
            <a:endParaRPr b="0" lang="fr-FR" sz="1800" spc="-1" strike="noStrike">
              <a:latin typeface="Arial"/>
            </a:endParaRPr>
          </a:p>
          <a:p>
            <a:pPr>
              <a:lnSpc>
                <a:spcPct val="100000"/>
              </a:lnSpc>
            </a:pPr>
            <a:r>
              <a:rPr b="0" lang="fr-FR" sz="1800" spc="-1" strike="noStrike">
                <a:latin typeface="Arial"/>
              </a:rPr>
              <a:t>] ;</a:t>
            </a:r>
            <a:endParaRPr b="0" lang="fr-FR" sz="1800" spc="-1" strike="noStrike">
              <a:latin typeface="Arial"/>
            </a:endParaRPr>
          </a:p>
          <a:p>
            <a:pPr>
              <a:lnSpc>
                <a:spcPct val="100000"/>
              </a:lnSpc>
            </a:pPr>
            <a:endParaRPr b="0" lang="fr-FR" sz="1800" spc="-1" strike="noStrike">
              <a:latin typeface="Arial"/>
            </a:endParaRPr>
          </a:p>
          <a:p>
            <a:pPr>
              <a:lnSpc>
                <a:spcPct val="100000"/>
              </a:lnSpc>
            </a:pPr>
            <a:r>
              <a:rPr b="1" lang="fr-FR" sz="1800" spc="-1" strike="noStrike">
                <a:latin typeface="Arial"/>
              </a:rPr>
              <a:t>Mais certaines corrections sont plus délicates, </a:t>
            </a:r>
            <a:endParaRPr b="0" lang="fr-FR" sz="1800" spc="-1" strike="noStrike">
              <a:latin typeface="Arial"/>
            </a:endParaRPr>
          </a:p>
          <a:p>
            <a:pPr>
              <a:lnSpc>
                <a:spcPct val="100000"/>
              </a:lnSpc>
            </a:pPr>
            <a:r>
              <a:rPr b="1" lang="fr-FR" sz="1800" spc="-1" strike="noStrike">
                <a:latin typeface="Arial"/>
              </a:rPr>
              <a:t>En particulier quand le code </a:t>
            </a:r>
            <a:r>
              <a:rPr b="1" lang="fr-FR" sz="1800" spc="-1" strike="noStrike" u="sng">
                <a:uFillTx/>
                <a:latin typeface="Arial"/>
              </a:rPr>
              <a:t>n’a pas de sens à l’origine</a:t>
            </a:r>
            <a:r>
              <a:rPr b="1" lang="fr-FR" sz="1800" spc="-1" strike="noStrike">
                <a:latin typeface="Arial"/>
              </a:rPr>
              <a:t> (invalide PHP par exemple)</a:t>
            </a:r>
            <a:endParaRPr b="0" lang="fr-FR" sz="1800" spc="-1" strike="noStrike">
              <a:latin typeface="Arial"/>
            </a:endParaRPr>
          </a:p>
          <a:p>
            <a:pPr>
              <a:lnSpc>
                <a:spcPct val="100000"/>
              </a:lnSpc>
            </a:pP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
          <p:cNvSpPr/>
          <p:nvPr/>
        </p:nvSpPr>
        <p:spPr>
          <a:xfrm>
            <a:off x="3780000" y="360000"/>
            <a:ext cx="6826320" cy="458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2600" spc="-1" strike="noStrike">
                <a:solidFill>
                  <a:srgbClr val="000000"/>
                </a:solidFill>
                <a:latin typeface="Arial"/>
                <a:ea typeface="DejaVu Sans"/>
              </a:rPr>
              <a:t>Exercice : donner du sens à ce bout de code.</a:t>
            </a:r>
            <a:endParaRPr b="0" lang="fr-FR" sz="2600" spc="-1" strike="noStrike">
              <a:latin typeface="Arial"/>
            </a:endParaRPr>
          </a:p>
        </p:txBody>
      </p:sp>
      <p:pic>
        <p:nvPicPr>
          <p:cNvPr id="136" name="" descr=""/>
          <p:cNvPicPr/>
          <p:nvPr/>
        </p:nvPicPr>
        <p:blipFill>
          <a:blip r:embed="rId1"/>
          <a:stretch/>
        </p:blipFill>
        <p:spPr>
          <a:xfrm>
            <a:off x="720000" y="1202400"/>
            <a:ext cx="6608160" cy="383688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
          <p:cNvSpPr/>
          <p:nvPr/>
        </p:nvSpPr>
        <p:spPr>
          <a:xfrm>
            <a:off x="3780000" y="360000"/>
            <a:ext cx="3255480" cy="458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2600" spc="-1" strike="noStrike">
                <a:solidFill>
                  <a:srgbClr val="000000"/>
                </a:solidFill>
                <a:latin typeface="Arial"/>
                <a:ea typeface="DejaVu Sans"/>
              </a:rPr>
              <a:t>Réponse à l’exercice</a:t>
            </a:r>
            <a:endParaRPr b="0" lang="fr-FR" sz="2600" spc="-1" strike="noStrike">
              <a:latin typeface="Arial"/>
            </a:endParaRPr>
          </a:p>
        </p:txBody>
      </p:sp>
      <p:pic>
        <p:nvPicPr>
          <p:cNvPr id="138" name="" descr=""/>
          <p:cNvPicPr/>
          <p:nvPr/>
        </p:nvPicPr>
        <p:blipFill>
          <a:blip r:embed="rId1"/>
          <a:stretch/>
        </p:blipFill>
        <p:spPr>
          <a:xfrm>
            <a:off x="720000" y="1202400"/>
            <a:ext cx="6608160" cy="3836880"/>
          </a:xfrm>
          <a:prstGeom prst="rect">
            <a:avLst/>
          </a:prstGeom>
          <a:ln w="0">
            <a:noFill/>
          </a:ln>
        </p:spPr>
      </p:pic>
      <p:sp>
        <p:nvSpPr>
          <p:cNvPr id="139" name=""/>
          <p:cNvSpPr/>
          <p:nvPr/>
        </p:nvSpPr>
        <p:spPr>
          <a:xfrm>
            <a:off x="4320000" y="6120000"/>
            <a:ext cx="4139280" cy="345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1800" spc="-1" strike="noStrike">
                <a:solidFill>
                  <a:srgbClr val="000000"/>
                </a:solidFill>
                <a:latin typeface="Arial"/>
                <a:ea typeface="DejaVu Sans"/>
              </a:rPr>
              <a:t>Aucun !</a:t>
            </a:r>
            <a:endParaRPr b="0" lang="fr-FR" sz="1800" spc="-1" strike="noStrike">
              <a:latin typeface="Arial"/>
            </a:endParaRPr>
          </a:p>
        </p:txBody>
      </p:sp>
      <p:pic>
        <p:nvPicPr>
          <p:cNvPr id="140" name="" descr=""/>
          <p:cNvPicPr/>
          <p:nvPr/>
        </p:nvPicPr>
        <p:blipFill>
          <a:blip r:embed="rId2"/>
          <a:stretch/>
        </p:blipFill>
        <p:spPr>
          <a:xfrm>
            <a:off x="5400000" y="5400000"/>
            <a:ext cx="5627160" cy="112248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
          <p:cNvSpPr/>
          <p:nvPr/>
        </p:nvSpPr>
        <p:spPr>
          <a:xfrm>
            <a:off x="4320000" y="374040"/>
            <a:ext cx="417600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2800" spc="-1" strike="noStrike">
                <a:latin typeface="Arial"/>
              </a:rPr>
              <a:t>La sécurité</a:t>
            </a:r>
            <a:endParaRPr b="0" lang="fr-FR" sz="2800" spc="-1" strike="noStrike">
              <a:latin typeface="Arial"/>
            </a:endParaRPr>
          </a:p>
        </p:txBody>
      </p:sp>
      <p:sp>
        <p:nvSpPr>
          <p:cNvPr id="142" name=""/>
          <p:cNvSpPr/>
          <p:nvPr/>
        </p:nvSpPr>
        <p:spPr>
          <a:xfrm>
            <a:off x="180000" y="1440000"/>
            <a:ext cx="6119640" cy="5209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1800" spc="-1" strike="noStrike">
                <a:latin typeface="Arial"/>
              </a:rPr>
              <a:t>Une analyse statique permet aussi de mettre en garde sur des problèmes potentiels de sécurité.</a:t>
            </a:r>
            <a:endParaRPr b="0" lang="fr-FR" sz="1800" spc="-1" strike="noStrike">
              <a:latin typeface="Arial"/>
            </a:endParaRPr>
          </a:p>
          <a:p>
            <a:pPr>
              <a:lnSpc>
                <a:spcPct val="100000"/>
              </a:lnSpc>
            </a:pPr>
            <a:endParaRPr b="0" lang="fr-FR" sz="1800" spc="-1" strike="noStrike">
              <a:latin typeface="Arial"/>
            </a:endParaRPr>
          </a:p>
          <a:p>
            <a:pPr>
              <a:lnSpc>
                <a:spcPct val="100000"/>
              </a:lnSpc>
            </a:pPr>
            <a:r>
              <a:rPr b="1" lang="fr-FR" sz="1800" spc="-1" strike="noStrike">
                <a:latin typeface="Arial"/>
              </a:rPr>
              <a:t>Exemple : </a:t>
            </a:r>
            <a:endParaRPr b="0" lang="fr-FR" sz="1800" spc="-1" strike="noStrike">
              <a:latin typeface="Arial"/>
            </a:endParaRPr>
          </a:p>
          <a:p>
            <a:pPr>
              <a:lnSpc>
                <a:spcPct val="100000"/>
              </a:lnSpc>
            </a:pPr>
            <a:endParaRPr b="0" lang="fr-FR" sz="1800" spc="-1" strike="noStrike">
              <a:latin typeface="Arial"/>
            </a:endParaRPr>
          </a:p>
          <a:p>
            <a:pPr>
              <a:lnSpc>
                <a:spcPct val="100000"/>
              </a:lnSpc>
            </a:pPr>
            <a:r>
              <a:rPr b="0" lang="fr-FR" sz="1800" spc="-1" strike="noStrike">
                <a:latin typeface="Arial"/>
              </a:rPr>
              <a:t>Si l’entrée n’est pas </a:t>
            </a:r>
            <a:r>
              <a:rPr b="0" i="1" lang="fr-FR" sz="1800" spc="-1" strike="noStrike">
                <a:latin typeface="Arial"/>
              </a:rPr>
              <a:t>sanitisée</a:t>
            </a:r>
            <a:r>
              <a:rPr b="0" lang="fr-FR" sz="1800" spc="-1" strike="noStrike">
                <a:latin typeface="Arial"/>
              </a:rPr>
              <a:t> pour éviter l’exécution de code php, on peut potentiellement effacer tout le site en injectant le code adéquat dans </a:t>
            </a:r>
            <a:r>
              <a:rPr b="1" lang="fr-FR" sz="1800" spc="-1" strike="noStrike">
                <a:latin typeface="Arial"/>
              </a:rPr>
              <a:t>$conditions</a:t>
            </a:r>
            <a:r>
              <a:rPr b="0" lang="fr-FR" sz="1800" spc="-1" strike="noStrike">
                <a:latin typeface="Arial"/>
              </a:rPr>
              <a:t>.</a:t>
            </a:r>
            <a:endParaRPr b="0" lang="fr-FR" sz="1800" spc="-1" strike="noStrike">
              <a:latin typeface="Arial"/>
            </a:endParaRPr>
          </a:p>
          <a:p>
            <a:pPr>
              <a:lnSpc>
                <a:spcPct val="100000"/>
              </a:lnSpc>
            </a:pPr>
            <a:r>
              <a:rPr b="0" i="1" lang="fr-FR" sz="1800" spc="-1" strike="noStrike">
                <a:latin typeface="Arial"/>
              </a:rPr>
              <a:t>Merci de ne pas faire attention à la pertinence des commentaires ou le nombre de sexes.</a:t>
            </a:r>
            <a:endParaRPr b="0" lang="fr-FR" sz="1800" spc="-1" strike="noStrike">
              <a:latin typeface="Arial"/>
            </a:endParaRPr>
          </a:p>
          <a:p>
            <a:pPr>
              <a:lnSpc>
                <a:spcPct val="100000"/>
              </a:lnSpc>
            </a:pPr>
            <a:endParaRPr b="0" lang="fr-FR" sz="1800" spc="-1" strike="noStrike">
              <a:latin typeface="Arial"/>
            </a:endParaRPr>
          </a:p>
          <a:p>
            <a:pPr>
              <a:lnSpc>
                <a:spcPct val="100000"/>
              </a:lnSpc>
            </a:pPr>
            <a:r>
              <a:rPr b="1" lang="fr-FR" sz="1800" spc="-1" strike="noStrike">
                <a:latin typeface="Arial"/>
              </a:rPr>
              <a:t>Le point porte ici sur la sécu.</a:t>
            </a:r>
            <a:endParaRPr b="0" lang="fr-FR" sz="1800" spc="-1" strike="noStrike">
              <a:latin typeface="Arial"/>
            </a:endParaRPr>
          </a:p>
          <a:p>
            <a:pPr>
              <a:lnSpc>
                <a:spcPct val="100000"/>
              </a:lnSpc>
            </a:pPr>
            <a:r>
              <a:rPr b="0" i="1" lang="fr-FR" sz="1800" spc="-1" strike="noStrike">
                <a:latin typeface="Arial"/>
              </a:rPr>
              <a:t>La boucle sur les sexes rappelle les producteurs de viande qui font des boucles sur les roubignolles de leus bestiaux. Mais je fais abstraction de ça aussi. Le problème c’est l’appel à </a:t>
            </a:r>
            <a:r>
              <a:rPr b="1" i="1" lang="fr-FR" sz="1800" spc="-1" strike="noStrike">
                <a:latin typeface="Arial"/>
              </a:rPr>
              <a:t>eval</a:t>
            </a:r>
            <a:r>
              <a:rPr b="0" i="1" lang="fr-FR" sz="1800" spc="-1" strike="noStrike">
                <a:latin typeface="Arial"/>
              </a:rPr>
              <a:t>().</a:t>
            </a:r>
            <a:endParaRPr b="0" lang="fr-FR" sz="1800" spc="-1" strike="noStrike">
              <a:latin typeface="Arial"/>
            </a:endParaRPr>
          </a:p>
          <a:p>
            <a:pPr>
              <a:lnSpc>
                <a:spcPct val="100000"/>
              </a:lnSpc>
            </a:pPr>
            <a:endParaRPr b="0" lang="fr-FR" sz="1800" spc="-1" strike="noStrike">
              <a:latin typeface="Arial"/>
            </a:endParaRPr>
          </a:p>
          <a:p>
            <a:pPr>
              <a:lnSpc>
                <a:spcPct val="100000"/>
              </a:lnSpc>
            </a:pPr>
            <a:endParaRPr b="0" lang="fr-FR" sz="1800" spc="-1" strike="noStrike">
              <a:latin typeface="Arial"/>
            </a:endParaRPr>
          </a:p>
        </p:txBody>
      </p:sp>
      <p:pic>
        <p:nvPicPr>
          <p:cNvPr id="143" name="" descr=""/>
          <p:cNvPicPr/>
          <p:nvPr/>
        </p:nvPicPr>
        <p:blipFill>
          <a:blip r:embed="rId1"/>
          <a:stretch/>
        </p:blipFill>
        <p:spPr>
          <a:xfrm>
            <a:off x="6660000" y="1243080"/>
            <a:ext cx="5219640" cy="5596560"/>
          </a:xfrm>
          <a:prstGeom prst="rect">
            <a:avLst/>
          </a:prstGeom>
          <a:ln w="0">
            <a:noFill/>
          </a:ln>
        </p:spPr>
      </p:pic>
      <p:pic>
        <p:nvPicPr>
          <p:cNvPr id="144" name="" descr=""/>
          <p:cNvPicPr/>
          <p:nvPr/>
        </p:nvPicPr>
        <p:blipFill>
          <a:blip r:embed="rId2"/>
          <a:stretch/>
        </p:blipFill>
        <p:spPr>
          <a:xfrm>
            <a:off x="3690000" y="5640480"/>
            <a:ext cx="1530000" cy="101952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
          <p:cNvSpPr/>
          <p:nvPr/>
        </p:nvSpPr>
        <p:spPr>
          <a:xfrm>
            <a:off x="3791520" y="360000"/>
            <a:ext cx="3588120" cy="486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2800" spc="-1" strike="noStrike">
                <a:latin typeface="Arial"/>
              </a:rPr>
              <a:t>Les boucles infinies ?</a:t>
            </a:r>
            <a:endParaRPr b="0" lang="fr-FR" sz="2800" spc="-1" strike="noStrike">
              <a:latin typeface="Arial"/>
            </a:endParaRPr>
          </a:p>
        </p:txBody>
      </p:sp>
      <p:pic>
        <p:nvPicPr>
          <p:cNvPr id="146" name="" descr=""/>
          <p:cNvPicPr/>
          <p:nvPr/>
        </p:nvPicPr>
        <p:blipFill>
          <a:blip r:embed="rId1"/>
          <a:stretch/>
        </p:blipFill>
        <p:spPr>
          <a:xfrm>
            <a:off x="6300000" y="1620000"/>
            <a:ext cx="4494240" cy="2551320"/>
          </a:xfrm>
          <a:prstGeom prst="rect">
            <a:avLst/>
          </a:prstGeom>
          <a:ln w="0">
            <a:noFill/>
          </a:ln>
        </p:spPr>
      </p:pic>
      <p:sp>
        <p:nvSpPr>
          <p:cNvPr id="147" name=""/>
          <p:cNvSpPr/>
          <p:nvPr/>
        </p:nvSpPr>
        <p:spPr>
          <a:xfrm>
            <a:off x="900000" y="1980000"/>
            <a:ext cx="5219640" cy="3161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1800" spc="-1" strike="noStrike">
                <a:latin typeface="Arial"/>
              </a:rPr>
              <a:t>Un vieux code sans doute bien mort aussi :</a:t>
            </a:r>
            <a:endParaRPr b="0" lang="fr-FR" sz="1800" spc="-1" strike="noStrike">
              <a:latin typeface="Arial"/>
            </a:endParaRPr>
          </a:p>
          <a:p>
            <a:pPr>
              <a:lnSpc>
                <a:spcPct val="100000"/>
              </a:lnSpc>
            </a:pPr>
            <a:endParaRPr b="0" lang="fr-FR" sz="1800" spc="-1" strike="noStrike">
              <a:latin typeface="Arial"/>
            </a:endParaRPr>
          </a:p>
          <a:p>
            <a:pPr>
              <a:lnSpc>
                <a:spcPct val="100000"/>
              </a:lnSpc>
            </a:pPr>
            <a:r>
              <a:rPr b="0" lang="fr-FR" sz="1800" spc="-1" strike="noStrike">
                <a:latin typeface="Arial"/>
              </a:rPr>
              <a:t>Le soucis, c’est que si le nom passé en paramètre n’est pas trouvé dans l’annuaire, on va boucler indéfiniment.</a:t>
            </a:r>
            <a:endParaRPr b="0" lang="fr-FR" sz="1800" spc="-1" strike="noStrike">
              <a:latin typeface="Arial"/>
            </a:endParaRPr>
          </a:p>
          <a:p>
            <a:pPr>
              <a:lnSpc>
                <a:spcPct val="100000"/>
              </a:lnSpc>
            </a:pPr>
            <a:endParaRPr b="0" lang="fr-FR" sz="1800" spc="-1" strike="noStrike">
              <a:latin typeface="Arial"/>
            </a:endParaRPr>
          </a:p>
          <a:p>
            <a:pPr>
              <a:lnSpc>
                <a:spcPct val="100000"/>
              </a:lnSpc>
            </a:pPr>
            <a:r>
              <a:rPr b="0" lang="fr-FR" sz="1800" spc="-1" strike="noStrike">
                <a:latin typeface="Arial"/>
              </a:rPr>
              <a:t>PHP prévoit ce genre de bévue : le process est tué au bout d’un temps configurable (30s par exemple).</a:t>
            </a:r>
            <a:endParaRPr b="0" lang="fr-FR" sz="1800" spc="-1" strike="noStrike">
              <a:latin typeface="Arial"/>
            </a:endParaRPr>
          </a:p>
          <a:p>
            <a:pPr>
              <a:lnSpc>
                <a:spcPct val="100000"/>
              </a:lnSpc>
            </a:pPr>
            <a:endParaRPr b="0" lang="fr-FR" sz="1800" spc="-1" strike="noStrike">
              <a:latin typeface="Arial"/>
            </a:endParaRPr>
          </a:p>
          <a:p>
            <a:pPr>
              <a:lnSpc>
                <a:spcPct val="100000"/>
              </a:lnSpc>
            </a:pPr>
            <a:r>
              <a:rPr b="0" lang="fr-FR" sz="1800" spc="-1" strike="noStrike">
                <a:latin typeface="Arial"/>
              </a:rPr>
              <a:t>Mais c’est 29,999s de trop à consommer CPU et un process, facilite le DOS.</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
          <p:cNvSpPr/>
          <p:nvPr/>
        </p:nvSpPr>
        <p:spPr>
          <a:xfrm>
            <a:off x="3791520" y="360000"/>
            <a:ext cx="3588120" cy="486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2800" spc="-1" strike="noStrike">
                <a:latin typeface="Arial"/>
              </a:rPr>
              <a:t>Le code mort...</a:t>
            </a:r>
            <a:endParaRPr b="0" lang="fr-FR" sz="2800" spc="-1" strike="noStrike">
              <a:latin typeface="Arial"/>
            </a:endParaRPr>
          </a:p>
        </p:txBody>
      </p:sp>
      <p:sp>
        <p:nvSpPr>
          <p:cNvPr id="149" name=""/>
          <p:cNvSpPr/>
          <p:nvPr/>
        </p:nvSpPr>
        <p:spPr>
          <a:xfrm>
            <a:off x="288000" y="2844000"/>
            <a:ext cx="11412000" cy="720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1000" spc="-1" strike="noStrike">
                <a:latin typeface="Courier New"/>
              </a:rPr>
              <a:t>find web/modules/custom/ -type f \( -name '*.module' -o -name '*.php' -o -name '*.install' \) -exec grep -oP '::service\(.[a-z\._]*.\)' {} \; | sort | uniq | sed "s/::service(.//g" | sed "s/.)//" &gt; SRV.txt</a:t>
            </a:r>
            <a:endParaRPr b="0" lang="fr-FR" sz="1000" spc="-1" strike="noStrike">
              <a:latin typeface="Arial"/>
            </a:endParaRPr>
          </a:p>
          <a:p>
            <a:pPr>
              <a:lnSpc>
                <a:spcPct val="100000"/>
              </a:lnSpc>
            </a:pPr>
            <a:endParaRPr b="0" lang="fr-FR" sz="1000" spc="-1" strike="noStrike">
              <a:latin typeface="Arial"/>
            </a:endParaRPr>
          </a:p>
          <a:p>
            <a:pPr>
              <a:lnSpc>
                <a:spcPct val="100000"/>
              </a:lnSpc>
            </a:pPr>
            <a:endParaRPr b="0" lang="fr-FR" sz="1000" spc="-1" strike="noStrike">
              <a:latin typeface="Arial"/>
            </a:endParaRPr>
          </a:p>
        </p:txBody>
      </p:sp>
      <p:sp>
        <p:nvSpPr>
          <p:cNvPr id="150" name=""/>
          <p:cNvSpPr txBox="1"/>
          <p:nvPr/>
        </p:nvSpPr>
        <p:spPr>
          <a:xfrm>
            <a:off x="1080000" y="1440000"/>
            <a:ext cx="9720000" cy="1370160"/>
          </a:xfrm>
          <a:prstGeom prst="rect">
            <a:avLst/>
          </a:prstGeom>
          <a:noFill/>
          <a:ln w="0">
            <a:noFill/>
          </a:ln>
        </p:spPr>
        <p:txBody>
          <a:bodyPr lIns="90000" rIns="90000" tIns="45000" bIns="45000" anchor="t">
            <a:noAutofit/>
          </a:bodyPr>
          <a:p>
            <a:r>
              <a:rPr b="0" lang="fr-FR" sz="1800" spc="-1" strike="noStrike">
                <a:latin typeface="Arial"/>
              </a:rPr>
              <a:t>SDIS et EMS utilisaient encore récemment </a:t>
            </a:r>
            <a:r>
              <a:rPr b="1" lang="fr-FR" sz="1800" spc="-1" strike="noStrike">
                <a:latin typeface="Arial"/>
              </a:rPr>
              <a:t>entity.query</a:t>
            </a:r>
            <a:r>
              <a:rPr b="0" lang="fr-FR" sz="1800" spc="-1" strike="noStrike">
                <a:latin typeface="Arial"/>
              </a:rPr>
              <a:t>, service déprécié depuis belle lurette.</a:t>
            </a:r>
            <a:br/>
            <a:endParaRPr b="0" lang="fr-FR" sz="1800" spc="-1" strike="noStrike">
              <a:latin typeface="Arial"/>
            </a:endParaRPr>
          </a:p>
          <a:p>
            <a:r>
              <a:rPr b="0" lang="fr-FR" sz="1800" spc="-1" strike="noStrike">
                <a:latin typeface="Arial"/>
              </a:rPr>
              <a:t>Mais ils ne sont pas les seuls !</a:t>
            </a:r>
            <a:endParaRPr b="0" lang="fr-FR" sz="1800" spc="-1" strike="noStrike">
              <a:latin typeface="Arial"/>
            </a:endParaRPr>
          </a:p>
          <a:p>
            <a:br/>
            <a:r>
              <a:rPr b="0" lang="fr-FR" sz="1800" spc="-1" strike="noStrike">
                <a:latin typeface="Arial"/>
              </a:rPr>
              <a:t>Par exemple en cherchant tous les services :</a:t>
            </a:r>
            <a:endParaRPr b="0" lang="fr-FR" sz="1800" spc="-1" strike="noStrike">
              <a:latin typeface="Arial"/>
            </a:endParaRPr>
          </a:p>
        </p:txBody>
      </p:sp>
      <p:sp>
        <p:nvSpPr>
          <p:cNvPr id="151" name=""/>
          <p:cNvSpPr txBox="1"/>
          <p:nvPr/>
        </p:nvSpPr>
        <p:spPr>
          <a:xfrm>
            <a:off x="1080000" y="3696120"/>
            <a:ext cx="5941440" cy="346320"/>
          </a:xfrm>
          <a:prstGeom prst="rect">
            <a:avLst/>
          </a:prstGeom>
          <a:noFill/>
          <a:ln w="0">
            <a:noFill/>
          </a:ln>
        </p:spPr>
        <p:txBody>
          <a:bodyPr lIns="90000" rIns="90000" tIns="45000" bIns="45000" anchor="t">
            <a:noAutofit/>
          </a:bodyPr>
          <a:p>
            <a:r>
              <a:rPr b="0" lang="fr-FR" sz="1800" spc="-1" strike="noStrike">
                <a:latin typeface="Arial"/>
              </a:rPr>
              <a:t>On peut ensuite vérifier qu’ils se chargent sans soucis :</a:t>
            </a:r>
            <a:endParaRPr b="0" lang="fr-FR" sz="1800" spc="-1" strike="noStrike">
              <a:latin typeface="Arial"/>
            </a:endParaRPr>
          </a:p>
        </p:txBody>
      </p:sp>
      <p:pic>
        <p:nvPicPr>
          <p:cNvPr id="152" name="" descr=""/>
          <p:cNvPicPr/>
          <p:nvPr/>
        </p:nvPicPr>
        <p:blipFill>
          <a:blip r:embed="rId1"/>
          <a:stretch/>
        </p:blipFill>
        <p:spPr>
          <a:xfrm>
            <a:off x="12240" y="4201560"/>
            <a:ext cx="12191760" cy="1882440"/>
          </a:xfrm>
          <a:prstGeom prst="rect">
            <a:avLst/>
          </a:prstGeom>
          <a:ln w="0">
            <a:noFill/>
          </a:ln>
        </p:spPr>
      </p:pic>
      <p:sp>
        <p:nvSpPr>
          <p:cNvPr id="153" name=""/>
          <p:cNvSpPr txBox="1"/>
          <p:nvPr/>
        </p:nvSpPr>
        <p:spPr>
          <a:xfrm>
            <a:off x="1080000" y="6133680"/>
            <a:ext cx="9681480" cy="346320"/>
          </a:xfrm>
          <a:prstGeom prst="rect">
            <a:avLst/>
          </a:prstGeom>
          <a:noFill/>
          <a:ln w="0">
            <a:noFill/>
          </a:ln>
        </p:spPr>
        <p:txBody>
          <a:bodyPr lIns="90000" rIns="90000" tIns="45000" bIns="45000" anchor="t">
            <a:noAutofit/>
          </a:bodyPr>
          <a:p>
            <a:r>
              <a:rPr b="0" lang="fr-FR" sz="1800" spc="-1" strike="noStrike">
                <a:latin typeface="Arial"/>
              </a:rPr>
              <a:t>«ne reste plus» qu’à nettoyer, afin d’éviter de tomber dans ce cas de figure un jour ou l’autre...</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54" name=""/>
          <p:cNvGraphicFramePr/>
          <p:nvPr/>
        </p:nvGraphicFramePr>
        <p:xfrm>
          <a:off x="180000" y="1411200"/>
          <a:ext cx="11133720" cy="2878200"/>
        </p:xfrm>
        <a:graphic>
          <a:graphicData uri="http://schemas.openxmlformats.org/drawingml/2006/table">
            <a:tbl>
              <a:tblPr/>
              <a:tblGrid>
                <a:gridCol w="4058640"/>
                <a:gridCol w="2969280"/>
                <a:gridCol w="4106160"/>
              </a:tblGrid>
              <a:tr h="719640">
                <a:tc>
                  <a:txBody>
                    <a:bodyPr lIns="90000" rIns="90000" anchor="t">
                      <a:noAutofit/>
                    </a:bodyPr>
                    <a:p>
                      <a:pPr>
                        <a:lnSpc>
                          <a:spcPct val="100000"/>
                        </a:lnSpc>
                      </a:pPr>
                      <a:r>
                        <a:rPr b="0" lang="fr-FR" sz="1800" spc="-1" strike="noStrike">
                          <a:latin typeface="Arial"/>
                        </a:rPr>
                        <a:t>Avant</a:t>
                      </a:r>
                      <a:endParaRPr b="0" lang="fr-FR"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nSpc>
                          <a:spcPct val="100000"/>
                        </a:lnSpc>
                      </a:pPr>
                      <a:r>
                        <a:rPr b="0" lang="fr-FR" sz="1800" spc="-1" strike="noStrike">
                          <a:latin typeface="Arial"/>
                        </a:rPr>
                        <a:t>Après</a:t>
                      </a:r>
                      <a:endParaRPr b="0" lang="fr-FR"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marL="216000" indent="-216000">
                        <a:lnSpc>
                          <a:spcPct val="100000"/>
                        </a:lnSpc>
                        <a:buClr>
                          <a:srgbClr val="000000"/>
                        </a:buClr>
                        <a:buSzPct val="45000"/>
                        <a:buFont typeface="Wingdings" charset="2"/>
                        <a:buChar char=""/>
                      </a:pPr>
                      <a:r>
                        <a:rPr b="0" lang="fr-FR" sz="2400" spc="-1" strike="noStrike">
                          <a:latin typeface="Times New Roman"/>
                        </a:rPr>
                        <a:t>Justification</a:t>
                      </a:r>
                      <a:endParaRPr b="0" lang="fr-FR" sz="2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19640">
                <a:tc>
                  <a:txBody>
                    <a:bodyPr lIns="90000" rIns="90000" anchor="t">
                      <a:noAutofit/>
                    </a:bodyPr>
                    <a:p>
                      <a:pPr>
                        <a:lnSpc>
                          <a:spcPct val="100000"/>
                        </a:lnSpc>
                      </a:pPr>
                      <a:r>
                        <a:rPr b="0" lang="fr-FR" sz="1000" spc="-1" strike="noStrike">
                          <a:latin typeface="Arial"/>
                        </a:rPr>
                        <a:t>$devis→get('field_json_tarif_bourquin')→getValue()[0]['value']</a:t>
                      </a:r>
                      <a:endParaRPr b="0" lang="fr-FR" sz="10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nSpc>
                          <a:spcPct val="100000"/>
                        </a:lnSpc>
                      </a:pPr>
                      <a:r>
                        <a:rPr b="0" lang="fr-FR" sz="1000" spc="-1" strike="noStrike">
                          <a:latin typeface="Arial"/>
                        </a:rPr>
                        <a:t>$devis→field_json_tarif_bourquin→value </a:t>
                      </a:r>
                      <a:endParaRPr b="0" lang="fr-FR" sz="10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nSpc>
                          <a:spcPct val="100000"/>
                        </a:lnSpc>
                      </a:pPr>
                      <a:r>
                        <a:rPr b="0" lang="fr-FR" sz="1000" spc="-1" strike="noStrike">
                          <a:latin typeface="Arial"/>
                        </a:rPr>
                        <a:t>Lisibilité par utilisation des fonctions «magiques»</a:t>
                      </a:r>
                      <a:endParaRPr b="0" lang="fr-FR" sz="1000" spc="-1" strike="noStrike">
                        <a:latin typeface="Arial"/>
                      </a:endParaRPr>
                    </a:p>
                    <a:p>
                      <a:pPr>
                        <a:lnSpc>
                          <a:spcPct val="100000"/>
                        </a:lnSpc>
                      </a:pPr>
                      <a:r>
                        <a:rPr b="0" lang="fr-FR" sz="1000" spc="-1" strike="noStrike">
                          <a:latin typeface="Arial"/>
                        </a:rPr>
                        <a:t>Noeud→Champ renvoie une liste d’Items.</a:t>
                      </a:r>
                      <a:endParaRPr b="0" lang="fr-FR" sz="1000" spc="-1" strike="noStrike">
                        <a:latin typeface="Arial"/>
                      </a:endParaRPr>
                    </a:p>
                    <a:p>
                      <a:pPr>
                        <a:lnSpc>
                          <a:spcPct val="100000"/>
                        </a:lnSpc>
                      </a:pPr>
                      <a:r>
                        <a:rPr b="0" lang="fr-FR" sz="1000" spc="-1" strike="noStrike">
                          <a:latin typeface="Arial"/>
                        </a:rPr>
                        <a:t>Champ→value renvoie la valeur du premier item </a:t>
                      </a:r>
                      <a:endParaRPr b="0" lang="fr-FR" sz="1000" spc="-1" strike="noStrike">
                        <a:latin typeface="Arial"/>
                      </a:endParaRPr>
                    </a:p>
                    <a:p>
                      <a:pPr>
                        <a:lnSpc>
                          <a:spcPct val="100000"/>
                        </a:lnSpc>
                      </a:pPr>
                      <a:r>
                        <a:rPr b="0" lang="fr-FR" sz="1000" spc="-1" strike="noStrike">
                          <a:latin typeface="Arial"/>
                        </a:rPr>
                        <a:t>pour un type ayant une valeur</a:t>
                      </a:r>
                      <a:endParaRPr b="0" lang="fr-FR" sz="1000" spc="-1" strike="noStrike">
                        <a:latin typeface="Arial"/>
                      </a:endParaRPr>
                    </a:p>
                    <a:p>
                      <a:pPr>
                        <a:lnSpc>
                          <a:spcPct val="100000"/>
                        </a:lnSpc>
                      </a:pPr>
                      <a:r>
                        <a:rPr b="0" lang="fr-FR" sz="1000" spc="-1" strike="noStrike">
                          <a:latin typeface="Arial"/>
                        </a:rPr>
                        <a:t>Champ→entity renvoie l’entité référencée pour un champ référence</a:t>
                      </a:r>
                      <a:endParaRPr b="0" lang="fr-FR" sz="1000" spc="-1" strike="noStrike">
                        <a:latin typeface="Arial"/>
                      </a:endParaRPr>
                    </a:p>
                    <a:p>
                      <a:pPr>
                        <a:lnSpc>
                          <a:spcPct val="100000"/>
                        </a:lnSpc>
                      </a:pPr>
                      <a:r>
                        <a:rPr b="0" lang="fr-FR" sz="1000" spc="-1" strike="noStrike">
                          <a:latin typeface="Arial"/>
                        </a:rPr>
                        <a:t>Champ→date renvoie une date pour un champ de type vraie date</a:t>
                      </a:r>
                      <a:endParaRPr b="0" lang="fr-FR" sz="1000" spc="-1" strike="noStrike">
                        <a:latin typeface="Arial"/>
                      </a:endParaRPr>
                    </a:p>
                    <a:p>
                      <a:pPr>
                        <a:lnSpc>
                          <a:spcPct val="100000"/>
                        </a:lnSpc>
                      </a:pPr>
                      <a:r>
                        <a:rPr b="0" lang="fr-FR" sz="1000" spc="-1" strike="noStrike">
                          <a:latin typeface="Arial"/>
                        </a:rPr>
                        <a:t>...</a:t>
                      </a:r>
                      <a:endParaRPr b="0" lang="fr-FR" sz="10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19640">
                <a:tc>
                  <a:txBody>
                    <a:bodyPr lIns="90000" rIns="90000" anchor="t">
                      <a:noAutofit/>
                    </a:bodyPr>
                    <a:p>
                      <a:pPr>
                        <a:lnSpc>
                          <a:spcPct val="100000"/>
                        </a:lnSpc>
                      </a:pPr>
                      <a:r>
                        <a:rPr b="0" lang="fr-FR" sz="1000" spc="-1" strike="noStrike">
                          <a:latin typeface="Arial"/>
                        </a:rPr>
                        <a:t>isset($devis→get('field_json_tarif_bourquin')→getValue()[0]['value'])</a:t>
                      </a:r>
                      <a:endParaRPr b="0" lang="fr-FR" sz="10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pPr>
                      <a:r>
                        <a:rPr b="0" lang="fr-FR" sz="1000" spc="-1" strike="noStrike">
                          <a:latin typeface="Arial"/>
                        </a:rPr>
                        <a:t>$devis→field_json_tarif_bourquin→count() </a:t>
                      </a:r>
                      <a:endParaRPr b="0" lang="fr-FR" sz="10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pPr>
                      <a:r>
                        <a:rPr b="0" lang="fr-FR" sz="1000" spc="-1" strike="noStrike">
                          <a:latin typeface="Arial"/>
                        </a:rPr>
                        <a:t>Lisibilité par utilisation de fonction sur liste d’items au lieu de l’implémentation sous forme de tableau.</a:t>
                      </a:r>
                      <a:endParaRPr b="0" lang="fr-FR" sz="1000" spc="-1" strike="noStrike">
                        <a:latin typeface="Arial"/>
                      </a:endParaRPr>
                    </a:p>
                    <a:p>
                      <a:pPr>
                        <a:lnSpc>
                          <a:spcPct val="100000"/>
                        </a:lnSpc>
                      </a:pPr>
                      <a:r>
                        <a:rPr b="0" lang="fr-FR" sz="1000" spc="-1" strike="noStrike">
                          <a:latin typeface="Arial"/>
                        </a:rPr>
                        <a:t>S’il y a une valeur = S’il y a un item </a:t>
                      </a:r>
                      <a:endParaRPr b="0" lang="fr-FR" sz="10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19640">
                <a:tc>
                  <a:txBody>
                    <a:bodyPr lIns="90000" rIns="90000" anchor="t">
                      <a:noAutofit/>
                    </a:bodyPr>
                    <a:p>
                      <a:pPr>
                        <a:lnSpc>
                          <a:spcPct val="100000"/>
                        </a:lnSpc>
                      </a:pPr>
                      <a:r>
                        <a:rPr b="0" lang="fr-FR" sz="800" spc="-1" strike="noStrike">
                          <a:latin typeface="Arial"/>
                        </a:rPr>
                        <a:t>$x = \Drupal::entityTypeManager()→getStorage('taxonomy_term')</a:t>
                      </a:r>
                      <a:endParaRPr b="0" lang="fr-FR" sz="800" spc="-1" strike="noStrike">
                        <a:latin typeface="Arial"/>
                      </a:endParaRPr>
                    </a:p>
                    <a:p>
                      <a:pPr>
                        <a:lnSpc>
                          <a:spcPct val="100000"/>
                        </a:lnSpc>
                      </a:pPr>
                      <a:r>
                        <a:rPr b="0" lang="fr-FR" sz="800" spc="-1" strike="noStrike">
                          <a:latin typeface="Arial"/>
                        </a:rPr>
                        <a:t> →</a:t>
                      </a:r>
                      <a:r>
                        <a:rPr b="0" lang="fr-FR" sz="800" spc="-1" strike="noStrike">
                          <a:latin typeface="Arial"/>
                        </a:rPr>
                        <a:t>loadTree(self::PROGRESSBAR_VOCABULARY, $term→id(), NULL, TRUE)</a:t>
                      </a:r>
                      <a:endParaRPr b="0" lang="fr-FR" sz="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nSpc>
                          <a:spcPct val="100000"/>
                        </a:lnSpc>
                      </a:pPr>
                      <a:r>
                        <a:rPr b="0" i="1" lang="fr-FR" sz="800" spc="-1" strike="noStrike">
                          <a:latin typeface="Arial"/>
                        </a:rPr>
                        <a:t>/** @var \Drupal\taxonomy\TermStorageInterface *</a:t>
                      </a:r>
                      <a:r>
                        <a:rPr b="0" lang="fr-FR" sz="800" spc="-1" strike="noStrike">
                          <a:latin typeface="Arial"/>
                        </a:rPr>
                        <a:t>/</a:t>
                      </a:r>
                      <a:endParaRPr b="0" lang="fr-FR" sz="800" spc="-1" strike="noStrike">
                        <a:latin typeface="Arial"/>
                      </a:endParaRPr>
                    </a:p>
                    <a:p>
                      <a:pPr>
                        <a:lnSpc>
                          <a:spcPct val="100000"/>
                        </a:lnSpc>
                      </a:pPr>
                      <a:r>
                        <a:rPr b="0" lang="fr-FR" sz="800" spc="-1" strike="noStrike">
                          <a:latin typeface="Arial"/>
                          <a:ea typeface="Arial Unicode MS"/>
                        </a:rPr>
                        <a:t>$term_storage = </a:t>
                      </a:r>
                      <a:endParaRPr b="0" lang="fr-FR" sz="800" spc="-1" strike="noStrike">
                        <a:latin typeface="Arial"/>
                      </a:endParaRPr>
                    </a:p>
                    <a:p>
                      <a:pPr>
                        <a:lnSpc>
                          <a:spcPct val="100000"/>
                        </a:lnSpc>
                      </a:pPr>
                      <a:r>
                        <a:rPr b="0" lang="fr-FR" sz="800" spc="-1" strike="noStrike">
                          <a:latin typeface="Arial"/>
                          <a:ea typeface="Arial Unicode MS"/>
                        </a:rPr>
                        <a:t>\Drupal::entityTypeManager()→getStorage('taxonomy_term');</a:t>
                      </a:r>
                      <a:endParaRPr b="0" lang="fr-FR" sz="800" spc="-1" strike="noStrike">
                        <a:latin typeface="Arial"/>
                      </a:endParaRPr>
                    </a:p>
                    <a:p>
                      <a:pPr>
                        <a:lnSpc>
                          <a:spcPct val="100000"/>
                        </a:lnSpc>
                      </a:pPr>
                      <a:r>
                        <a:rPr b="0" lang="fr-FR" sz="800" spc="-1" strike="noStrike">
                          <a:latin typeface="Arial"/>
                          <a:ea typeface="Arial Unicode MS"/>
                        </a:rPr>
                        <a:t>$x = $term_storage→loadTree(</a:t>
                      </a:r>
                      <a:endParaRPr b="0" lang="fr-FR" sz="800" spc="-1" strike="noStrike">
                        <a:latin typeface="Arial"/>
                      </a:endParaRPr>
                    </a:p>
                    <a:p>
                      <a:pPr>
                        <a:lnSpc>
                          <a:spcPct val="100000"/>
                        </a:lnSpc>
                      </a:pPr>
                      <a:r>
                        <a:rPr b="0" lang="fr-FR" sz="800" spc="-1" strike="noStrike">
                          <a:latin typeface="Arial"/>
                          <a:ea typeface="Arial Unicode MS"/>
                        </a:rPr>
                        <a:t> </a:t>
                      </a:r>
                      <a:r>
                        <a:rPr b="0" lang="fr-FR" sz="800" spc="-1" strike="noStrike">
                          <a:latin typeface="Arial"/>
                          <a:ea typeface="Arial Unicode MS"/>
                        </a:rPr>
                        <a:t>self::PROGRESSBAR_VOCABULARY, $term→id(), NULL, TRUE)</a:t>
                      </a:r>
                      <a:endParaRPr b="0" lang="fr-FR" sz="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nSpc>
                          <a:spcPct val="100000"/>
                        </a:lnSpc>
                      </a:pPr>
                      <a:r>
                        <a:rPr b="0" lang="fr-FR" sz="1000" spc="-1" strike="noStrike">
                          <a:latin typeface="Arial"/>
                        </a:rPr>
                        <a:t>Documenter le type plus finement, </a:t>
                      </a:r>
                      <a:endParaRPr b="0" lang="fr-FR" sz="1000" spc="-1" strike="noStrike">
                        <a:latin typeface="Arial"/>
                      </a:endParaRPr>
                    </a:p>
                    <a:p>
                      <a:pPr>
                        <a:lnSpc>
                          <a:spcPct val="100000"/>
                        </a:lnSpc>
                      </a:pPr>
                      <a:r>
                        <a:rPr b="0" lang="fr-FR" sz="1000" spc="-1" strike="noStrike">
                          <a:latin typeface="Arial"/>
                        </a:rPr>
                        <a:t>EntityStorageInterface retourné par getStorage est trop générique.</a:t>
                      </a:r>
                      <a:endParaRPr b="0" lang="fr-FR" sz="1000" spc="-1" strike="noStrike">
                        <a:latin typeface="Arial"/>
                      </a:endParaRPr>
                    </a:p>
                    <a:p>
                      <a:pPr>
                        <a:lnSpc>
                          <a:spcPct val="100000"/>
                        </a:lnSpc>
                      </a:pPr>
                      <a:endParaRPr b="0" lang="fr-FR" sz="1000" spc="-1" strike="noStrike">
                        <a:latin typeface="Arial"/>
                      </a:endParaRPr>
                    </a:p>
                    <a:p>
                      <a:pPr>
                        <a:lnSpc>
                          <a:spcPct val="100000"/>
                        </a:lnSpc>
                      </a:pPr>
                      <a:r>
                        <a:rPr b="0" lang="fr-FR" sz="1000" spc="-1" strike="noStrike">
                          <a:latin typeface="Arial"/>
                        </a:rPr>
                        <a:t>Idem pour Drupal::service qui retourne un service, générique.</a:t>
                      </a:r>
                      <a:endParaRPr b="0" lang="fr-FR" sz="10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
        <p:nvSpPr>
          <p:cNvPr id="155" name=""/>
          <p:cNvSpPr/>
          <p:nvPr/>
        </p:nvSpPr>
        <p:spPr>
          <a:xfrm>
            <a:off x="3960000" y="180000"/>
            <a:ext cx="5399280" cy="458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2600" spc="-1" strike="noStrike">
                <a:solidFill>
                  <a:srgbClr val="000000"/>
                </a:solidFill>
                <a:latin typeface="Arial"/>
                <a:ea typeface="DejaVu Sans"/>
              </a:rPr>
              <a:t>Lisibilité … </a:t>
            </a:r>
            <a:endParaRPr b="0" lang="fr-FR" sz="26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6" name="" descr=""/>
          <p:cNvPicPr/>
          <p:nvPr/>
        </p:nvPicPr>
        <p:blipFill>
          <a:blip r:embed="rId1"/>
          <a:stretch/>
        </p:blipFill>
        <p:spPr>
          <a:xfrm>
            <a:off x="360" y="1414800"/>
            <a:ext cx="12191040" cy="4884480"/>
          </a:xfrm>
          <a:prstGeom prst="rect">
            <a:avLst/>
          </a:prstGeom>
          <a:ln w="0">
            <a:noFill/>
          </a:ln>
        </p:spPr>
      </p:pic>
      <p:sp>
        <p:nvSpPr>
          <p:cNvPr id="157" name=""/>
          <p:cNvSpPr/>
          <p:nvPr/>
        </p:nvSpPr>
        <p:spPr>
          <a:xfrm>
            <a:off x="1980000" y="180000"/>
            <a:ext cx="10259280" cy="857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1800" spc="-1" strike="noStrike">
                <a:solidFill>
                  <a:srgbClr val="000000"/>
                </a:solidFill>
                <a:latin typeface="Arial"/>
                <a:ea typeface="DejaVu Sans"/>
              </a:rPr>
              <a:t>Php Coding Standard, vue dans Jenkins : </a:t>
            </a:r>
            <a:br/>
            <a:r>
              <a:rPr b="0" lang="fr-FR" sz="1800" spc="-1" strike="noStrike">
                <a:solidFill>
                  <a:srgbClr val="000000"/>
                </a:solidFill>
                <a:latin typeface="Arial"/>
                <a:ea typeface="DejaVu Sans"/>
              </a:rPr>
              <a:t>Certaines catégories sont déjà exclues de l’analyse. </a:t>
            </a:r>
            <a:endParaRPr b="0" lang="fr-FR" sz="1800" spc="-1" strike="noStrike">
              <a:latin typeface="Arial"/>
            </a:endParaRPr>
          </a:p>
          <a:p>
            <a:pPr>
              <a:lnSpc>
                <a:spcPct val="100000"/>
              </a:lnSpc>
            </a:pPr>
            <a:r>
              <a:rPr b="0" lang="fr-FR" sz="1800" spc="-1" strike="noStrike">
                <a:solidFill>
                  <a:srgbClr val="000000"/>
                </a:solidFill>
                <a:latin typeface="Arial"/>
                <a:ea typeface="DejaVu Sans"/>
              </a:rPr>
              <a:t>On peut en exclure d’autres pour nettoyer  par étapes.</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
          <p:cNvSpPr/>
          <p:nvPr/>
        </p:nvSpPr>
        <p:spPr>
          <a:xfrm>
            <a:off x="3600000" y="180000"/>
            <a:ext cx="4679640" cy="666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2800" spc="-1" strike="noStrike">
                <a:latin typeface="Arial"/>
              </a:rPr>
              <a:t>Conclusion</a:t>
            </a:r>
            <a:endParaRPr b="0" lang="fr-FR" sz="2800" spc="-1" strike="noStrike">
              <a:latin typeface="Arial"/>
            </a:endParaRPr>
          </a:p>
        </p:txBody>
      </p:sp>
      <p:sp>
        <p:nvSpPr>
          <p:cNvPr id="159" name=""/>
          <p:cNvSpPr/>
          <p:nvPr/>
        </p:nvSpPr>
        <p:spPr>
          <a:xfrm>
            <a:off x="1080000" y="1440000"/>
            <a:ext cx="9729720" cy="4441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1800" spc="-1" strike="noStrike">
                <a:latin typeface="Arial"/>
              </a:rPr>
              <a:t>Une fois le standard de codage et quelques infos sur les types (</a:t>
            </a:r>
            <a:r>
              <a:rPr b="1" lang="fr-FR" sz="1800" spc="-1" strike="noStrike">
                <a:latin typeface="Arial"/>
              </a:rPr>
              <a:t>le sens</a:t>
            </a:r>
            <a:r>
              <a:rPr b="0" lang="fr-FR" sz="1800" spc="-1" strike="noStrike">
                <a:latin typeface="Arial"/>
              </a:rPr>
              <a:t>) des objets manipulés,</a:t>
            </a:r>
            <a:endParaRPr b="0" lang="fr-FR" sz="1800" spc="-1" strike="noStrike">
              <a:latin typeface="Arial"/>
            </a:endParaRPr>
          </a:p>
          <a:p>
            <a:pPr>
              <a:lnSpc>
                <a:spcPct val="100000"/>
              </a:lnSpc>
            </a:pPr>
            <a:r>
              <a:rPr b="0" lang="fr-FR" sz="1800" spc="-1" strike="noStrike">
                <a:latin typeface="Arial"/>
              </a:rPr>
              <a:t>L’IDE met en évidence les soucis de variables non définies par exemple.</a:t>
            </a:r>
            <a:endParaRPr b="0" lang="fr-FR" sz="1800" spc="-1" strike="noStrike">
              <a:latin typeface="Arial"/>
            </a:endParaRPr>
          </a:p>
          <a:p>
            <a:pPr>
              <a:lnSpc>
                <a:spcPct val="100000"/>
              </a:lnSpc>
            </a:pPr>
            <a:endParaRPr b="0" lang="fr-FR" sz="1800" spc="-1" strike="noStrike">
              <a:latin typeface="Arial"/>
            </a:endParaRPr>
          </a:p>
          <a:p>
            <a:pPr>
              <a:lnSpc>
                <a:spcPct val="100000"/>
              </a:lnSpc>
            </a:pPr>
            <a:r>
              <a:rPr b="0" lang="fr-FR" sz="1800" spc="-1" strike="noStrike">
                <a:latin typeface="Arial"/>
              </a:rPr>
              <a:t>Ce serait bien de s’atteler à la correction de ces cas là.</a:t>
            </a:r>
            <a:endParaRPr b="0" lang="fr-FR" sz="1800" spc="-1" strike="noStrike">
              <a:latin typeface="Arial"/>
            </a:endParaRPr>
          </a:p>
          <a:p>
            <a:pPr>
              <a:lnSpc>
                <a:spcPct val="100000"/>
              </a:lnSpc>
            </a:pPr>
            <a:endParaRPr b="0" lang="fr-FR" sz="1800" spc="-1" strike="noStrike">
              <a:latin typeface="Arial"/>
            </a:endParaRPr>
          </a:p>
          <a:p>
            <a:pPr>
              <a:lnSpc>
                <a:spcPct val="100000"/>
              </a:lnSpc>
            </a:pPr>
            <a:r>
              <a:rPr b="0" lang="fr-FR" sz="1800" spc="-1" strike="noStrike">
                <a:latin typeface="Arial"/>
              </a:rPr>
              <a:t>D’autre part, je n’ai pas activé la remontée de problème de </a:t>
            </a:r>
            <a:r>
              <a:rPr b="1" lang="fr-FR" sz="1800" spc="-1" strike="noStrike">
                <a:latin typeface="Arial"/>
              </a:rPr>
              <a:t>fonction non documentée</a:t>
            </a:r>
            <a:r>
              <a:rPr b="0" lang="fr-FR" sz="1800" spc="-1" strike="noStrike">
                <a:latin typeface="Arial"/>
              </a:rPr>
              <a:t>.</a:t>
            </a:r>
            <a:endParaRPr b="0" lang="fr-FR" sz="1800" spc="-1" strike="noStrike">
              <a:latin typeface="Arial"/>
            </a:endParaRPr>
          </a:p>
          <a:p>
            <a:pPr>
              <a:lnSpc>
                <a:spcPct val="100000"/>
              </a:lnSpc>
            </a:pPr>
            <a:endParaRPr b="0" lang="fr-FR" sz="1800" spc="-1" strike="noStrike">
              <a:latin typeface="Arial"/>
            </a:endParaRPr>
          </a:p>
          <a:p>
            <a:pPr>
              <a:lnSpc>
                <a:spcPct val="100000"/>
              </a:lnSpc>
            </a:pPr>
            <a:r>
              <a:rPr b="0" lang="fr-FR" sz="1800" spc="-1" strike="noStrike">
                <a:latin typeface="Arial"/>
              </a:rPr>
              <a:t>Il n’est pas évident de savoir à quoi correspond par exemple ces fonctions :</a:t>
            </a:r>
            <a:endParaRPr b="0" lang="fr-FR" sz="1800" spc="-1" strike="noStrike">
              <a:latin typeface="Arial"/>
            </a:endParaRPr>
          </a:p>
          <a:p>
            <a:pPr>
              <a:lnSpc>
                <a:spcPct val="100000"/>
              </a:lnSpc>
            </a:pPr>
            <a:endParaRPr b="0" lang="fr-FR" sz="1800" spc="-1" strike="noStrike">
              <a:latin typeface="Arial"/>
            </a:endParaRPr>
          </a:p>
          <a:p>
            <a:pPr>
              <a:lnSpc>
                <a:spcPct val="100000"/>
              </a:lnSpc>
            </a:pPr>
            <a:r>
              <a:rPr b="0" lang="fr-FR" sz="1800" spc="-1" strike="noStrike">
                <a:latin typeface="Arial"/>
              </a:rPr>
              <a:t>CreateDataFromDevisAndProduct</a:t>
            </a:r>
            <a:endParaRPr b="0" lang="fr-FR" sz="1800" spc="-1" strike="noStrike">
              <a:latin typeface="Arial"/>
            </a:endParaRPr>
          </a:p>
          <a:p>
            <a:pPr>
              <a:lnSpc>
                <a:spcPct val="100000"/>
              </a:lnSpc>
            </a:pPr>
            <a:r>
              <a:rPr b="0" lang="fr-FR" sz="1800" spc="-1" strike="noStrike">
                <a:latin typeface="Arial"/>
              </a:rPr>
              <a:t>CreateDataFromDevisAndProduct2</a:t>
            </a:r>
            <a:endParaRPr b="0" lang="fr-FR" sz="1800" spc="-1" strike="noStrike">
              <a:latin typeface="Arial"/>
            </a:endParaRPr>
          </a:p>
          <a:p>
            <a:pPr>
              <a:lnSpc>
                <a:spcPct val="100000"/>
              </a:lnSpc>
            </a:pPr>
            <a:r>
              <a:rPr b="0" lang="fr-FR" sz="1800" spc="-1" strike="noStrike">
                <a:latin typeface="Arial"/>
              </a:rPr>
              <a:t>CreateDataFromDevisAndProduct3</a:t>
            </a:r>
            <a:endParaRPr b="0" lang="fr-FR" sz="1800" spc="-1" strike="noStrike">
              <a:latin typeface="Arial"/>
            </a:endParaRPr>
          </a:p>
          <a:p>
            <a:pPr>
              <a:lnSpc>
                <a:spcPct val="100000"/>
              </a:lnSpc>
            </a:pPr>
            <a:endParaRPr b="0" lang="fr-FR" sz="1800" spc="-1" strike="noStrike">
              <a:latin typeface="Arial"/>
            </a:endParaRPr>
          </a:p>
          <a:p>
            <a:pPr>
              <a:lnSpc>
                <a:spcPct val="100000"/>
              </a:lnSpc>
            </a:pPr>
            <a:r>
              <a:rPr b="0" lang="fr-FR" sz="1800" spc="-1" strike="noStrike">
                <a:latin typeface="Arial"/>
              </a:rPr>
              <a:t>… </a:t>
            </a:r>
            <a:endParaRPr b="0" lang="fr-FR" sz="1800" spc="-1" strike="noStrike">
              <a:latin typeface="Arial"/>
            </a:endParaRPr>
          </a:p>
          <a:p>
            <a:pPr>
              <a:lnSpc>
                <a:spcPct val="100000"/>
              </a:lnSpc>
            </a:pPr>
            <a:endParaRPr b="0" lang="fr-FR" sz="1800" spc="-1" strike="noStrike">
              <a:latin typeface="Arial"/>
            </a:endParaRPr>
          </a:p>
          <a:p>
            <a:pPr>
              <a:lnSpc>
                <a:spcPct val="100000"/>
              </a:lnSpc>
            </a:pPr>
            <a:r>
              <a:rPr b="1" lang="fr-FR" sz="1800" spc="-1" strike="noStrike">
                <a:latin typeface="Arial"/>
              </a:rPr>
              <a:t>Une ligne de documentation ne serait pas nuisible, </a:t>
            </a:r>
            <a:r>
              <a:rPr b="1" lang="fr-FR" sz="1800" spc="-1" strike="noStrike" u="sng">
                <a:uFillTx/>
                <a:latin typeface="Arial"/>
              </a:rPr>
              <a:t>à condition d’être sincère</a:t>
            </a:r>
            <a:r>
              <a:rPr b="0" lang="fr-FR" sz="1800" spc="-1" strike="noStrike">
                <a:latin typeface="Arial"/>
              </a:rPr>
              <a:t>.</a:t>
            </a:r>
            <a:endParaRPr b="0" lang="fr-FR" sz="1800" spc="-1" strike="noStrike">
              <a:latin typeface="Arial"/>
            </a:endParaRPr>
          </a:p>
          <a:p>
            <a:pPr>
              <a:lnSpc>
                <a:spcPct val="100000"/>
              </a:lnSpc>
            </a:pP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
          <p:cNvSpPr/>
          <p:nvPr/>
        </p:nvSpPr>
        <p:spPr>
          <a:xfrm>
            <a:off x="3240000" y="360000"/>
            <a:ext cx="6659640" cy="486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2800" spc="-1" strike="noStrike">
                <a:latin typeface="Arial"/>
              </a:rPr>
              <a:t>Pistes vers des prochaines propositions</a:t>
            </a:r>
            <a:endParaRPr b="0" lang="fr-FR" sz="2800" spc="-1" strike="noStrike">
              <a:latin typeface="Arial"/>
            </a:endParaRPr>
          </a:p>
        </p:txBody>
      </p:sp>
      <p:sp>
        <p:nvSpPr>
          <p:cNvPr id="161" name=""/>
          <p:cNvSpPr/>
          <p:nvPr/>
        </p:nvSpPr>
        <p:spPr>
          <a:xfrm>
            <a:off x="180000" y="1260000"/>
            <a:ext cx="11413800" cy="5465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fr-FR" sz="1800" spc="-1" strike="noStrike">
                <a:latin typeface="Arial"/>
              </a:rPr>
              <a:t>Dédupliquer ?</a:t>
            </a:r>
            <a:endParaRPr b="0" lang="fr-FR" sz="1800" spc="-1" strike="noStrike">
              <a:latin typeface="Arial"/>
            </a:endParaRPr>
          </a:p>
          <a:p>
            <a:pPr>
              <a:lnSpc>
                <a:spcPct val="100000"/>
              </a:lnSpc>
            </a:pPr>
            <a:endParaRPr b="0" lang="fr-FR" sz="1800" spc="-1" strike="noStrike">
              <a:latin typeface="Arial"/>
            </a:endParaRPr>
          </a:p>
          <a:p>
            <a:pPr>
              <a:lnSpc>
                <a:spcPct val="100000"/>
              </a:lnSpc>
            </a:pPr>
            <a:endParaRPr b="0" lang="fr-FR" sz="1800" spc="-1" strike="noStrike">
              <a:latin typeface="Arial"/>
            </a:endParaRPr>
          </a:p>
          <a:p>
            <a:pPr>
              <a:lnSpc>
                <a:spcPct val="100000"/>
              </a:lnSpc>
            </a:pPr>
            <a:r>
              <a:rPr b="0" lang="fr-FR" sz="1800" spc="-1" strike="noStrike">
                <a:latin typeface="Arial"/>
              </a:rPr>
              <a:t>C’est bien de corriger, mais c’est </a:t>
            </a:r>
            <a:r>
              <a:rPr b="1" lang="fr-FR" sz="1800" spc="-1" strike="noStrike">
                <a:latin typeface="Arial"/>
              </a:rPr>
              <a:t>chronophage</a:t>
            </a:r>
            <a:r>
              <a:rPr b="0" lang="fr-FR" sz="1800" spc="-1" strike="noStrike">
                <a:latin typeface="Arial"/>
              </a:rPr>
              <a:t>. D’autant plus chronophage qu’il y a de copier/coller.</a:t>
            </a:r>
            <a:endParaRPr b="0" lang="fr-FR" sz="1800" spc="-1" strike="noStrike">
              <a:latin typeface="Arial"/>
            </a:endParaRPr>
          </a:p>
          <a:p>
            <a:pPr>
              <a:lnSpc>
                <a:spcPct val="100000"/>
              </a:lnSpc>
            </a:pPr>
            <a:endParaRPr b="0" lang="fr-FR" sz="1800" spc="-1" strike="noStrike">
              <a:latin typeface="Arial"/>
            </a:endParaRPr>
          </a:p>
          <a:p>
            <a:pPr>
              <a:lnSpc>
                <a:spcPct val="100000"/>
              </a:lnSpc>
            </a:pPr>
            <a:r>
              <a:rPr b="0" lang="fr-FR" sz="1800" spc="-1" strike="noStrike">
                <a:latin typeface="Arial"/>
              </a:rPr>
              <a:t>./web/modules/custom =&gt; &gt; 10 % de duplication</a:t>
            </a:r>
            <a:endParaRPr b="0" lang="fr-FR" sz="1800" spc="-1" strike="noStrike">
              <a:latin typeface="Arial"/>
            </a:endParaRPr>
          </a:p>
          <a:p>
            <a:pPr>
              <a:lnSpc>
                <a:spcPct val="100000"/>
              </a:lnSpc>
            </a:pPr>
            <a:r>
              <a:rPr b="1" i="1" lang="fr-FR" sz="1800" spc="-1" strike="noStrike">
                <a:solidFill>
                  <a:srgbClr val="ff0000"/>
                </a:solidFill>
                <a:latin typeface="Arial"/>
              </a:rPr>
              <a:t>10.61</a:t>
            </a:r>
            <a:r>
              <a:rPr b="1" i="1" lang="fr-FR" sz="1800" spc="-1" strike="noStrike">
                <a:latin typeface="Arial"/>
              </a:rPr>
              <a:t>%</a:t>
            </a:r>
            <a:r>
              <a:rPr b="0" i="1" lang="fr-FR" sz="1800" spc="-1" strike="noStrike">
                <a:latin typeface="Arial"/>
              </a:rPr>
              <a:t> duplicated lines out of 110826 total lines of code.</a:t>
            </a:r>
            <a:endParaRPr b="0" lang="fr-FR" sz="1800" spc="-1" strike="noStrike">
              <a:latin typeface="Arial"/>
            </a:endParaRPr>
          </a:p>
          <a:p>
            <a:pPr>
              <a:lnSpc>
                <a:spcPct val="100000"/>
              </a:lnSpc>
            </a:pPr>
            <a:endParaRPr b="0" lang="fr-FR" sz="1800" spc="-1" strike="noStrike">
              <a:latin typeface="Arial"/>
            </a:endParaRPr>
          </a:p>
          <a:p>
            <a:pPr>
              <a:lnSpc>
                <a:spcPct val="100000"/>
              </a:lnSpc>
            </a:pPr>
            <a:r>
              <a:rPr b="0" lang="fr-FR" sz="1800" spc="-1" strike="noStrike">
                <a:latin typeface="Arial"/>
              </a:rPr>
              <a:t>./web/modules/contrib =&gt; &lt; 1 % de duplication</a:t>
            </a:r>
            <a:endParaRPr b="0" lang="fr-FR" sz="1800" spc="-1" strike="noStrike">
              <a:latin typeface="Arial"/>
            </a:endParaRPr>
          </a:p>
          <a:p>
            <a:pPr>
              <a:lnSpc>
                <a:spcPct val="100000"/>
              </a:lnSpc>
            </a:pPr>
            <a:r>
              <a:rPr b="1" i="1" lang="fr-FR" sz="1800" spc="-1" strike="noStrike">
                <a:latin typeface="Arial"/>
              </a:rPr>
              <a:t>0.93%</a:t>
            </a:r>
            <a:r>
              <a:rPr b="0" i="1" lang="fr-FR" sz="1800" spc="-1" strike="noStrike">
                <a:latin typeface="Arial"/>
              </a:rPr>
              <a:t> duplicated lines out of 578260 total lines of code.</a:t>
            </a:r>
            <a:endParaRPr b="0" lang="fr-FR" sz="1800" spc="-1" strike="noStrike">
              <a:latin typeface="Arial"/>
            </a:endParaRPr>
          </a:p>
          <a:p>
            <a:pPr>
              <a:lnSpc>
                <a:spcPct val="100000"/>
              </a:lnSpc>
            </a:pPr>
            <a:endParaRPr b="0" lang="fr-FR" sz="1800" spc="-1" strike="noStrike">
              <a:latin typeface="Arial"/>
            </a:endParaRPr>
          </a:p>
          <a:p>
            <a:pPr>
              <a:lnSpc>
                <a:spcPct val="100000"/>
              </a:lnSpc>
            </a:pPr>
            <a:r>
              <a:rPr b="0" lang="fr-FR" sz="1800" spc="-1" strike="noStrike">
                <a:latin typeface="Arial"/>
              </a:rPr>
              <a:t>./web/modules/sima =&gt; &lt; 0,5 % de duplication</a:t>
            </a:r>
            <a:endParaRPr b="0" lang="fr-FR" sz="1800" spc="-1" strike="noStrike">
              <a:latin typeface="Arial"/>
            </a:endParaRPr>
          </a:p>
          <a:p>
            <a:pPr>
              <a:lnSpc>
                <a:spcPct val="100000"/>
              </a:lnSpc>
            </a:pPr>
            <a:r>
              <a:rPr b="1" i="1" lang="fr-FR" sz="1800" spc="-1" strike="noStrike">
                <a:latin typeface="Arial"/>
              </a:rPr>
              <a:t>0.33%</a:t>
            </a:r>
            <a:r>
              <a:rPr b="0" i="1" lang="fr-FR" sz="1800" spc="-1" strike="noStrike">
                <a:latin typeface="Arial"/>
              </a:rPr>
              <a:t> duplicated lines out of 12346 total lines of code.</a:t>
            </a:r>
            <a:endParaRPr b="0" lang="fr-FR" sz="1800" spc="-1" strike="noStrike">
              <a:latin typeface="Arial"/>
            </a:endParaRPr>
          </a:p>
          <a:p>
            <a:pPr>
              <a:lnSpc>
                <a:spcPct val="100000"/>
              </a:lnSpc>
            </a:pPr>
            <a:endParaRPr b="0" lang="fr-FR" sz="1800" spc="-1" strike="noStrike">
              <a:latin typeface="Arial"/>
            </a:endParaRPr>
          </a:p>
          <a:p>
            <a:pPr>
              <a:lnSpc>
                <a:spcPct val="100000"/>
              </a:lnSpc>
            </a:pPr>
            <a:endParaRPr b="0" lang="fr-FR" sz="1800" spc="-1" strike="noStrike">
              <a:latin typeface="Arial"/>
            </a:endParaRPr>
          </a:p>
          <a:p>
            <a:pPr>
              <a:lnSpc>
                <a:spcPct val="100000"/>
              </a:lnSpc>
            </a:pPr>
            <a:r>
              <a:rPr b="1" lang="fr-FR" sz="1800" spc="-1" strike="noStrike">
                <a:latin typeface="Arial"/>
              </a:rPr>
              <a:t>Contrib</a:t>
            </a:r>
            <a:r>
              <a:rPr b="0" lang="fr-FR" sz="1800" spc="-1" strike="noStrike">
                <a:latin typeface="Arial"/>
              </a:rPr>
              <a:t> contenant de nombreux modules indépendant, il n’est pas étonnant que des lignes soient dupliquées.  </a:t>
            </a:r>
            <a:endParaRPr b="0" lang="fr-FR" sz="1800" spc="-1" strike="noStrike">
              <a:latin typeface="Arial"/>
            </a:endParaRPr>
          </a:p>
          <a:p>
            <a:pPr>
              <a:lnSpc>
                <a:spcPct val="100000"/>
              </a:lnSpc>
            </a:pPr>
            <a:r>
              <a:rPr b="0" lang="fr-FR" sz="1800" spc="-1" strike="noStrike">
                <a:latin typeface="Arial"/>
              </a:rPr>
              <a:t>Mais pour ce qui est de </a:t>
            </a:r>
            <a:r>
              <a:rPr b="1" lang="fr-FR" sz="1800" spc="-1" strike="noStrike">
                <a:latin typeface="Arial"/>
              </a:rPr>
              <a:t>custom</a:t>
            </a:r>
            <a:r>
              <a:rPr b="0" lang="fr-FR" sz="1800" spc="-1" strike="noStrike">
                <a:latin typeface="Arial"/>
              </a:rPr>
              <a:t>, où on a la main dessus, on devrait approcher du 0%</a:t>
            </a:r>
            <a:endParaRPr b="0" lang="fr-FR" sz="1800" spc="-1" strike="noStrike">
              <a:latin typeface="Arial"/>
            </a:endParaRPr>
          </a:p>
          <a:p>
            <a:pPr>
              <a:lnSpc>
                <a:spcPct val="100000"/>
              </a:lnSpc>
            </a:pPr>
            <a:endParaRPr b="0" lang="fr-FR" sz="1800" spc="-1" strike="noStrike">
              <a:latin typeface="Arial"/>
            </a:endParaRPr>
          </a:p>
          <a:p>
            <a:pPr>
              <a:lnSpc>
                <a:spcPct val="100000"/>
              </a:lnSpc>
            </a:pPr>
            <a:endParaRPr b="0" lang="fr-FR" sz="1800" spc="-1" strike="noStrike">
              <a:latin typeface="Arial"/>
            </a:endParaRPr>
          </a:p>
          <a:p>
            <a:pPr>
              <a:lnSpc>
                <a:spcPct val="100000"/>
              </a:lnSpc>
            </a:pP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2279520" y="260640"/>
            <a:ext cx="9575280" cy="502200"/>
          </a:xfrm>
          <a:prstGeom prst="rect">
            <a:avLst/>
          </a:prstGeom>
          <a:noFill/>
          <a:ln w="0">
            <a:noFill/>
          </a:ln>
        </p:spPr>
        <p:txBody>
          <a:bodyPr lIns="90000" rIns="90000" tIns="45000" bIns="45000" anchor="t">
            <a:noAutofit/>
          </a:bodyPr>
          <a:p>
            <a:pPr algn="r">
              <a:lnSpc>
                <a:spcPct val="100000"/>
              </a:lnSpc>
            </a:pPr>
            <a:r>
              <a:rPr b="0" lang="fr-FR" sz="2800" spc="-1" strike="noStrike">
                <a:solidFill>
                  <a:srgbClr val="808080"/>
                </a:solidFill>
                <a:latin typeface="Century Gothic"/>
              </a:rPr>
              <a:t>Respect d’un standard de codage commun</a:t>
            </a:r>
            <a:endParaRPr b="0" lang="fr-FR" sz="2800" spc="-1" strike="noStrike">
              <a:latin typeface="Arial"/>
            </a:endParaRPr>
          </a:p>
        </p:txBody>
      </p:sp>
      <p:grpSp>
        <p:nvGrpSpPr>
          <p:cNvPr id="93" name="Shape 122"/>
          <p:cNvGrpSpPr/>
          <p:nvPr/>
        </p:nvGrpSpPr>
        <p:grpSpPr>
          <a:xfrm>
            <a:off x="378000" y="1124640"/>
            <a:ext cx="11669040" cy="5446800"/>
            <a:chOff x="378000" y="1124640"/>
            <a:chExt cx="11669040" cy="5446800"/>
          </a:xfrm>
        </p:grpSpPr>
        <p:sp>
          <p:nvSpPr>
            <p:cNvPr id="94" name="Shape 123"/>
            <p:cNvSpPr/>
            <p:nvPr/>
          </p:nvSpPr>
          <p:spPr>
            <a:xfrm>
              <a:off x="378000" y="1124640"/>
              <a:ext cx="11669040" cy="5446800"/>
            </a:xfrm>
            <a:prstGeom prst="rect">
              <a:avLst/>
            </a:prstGeom>
            <a:solidFill>
              <a:schemeClr val="accent3">
                <a:lumMod val="40000"/>
                <a:lumOff val="60000"/>
              </a:schemeClr>
            </a:solidFill>
            <a:ln w="9525">
              <a:solidFill>
                <a:srgbClr val="bbe0e3"/>
              </a:solidFill>
              <a:round/>
            </a:ln>
            <a:effectLst>
              <a:outerShdw algn="tl" blurRad="50760" dir="2700000" dist="37674" rotWithShape="0">
                <a:srgbClr val="000000">
                  <a:alpha val="40000"/>
                </a:srgbClr>
              </a:outerShdw>
            </a:effectLst>
          </p:spPr>
          <p:style>
            <a:lnRef idx="0"/>
            <a:fillRef idx="0"/>
            <a:effectRef idx="0"/>
            <a:fontRef idx="minor"/>
          </p:style>
          <p:txBody>
            <a:bodyPr lIns="3600000" rIns="240120" tIns="240120" bIns="240120" anchor="ctr">
              <a:noAutofit/>
            </a:bodyPr>
            <a:p>
              <a:pPr>
                <a:lnSpc>
                  <a:spcPct val="100000"/>
                </a:lnSpc>
              </a:pPr>
              <a:endParaRPr b="0" lang="fr-FR" sz="1800" spc="-1" strike="noStrike">
                <a:latin typeface="Arial"/>
              </a:endParaRPr>
            </a:p>
            <a:p>
              <a:pPr algn="ctr">
                <a:lnSpc>
                  <a:spcPct val="100000"/>
                </a:lnSpc>
              </a:pPr>
              <a:endParaRPr b="0" lang="fr-FR" sz="1800" spc="-1" strike="noStrike">
                <a:latin typeface="Arial"/>
              </a:endParaRPr>
            </a:p>
            <a:p>
              <a:pPr>
                <a:lnSpc>
                  <a:spcPct val="100000"/>
                </a:lnSpc>
              </a:pPr>
              <a:endParaRPr b="0" lang="fr-FR" sz="1800" spc="-1" strike="noStrike">
                <a:latin typeface="Arial"/>
              </a:endParaRPr>
            </a:p>
            <a:p>
              <a:pPr>
                <a:lnSpc>
                  <a:spcPct val="100000"/>
                </a:lnSpc>
              </a:pPr>
              <a:endParaRPr b="0" lang="fr-FR" sz="1800" spc="-1" strike="noStrike">
                <a:latin typeface="Arial"/>
              </a:endParaRPr>
            </a:p>
            <a:p>
              <a:pPr>
                <a:lnSpc>
                  <a:spcPct val="100000"/>
                </a:lnSpc>
              </a:pPr>
              <a:endParaRPr b="0" lang="fr-FR" sz="1800" spc="-1" strike="noStrike">
                <a:latin typeface="Arial"/>
              </a:endParaRPr>
            </a:p>
            <a:p>
              <a:pPr>
                <a:lnSpc>
                  <a:spcPct val="100000"/>
                </a:lnSpc>
              </a:pPr>
              <a:endParaRPr b="0" lang="fr-FR" sz="1800" spc="-1" strike="noStrike">
                <a:latin typeface="Arial"/>
              </a:endParaRPr>
            </a:p>
          </p:txBody>
        </p:sp>
        <p:sp>
          <p:nvSpPr>
            <p:cNvPr id="95" name="Shape 124"/>
            <p:cNvSpPr/>
            <p:nvPr/>
          </p:nvSpPr>
          <p:spPr>
            <a:xfrm>
              <a:off x="1148760" y="1215360"/>
              <a:ext cx="10077120" cy="725760"/>
            </a:xfrm>
            <a:prstGeom prst="rect">
              <a:avLst/>
            </a:prstGeom>
            <a:solidFill>
              <a:schemeClr val="accent3">
                <a:lumMod val="40000"/>
                <a:lumOff val="60000"/>
              </a:schemeClr>
            </a:solidFill>
            <a:ln w="0">
              <a:noFill/>
            </a:ln>
          </p:spPr>
          <p:style>
            <a:lnRef idx="0"/>
            <a:fillRef idx="0"/>
            <a:effectRef idx="0"/>
            <a:fontRef idx="minor"/>
          </p:style>
          <p:txBody>
            <a:bodyPr lIns="3359880" rIns="240120" tIns="60840" bIns="60840" anchor="t">
              <a:noAutofit/>
            </a:bodyPr>
            <a:p>
              <a:pPr algn="ctr">
                <a:lnSpc>
                  <a:spcPct val="100000"/>
                </a:lnSpc>
              </a:pPr>
              <a:endParaRPr b="0" lang="fr-FR" sz="1800" spc="-1" strike="noStrike">
                <a:latin typeface="Arial"/>
              </a:endParaRPr>
            </a:p>
            <a:p>
              <a:pPr algn="ctr">
                <a:lnSpc>
                  <a:spcPct val="100000"/>
                </a:lnSpc>
              </a:pPr>
              <a:r>
                <a:rPr b="1" lang="fr-FR" sz="1400" spc="-1" strike="noStrike">
                  <a:solidFill>
                    <a:srgbClr val="000000"/>
                  </a:solidFill>
                  <a:latin typeface="Calibri"/>
                  <a:ea typeface="DejaVu Sans"/>
                </a:rPr>
                <a:t>Description</a:t>
              </a:r>
              <a:r>
                <a:rPr b="0" lang="fr-FR" sz="1400" spc="-1" strike="noStrike">
                  <a:solidFill>
                    <a:srgbClr val="000000"/>
                  </a:solidFill>
                  <a:latin typeface="Calibri"/>
                  <a:ea typeface="DejaVu Sans"/>
                </a:rPr>
                <a:t> </a:t>
              </a:r>
              <a:endParaRPr b="0" lang="fr-FR" sz="1400" spc="-1" strike="noStrike">
                <a:latin typeface="Arial"/>
              </a:endParaRPr>
            </a:p>
            <a:p>
              <a:pPr algn="ctr">
                <a:lnSpc>
                  <a:spcPct val="100000"/>
                </a:lnSpc>
              </a:pPr>
              <a:endParaRPr b="0" lang="fr-FR" sz="1400" spc="-1" strike="noStrike">
                <a:latin typeface="Arial"/>
              </a:endParaRPr>
            </a:p>
            <a:p>
              <a:pPr algn="ctr">
                <a:lnSpc>
                  <a:spcPct val="100000"/>
                </a:lnSpc>
              </a:pPr>
              <a:r>
                <a:rPr b="0" lang="fr-FR" sz="1400" spc="-1" strike="noStrike">
                  <a:solidFill>
                    <a:srgbClr val="000000"/>
                  </a:solidFill>
                  <a:latin typeface="Calibri"/>
                  <a:ea typeface="DejaVu Sans"/>
                </a:rPr>
                <a:t>Un besoin réel, en développement à plusieurs, et de suivre l’évolution du code, en respectant un standard commun, celui du framework utilisé semble un bon choix.</a:t>
              </a:r>
              <a:br/>
              <a:r>
                <a:rPr b="0" lang="fr-FR" sz="1400" spc="-1" strike="noStrike">
                  <a:solidFill>
                    <a:srgbClr val="000000"/>
                  </a:solidFill>
                  <a:latin typeface="Calibri"/>
                  <a:ea typeface="DejaVu Sans"/>
                </a:rPr>
                <a:t>Il n’est pas inutile de corriger le code défectueux, même mort : ça évite le copier/coller de lignes qui seront à corriger... Même s’il serait préférable de supprimer une fois pour toute le code mort.</a:t>
              </a:r>
              <a:endParaRPr b="0" lang="fr-FR" sz="1400" spc="-1" strike="noStrike">
                <a:latin typeface="Arial"/>
              </a:endParaRPr>
            </a:p>
            <a:p>
              <a:pPr algn="ctr">
                <a:lnSpc>
                  <a:spcPct val="100000"/>
                </a:lnSpc>
              </a:pPr>
              <a:endParaRPr b="0" lang="fr-FR" sz="1400" spc="-1" strike="noStrike">
                <a:latin typeface="Arial"/>
              </a:endParaRPr>
            </a:p>
            <a:p>
              <a:pPr>
                <a:lnSpc>
                  <a:spcPct val="100000"/>
                </a:lnSpc>
              </a:pPr>
              <a:r>
                <a:rPr b="0" lang="fr-FR" sz="1400" spc="-1" strike="noStrike">
                  <a:solidFill>
                    <a:srgbClr val="000000"/>
                  </a:solidFill>
                  <a:latin typeface="Calibri"/>
                  <a:ea typeface="DejaVu Sans"/>
                </a:rPr>
                <a:t>Or actuellement, le standard de codage Drupal n’est pas souvent respecté.</a:t>
              </a:r>
              <a:endParaRPr b="0" lang="fr-FR" sz="1400" spc="-1" strike="noStrike">
                <a:latin typeface="Arial"/>
              </a:endParaRPr>
            </a:p>
            <a:p>
              <a:pPr>
                <a:lnSpc>
                  <a:spcPct val="100000"/>
                </a:lnSpc>
              </a:pPr>
              <a:r>
                <a:rPr b="0" lang="fr-FR" sz="1400" spc="-1" strike="noStrike">
                  <a:solidFill>
                    <a:srgbClr val="000000"/>
                  </a:solidFill>
                  <a:latin typeface="Calibri"/>
                  <a:ea typeface="DejaVu Sans"/>
                </a:rPr>
                <a:t>Le reformatage conduit à la modification d’une multitude de lignes, sans en modifier le sens. On perd alors beaucoup de temps pour retrouver le sens d’une modification.</a:t>
              </a:r>
              <a:endParaRPr b="0" lang="fr-FR" sz="1400" spc="-1" strike="noStrike">
                <a:latin typeface="Arial"/>
              </a:endParaRPr>
            </a:p>
            <a:p>
              <a:pPr>
                <a:lnSpc>
                  <a:spcPct val="100000"/>
                </a:lnSpc>
              </a:pPr>
              <a:endParaRPr b="0" lang="fr-FR" sz="1400" spc="-1" strike="noStrike">
                <a:latin typeface="Arial"/>
              </a:endParaRPr>
            </a:p>
            <a:p>
              <a:pPr>
                <a:lnSpc>
                  <a:spcPct val="100000"/>
                </a:lnSpc>
              </a:pPr>
              <a:r>
                <a:rPr b="0" lang="fr-FR" sz="1400" spc="-1" strike="noStrike">
                  <a:solidFill>
                    <a:srgbClr val="000000"/>
                  </a:solidFill>
                  <a:latin typeface="Calibri"/>
                  <a:ea typeface="DejaVu Sans"/>
                </a:rPr>
                <a:t>En avril 2020, après avoir repris le code du </a:t>
              </a:r>
              <a:r>
                <a:rPr b="0" i="1" lang="fr-FR" sz="1400" spc="-1" strike="noStrike">
                  <a:solidFill>
                    <a:srgbClr val="000000"/>
                  </a:solidFill>
                  <a:latin typeface="Calibri"/>
                  <a:ea typeface="DejaVu Sans"/>
                </a:rPr>
                <a:t>github</a:t>
              </a:r>
              <a:r>
                <a:rPr b="0" lang="fr-FR" sz="1400" spc="-1" strike="noStrike">
                  <a:solidFill>
                    <a:srgbClr val="000000"/>
                  </a:solidFill>
                  <a:latin typeface="Calibri"/>
                  <a:ea typeface="DejaVu Sans"/>
                </a:rPr>
                <a:t> du prestataire, on avait corrigé environ 15000 non conformités au standard Drupal. Le nombre de soucis est bien remonté depuis, j’ai donc refait une passe pour rendre PV3 un peu plus conforme (de l’ordre de 2000 correctifs).</a:t>
              </a:r>
              <a:endParaRPr b="0" lang="fr-FR" sz="1400" spc="-1" strike="noStrike">
                <a:latin typeface="Arial"/>
              </a:endParaRPr>
            </a:p>
            <a:p>
              <a:pPr>
                <a:lnSpc>
                  <a:spcPct val="100000"/>
                </a:lnSpc>
              </a:pPr>
              <a:endParaRPr b="0" lang="fr-FR" sz="1400" spc="-1" strike="noStrike">
                <a:latin typeface="Arial"/>
              </a:endParaRPr>
            </a:p>
            <a:p>
              <a:pPr algn="ctr">
                <a:lnSpc>
                  <a:spcPct val="100000"/>
                </a:lnSpc>
              </a:pPr>
              <a:r>
                <a:rPr b="1" lang="fr-FR" sz="1400" spc="-1" strike="noStrike">
                  <a:solidFill>
                    <a:srgbClr val="000000"/>
                  </a:solidFill>
                  <a:latin typeface="Calibri"/>
                  <a:ea typeface="DejaVu Sans"/>
                </a:rPr>
                <a:t>Solution plus pérenne</a:t>
              </a:r>
              <a:endParaRPr b="0" lang="fr-FR" sz="1400" spc="-1" strike="noStrike">
                <a:latin typeface="Arial"/>
              </a:endParaRPr>
            </a:p>
            <a:p>
              <a:pPr>
                <a:lnSpc>
                  <a:spcPct val="100000"/>
                </a:lnSpc>
              </a:pPr>
              <a:endParaRPr b="0" lang="fr-FR" sz="1400" spc="-1" strike="noStrike">
                <a:latin typeface="Arial"/>
              </a:endParaRPr>
            </a:p>
            <a:p>
              <a:pPr>
                <a:lnSpc>
                  <a:spcPct val="100000"/>
                </a:lnSpc>
              </a:pPr>
              <a:r>
                <a:rPr b="0" lang="fr-FR" sz="1400" spc="-1" strike="noStrike">
                  <a:solidFill>
                    <a:srgbClr val="000000"/>
                  </a:solidFill>
                  <a:latin typeface="Calibri"/>
                  <a:ea typeface="DejaVu Sans"/>
                </a:rPr>
                <a:t>Utiliser la commande installée par composer, ou configurer son IDE conformément aux recommandations Drupal. La diapo suivante liste les extesions Visual Studio Code recommandées par Drupal.</a:t>
              </a:r>
              <a:endParaRPr b="0" lang="fr-FR" sz="1400" spc="-1" strike="noStrike">
                <a:latin typeface="Arial"/>
              </a:endParaRPr>
            </a:p>
            <a:p>
              <a:pPr>
                <a:lnSpc>
                  <a:spcPct val="100000"/>
                </a:lnSpc>
              </a:pPr>
              <a:r>
                <a:rPr b="0" lang="fr-FR" sz="1400" spc="-1" strike="noStrike">
                  <a:solidFill>
                    <a:srgbClr val="000000"/>
                  </a:solidFill>
                  <a:latin typeface="Calibri"/>
                  <a:ea typeface="DejaVu Sans"/>
                </a:rPr>
                <a:t> </a:t>
              </a:r>
              <a:endParaRPr b="0" lang="fr-FR" sz="1400" spc="-1" strike="noStrike">
                <a:latin typeface="Arial"/>
              </a:endParaRPr>
            </a:p>
            <a:p>
              <a:pPr>
                <a:lnSpc>
                  <a:spcPct val="100000"/>
                </a:lnSpc>
              </a:pPr>
              <a:endParaRPr b="0" lang="fr-FR" sz="1400" spc="-1" strike="noStrike">
                <a:latin typeface="Arial"/>
              </a:endParaRPr>
            </a:p>
            <a:p>
              <a:pPr>
                <a:lnSpc>
                  <a:spcPct val="100000"/>
                </a:lnSpc>
              </a:pPr>
              <a:endParaRPr b="0" lang="fr-FR" sz="1400" spc="-1" strike="noStrike">
                <a:latin typeface="Arial"/>
              </a:endParaRPr>
            </a:p>
            <a:p>
              <a:pPr>
                <a:lnSpc>
                  <a:spcPct val="100000"/>
                </a:lnSpc>
              </a:pPr>
              <a:endParaRPr b="0" lang="fr-FR" sz="1400" spc="-1" strike="noStrike">
                <a:latin typeface="Arial"/>
              </a:endParaRPr>
            </a:p>
          </p:txBody>
        </p:sp>
      </p:grpSp>
      <p:sp>
        <p:nvSpPr>
          <p:cNvPr id="96" name="Shape 125"/>
          <p:cNvSpPr/>
          <p:nvPr/>
        </p:nvSpPr>
        <p:spPr>
          <a:xfrm rot="21167400">
            <a:off x="532080" y="1356120"/>
            <a:ext cx="3359160" cy="2184120"/>
          </a:xfrm>
          <a:prstGeom prst="rect">
            <a:avLst/>
          </a:prstGeom>
          <a:solidFill>
            <a:srgbClr val="ffe599"/>
          </a:solidFill>
          <a:ln w="0">
            <a:noFill/>
          </a:ln>
        </p:spPr>
        <p:style>
          <a:lnRef idx="0"/>
          <a:fillRef idx="0"/>
          <a:effectRef idx="0"/>
          <a:fontRef idx="minor"/>
        </p:style>
        <p:txBody>
          <a:bodyPr lIns="122040" rIns="122040" tIns="122040" bIns="122040" anchor="t">
            <a:noAutofit/>
          </a:bodyPr>
          <a:p>
            <a:pPr>
              <a:lnSpc>
                <a:spcPct val="100000"/>
              </a:lnSpc>
            </a:pPr>
            <a:r>
              <a:rPr b="1" lang="fr-FR" sz="1870" spc="-1" strike="noStrike">
                <a:solidFill>
                  <a:srgbClr val="000000"/>
                </a:solidFill>
                <a:latin typeface="Arial"/>
                <a:ea typeface="DejaVu Sans"/>
              </a:rPr>
              <a:t>ENJEUX :</a:t>
            </a:r>
            <a:endParaRPr b="0" lang="fr-FR" sz="1870" spc="-1" strike="noStrike">
              <a:latin typeface="Arial"/>
            </a:endParaRPr>
          </a:p>
          <a:p>
            <a:pPr>
              <a:lnSpc>
                <a:spcPct val="100000"/>
              </a:lnSpc>
            </a:pPr>
            <a:endParaRPr b="0" lang="fr-FR" sz="1870" spc="-1" strike="noStrike">
              <a:latin typeface="Arial"/>
            </a:endParaRPr>
          </a:p>
          <a:p>
            <a:pPr>
              <a:lnSpc>
                <a:spcPct val="100000"/>
              </a:lnSpc>
            </a:pPr>
            <a:r>
              <a:rPr b="1" lang="fr-FR" sz="1870" spc="-1" strike="noStrike">
                <a:solidFill>
                  <a:srgbClr val="000000"/>
                </a:solidFill>
                <a:latin typeface="Arial"/>
                <a:ea typeface="DejaVu Sans"/>
              </a:rPr>
              <a:t>Faciliter le travail à plusieurs, avec Git.</a:t>
            </a:r>
            <a:endParaRPr b="0" lang="fr-FR" sz="1870" spc="-1" strike="noStrike">
              <a:latin typeface="Arial"/>
            </a:endParaRPr>
          </a:p>
        </p:txBody>
      </p:sp>
      <p:sp>
        <p:nvSpPr>
          <p:cNvPr id="97" name="Shape 126"/>
          <p:cNvSpPr/>
          <p:nvPr/>
        </p:nvSpPr>
        <p:spPr>
          <a:xfrm>
            <a:off x="623520" y="4195080"/>
            <a:ext cx="3742560" cy="2184120"/>
          </a:xfrm>
          <a:prstGeom prst="rect">
            <a:avLst/>
          </a:prstGeom>
          <a:solidFill>
            <a:srgbClr val="f1c232"/>
          </a:solidFill>
          <a:ln w="0">
            <a:noFill/>
          </a:ln>
        </p:spPr>
        <p:style>
          <a:lnRef idx="0"/>
          <a:fillRef idx="0"/>
          <a:effectRef idx="0"/>
          <a:fontRef idx="minor"/>
        </p:style>
        <p:txBody>
          <a:bodyPr lIns="122040" rIns="122040" tIns="122040" bIns="122040" anchor="t">
            <a:noAutofit/>
          </a:bodyPr>
          <a:p>
            <a:pPr>
              <a:lnSpc>
                <a:spcPct val="100000"/>
              </a:lnSpc>
            </a:pPr>
            <a:r>
              <a:rPr b="1" lang="fr-FR" sz="1870" spc="-1" strike="noStrike">
                <a:solidFill>
                  <a:srgbClr val="000000"/>
                </a:solidFill>
                <a:latin typeface="Arial"/>
                <a:ea typeface="DejaVu Sans"/>
              </a:rPr>
              <a:t>A RETENIR :</a:t>
            </a:r>
            <a:endParaRPr b="0" lang="fr-FR" sz="1870" spc="-1" strike="noStrike">
              <a:latin typeface="Arial"/>
            </a:endParaRPr>
          </a:p>
          <a:p>
            <a:pPr>
              <a:lnSpc>
                <a:spcPct val="100000"/>
              </a:lnSpc>
            </a:pPr>
            <a:endParaRPr b="0" lang="fr-FR" sz="1870" spc="-1" strike="noStrike">
              <a:latin typeface="Arial"/>
            </a:endParaRPr>
          </a:p>
          <a:p>
            <a:pPr>
              <a:lnSpc>
                <a:spcPct val="100000"/>
              </a:lnSpc>
            </a:pPr>
            <a:r>
              <a:rPr b="1" lang="fr-FR" sz="1870" spc="-1" strike="noStrike">
                <a:solidFill>
                  <a:srgbClr val="000000"/>
                </a:solidFill>
                <a:latin typeface="Arial"/>
                <a:ea typeface="DejaVu Sans"/>
              </a:rPr>
              <a:t>Les outils sont installés par </a:t>
            </a:r>
            <a:r>
              <a:rPr b="1" i="1" lang="fr-FR" sz="1870" spc="-1" strike="noStrike">
                <a:solidFill>
                  <a:srgbClr val="000000"/>
                </a:solidFill>
                <a:latin typeface="Arial"/>
                <a:ea typeface="DejaVu Sans"/>
              </a:rPr>
              <a:t>composer </a:t>
            </a:r>
            <a:r>
              <a:rPr b="1" lang="fr-FR" sz="1870" spc="-1" strike="noStrike">
                <a:solidFill>
                  <a:srgbClr val="000000"/>
                </a:solidFill>
                <a:latin typeface="Arial"/>
                <a:ea typeface="DejaVu Sans"/>
              </a:rPr>
              <a:t>:</a:t>
            </a:r>
            <a:br/>
            <a:r>
              <a:rPr b="1" lang="fr-FR" sz="1870" spc="-1" strike="noStrike">
                <a:solidFill>
                  <a:srgbClr val="000000"/>
                </a:solidFill>
                <a:latin typeface="Arial"/>
                <a:ea typeface="DejaVu Sans"/>
              </a:rPr>
              <a:t>./vendor/bin/phpcs</a:t>
            </a:r>
            <a:br/>
            <a:r>
              <a:rPr b="1" lang="fr-FR" sz="1870" spc="-1" strike="noStrike">
                <a:solidFill>
                  <a:srgbClr val="000000"/>
                </a:solidFill>
                <a:latin typeface="Arial"/>
                <a:ea typeface="DejaVu Sans"/>
              </a:rPr>
              <a:t>./vendor/bin/phpstan</a:t>
            </a:r>
            <a:endParaRPr b="0" lang="fr-FR" sz="1870" spc="-1" strike="noStrike">
              <a:latin typeface="Arial"/>
            </a:endParaRPr>
          </a:p>
          <a:p>
            <a:pPr>
              <a:lnSpc>
                <a:spcPct val="100000"/>
              </a:lnSpc>
            </a:pPr>
            <a:endParaRPr b="0" lang="fr-FR" sz="187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
          <p:cNvSpPr txBox="1"/>
          <p:nvPr/>
        </p:nvSpPr>
        <p:spPr>
          <a:xfrm>
            <a:off x="9900000" y="6120000"/>
            <a:ext cx="1701720" cy="346320"/>
          </a:xfrm>
          <a:prstGeom prst="rect">
            <a:avLst/>
          </a:prstGeom>
          <a:noFill/>
          <a:ln w="0">
            <a:noFill/>
          </a:ln>
        </p:spPr>
        <p:txBody>
          <a:bodyPr lIns="90000" rIns="90000" tIns="45000" bIns="45000" anchor="t">
            <a:noAutofit/>
          </a:bodyPr>
          <a:p>
            <a:pPr>
              <a:lnSpc>
                <a:spcPct val="100000"/>
              </a:lnSpc>
            </a:pPr>
            <a:r>
              <a:rPr b="0" lang="fr-FR" sz="1800" spc="-1" strike="noStrike">
                <a:latin typeface="Arial"/>
              </a:rPr>
              <a:t>À la prochaine.</a:t>
            </a:r>
            <a:endParaRPr b="0" lang="fr-FR" sz="1800" spc="-1" strike="noStrike">
              <a:latin typeface="Arial"/>
            </a:endParaRPr>
          </a:p>
        </p:txBody>
      </p:sp>
      <p:sp>
        <p:nvSpPr>
          <p:cNvPr id="163" name=""/>
          <p:cNvSpPr/>
          <p:nvPr/>
        </p:nvSpPr>
        <p:spPr>
          <a:xfrm>
            <a:off x="3240000" y="360000"/>
            <a:ext cx="6659640" cy="486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2800" spc="-1" strike="noStrike">
                <a:latin typeface="Arial"/>
              </a:rPr>
              <a:t>Pistes vers des prochaines propositions</a:t>
            </a:r>
            <a:endParaRPr b="0" lang="fr-FR" sz="2800" spc="-1" strike="noStrike">
              <a:latin typeface="Arial"/>
            </a:endParaRPr>
          </a:p>
        </p:txBody>
      </p:sp>
      <p:sp>
        <p:nvSpPr>
          <p:cNvPr id="164" name=""/>
          <p:cNvSpPr txBox="1"/>
          <p:nvPr/>
        </p:nvSpPr>
        <p:spPr>
          <a:xfrm>
            <a:off x="900000" y="1260000"/>
            <a:ext cx="9900000" cy="540000"/>
          </a:xfrm>
          <a:prstGeom prst="rect">
            <a:avLst/>
          </a:prstGeom>
          <a:noFill/>
          <a:ln w="0">
            <a:noFill/>
          </a:ln>
        </p:spPr>
        <p:txBody>
          <a:bodyPr lIns="90000" rIns="90000" tIns="45000" bIns="45000" anchor="t">
            <a:noAutofit/>
          </a:bodyPr>
          <a:p>
            <a:r>
              <a:rPr b="1" lang="fr-FR" sz="1800" spc="-1" strike="noStrike">
                <a:latin typeface="Arial"/>
              </a:rPr>
              <a:t>Corriger les erreurs qui reviennent tout le temps dans les logs Drupal ?</a:t>
            </a:r>
            <a:endParaRPr b="1" lang="fr-FR" sz="1800" spc="-1" strike="noStrike">
              <a:latin typeface="Arial"/>
            </a:endParaRPr>
          </a:p>
        </p:txBody>
      </p:sp>
      <p:pic>
        <p:nvPicPr>
          <p:cNvPr id="165" name="" descr=""/>
          <p:cNvPicPr/>
          <p:nvPr/>
        </p:nvPicPr>
        <p:blipFill>
          <a:blip r:embed="rId1"/>
          <a:stretch/>
        </p:blipFill>
        <p:spPr>
          <a:xfrm>
            <a:off x="720000" y="2034000"/>
            <a:ext cx="8589960" cy="666000"/>
          </a:xfrm>
          <a:prstGeom prst="rect">
            <a:avLst/>
          </a:prstGeom>
          <a:ln w="0">
            <a:noFill/>
          </a:ln>
        </p:spPr>
      </p:pic>
      <p:sp>
        <p:nvSpPr>
          <p:cNvPr id="166" name=""/>
          <p:cNvSpPr txBox="1"/>
          <p:nvPr/>
        </p:nvSpPr>
        <p:spPr>
          <a:xfrm>
            <a:off x="875880" y="1633680"/>
            <a:ext cx="7764120" cy="346320"/>
          </a:xfrm>
          <a:prstGeom prst="rect">
            <a:avLst/>
          </a:prstGeom>
          <a:noFill/>
          <a:ln w="0">
            <a:noFill/>
          </a:ln>
        </p:spPr>
        <p:txBody>
          <a:bodyPr lIns="90000" rIns="90000" tIns="45000" bIns="45000" anchor="t">
            <a:noAutofit/>
          </a:bodyPr>
          <a:p>
            <a:r>
              <a:rPr b="0" lang="fr-FR" sz="1800" spc="-1" strike="noStrike">
                <a:latin typeface="Arial"/>
              </a:rPr>
              <a:t>Erreur de paramétrage, erreur temporaire d’accès, ou gros soucis réseau ?</a:t>
            </a:r>
            <a:endParaRPr b="0" lang="fr-FR" sz="1800" spc="-1" strike="noStrike">
              <a:latin typeface="Arial"/>
            </a:endParaRPr>
          </a:p>
        </p:txBody>
      </p:sp>
      <p:pic>
        <p:nvPicPr>
          <p:cNvPr id="167" name="" descr=""/>
          <p:cNvPicPr/>
          <p:nvPr/>
        </p:nvPicPr>
        <p:blipFill>
          <a:blip r:embed="rId2"/>
          <a:stretch/>
        </p:blipFill>
        <p:spPr>
          <a:xfrm>
            <a:off x="720000" y="3364560"/>
            <a:ext cx="8847000" cy="1247040"/>
          </a:xfrm>
          <a:prstGeom prst="rect">
            <a:avLst/>
          </a:prstGeom>
          <a:ln w="0">
            <a:noFill/>
          </a:ln>
        </p:spPr>
      </p:pic>
      <p:pic>
        <p:nvPicPr>
          <p:cNvPr id="168" name="Image 2" descr=""/>
          <p:cNvPicPr/>
          <p:nvPr/>
        </p:nvPicPr>
        <p:blipFill>
          <a:blip r:embed="rId3"/>
          <a:stretch/>
        </p:blipFill>
        <p:spPr>
          <a:xfrm>
            <a:off x="9814680" y="2628360"/>
            <a:ext cx="3538440" cy="2771640"/>
          </a:xfrm>
          <a:prstGeom prst="rect">
            <a:avLst/>
          </a:prstGeom>
          <a:ln w="0">
            <a:noFill/>
          </a:ln>
        </p:spPr>
      </p:pic>
      <p:sp>
        <p:nvSpPr>
          <p:cNvPr id="169" name=""/>
          <p:cNvSpPr txBox="1"/>
          <p:nvPr/>
        </p:nvSpPr>
        <p:spPr>
          <a:xfrm>
            <a:off x="900000" y="2929680"/>
            <a:ext cx="10608120" cy="346320"/>
          </a:xfrm>
          <a:prstGeom prst="rect">
            <a:avLst/>
          </a:prstGeom>
          <a:noFill/>
          <a:ln w="0">
            <a:noFill/>
          </a:ln>
        </p:spPr>
        <p:txBody>
          <a:bodyPr lIns="90000" rIns="90000" tIns="45000" bIns="45000" anchor="t">
            <a:noAutofit/>
          </a:bodyPr>
          <a:p>
            <a:r>
              <a:rPr b="0" lang="fr-FR" sz="1800" spc="-1" strike="noStrike">
                <a:latin typeface="Arial"/>
                <a:ea typeface="Arial Unicode MS"/>
              </a:rPr>
              <a:t>Problèmes de configuration du serveur, et erreurs de code =&gt; pollution des logs et </a:t>
            </a:r>
            <a:r>
              <a:rPr b="0" lang="fr-FR" sz="1800" spc="-1" strike="noStrike">
                <a:latin typeface="Arial"/>
              </a:rPr>
              <a:t>gros pavés rouges...</a:t>
            </a:r>
            <a:endParaRPr b="0" lang="fr-FR" sz="1800" spc="-1" strike="noStrike">
              <a:latin typeface="Arial"/>
            </a:endParaRPr>
          </a:p>
        </p:txBody>
      </p:sp>
      <p:pic>
        <p:nvPicPr>
          <p:cNvPr id="170" name="" descr=""/>
          <p:cNvPicPr/>
          <p:nvPr/>
        </p:nvPicPr>
        <p:blipFill>
          <a:blip r:embed="rId4"/>
          <a:stretch/>
        </p:blipFill>
        <p:spPr>
          <a:xfrm>
            <a:off x="720000" y="5142600"/>
            <a:ext cx="9094680" cy="437400"/>
          </a:xfrm>
          <a:prstGeom prst="rect">
            <a:avLst/>
          </a:prstGeom>
          <a:ln w="0">
            <a:noFill/>
          </a:ln>
        </p:spPr>
      </p:pic>
      <p:sp>
        <p:nvSpPr>
          <p:cNvPr id="171" name=""/>
          <p:cNvSpPr txBox="1"/>
          <p:nvPr/>
        </p:nvSpPr>
        <p:spPr>
          <a:xfrm>
            <a:off x="720000" y="4752000"/>
            <a:ext cx="7410600" cy="346320"/>
          </a:xfrm>
          <a:prstGeom prst="rect">
            <a:avLst/>
          </a:prstGeom>
          <a:noFill/>
          <a:ln w="0">
            <a:noFill/>
          </a:ln>
        </p:spPr>
        <p:txBody>
          <a:bodyPr lIns="90000" rIns="90000" tIns="45000" bIns="45000" anchor="t">
            <a:noAutofit/>
          </a:bodyPr>
          <a:p>
            <a:r>
              <a:rPr b="0" lang="fr-FR" sz="1800" spc="-1" strike="noStrike">
                <a:latin typeface="Arial"/>
              </a:rPr>
              <a:t>Problème de configuration market ? =&gt; fichier non inclu dans la liasse...</a:t>
            </a:r>
            <a:endParaRPr b="0" lang="fr-FR" sz="1800" spc="-1" strike="noStrike">
              <a:latin typeface="Arial"/>
            </a:endParaRPr>
          </a:p>
        </p:txBody>
      </p:sp>
      <p:sp>
        <p:nvSpPr>
          <p:cNvPr id="172" name=""/>
          <p:cNvSpPr txBox="1"/>
          <p:nvPr/>
        </p:nvSpPr>
        <p:spPr>
          <a:xfrm>
            <a:off x="1260000" y="5940000"/>
            <a:ext cx="8100000" cy="602280"/>
          </a:xfrm>
          <a:prstGeom prst="rect">
            <a:avLst/>
          </a:prstGeom>
          <a:noFill/>
          <a:ln w="0">
            <a:noFill/>
          </a:ln>
        </p:spPr>
        <p:txBody>
          <a:bodyPr lIns="90000" rIns="90000" tIns="45000" bIns="45000" anchor="t">
            <a:noAutofit/>
          </a:bodyPr>
          <a:p>
            <a:r>
              <a:rPr b="0" lang="fr-FR" sz="1800" spc="-1" strike="noStrike">
                <a:latin typeface="Arial"/>
              </a:rPr>
              <a:t>Difficulté : travail inter-disciplinaire, inter-équipe … admin, market et dev</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2279520" y="260640"/>
            <a:ext cx="9575280" cy="502200"/>
          </a:xfrm>
          <a:prstGeom prst="rect">
            <a:avLst/>
          </a:prstGeom>
          <a:noFill/>
          <a:ln w="0">
            <a:noFill/>
          </a:ln>
        </p:spPr>
        <p:txBody>
          <a:bodyPr lIns="90000" rIns="90000" tIns="45000" bIns="45000" anchor="t">
            <a:noAutofit/>
          </a:bodyPr>
          <a:p>
            <a:pPr algn="r">
              <a:lnSpc>
                <a:spcPct val="100000"/>
              </a:lnSpc>
            </a:pPr>
            <a:r>
              <a:rPr b="0" lang="fr-FR" sz="2800" spc="-1" strike="noStrike">
                <a:solidFill>
                  <a:srgbClr val="808080"/>
                </a:solidFill>
                <a:latin typeface="Century Gothic"/>
              </a:rPr>
              <a:t>Recommandations Drupal</a:t>
            </a:r>
            <a:endParaRPr b="0" lang="fr-FR" sz="2800" spc="-1" strike="noStrike">
              <a:latin typeface="Arial"/>
            </a:endParaRPr>
          </a:p>
        </p:txBody>
      </p:sp>
      <p:grpSp>
        <p:nvGrpSpPr>
          <p:cNvPr id="99" name="Shape 1"/>
          <p:cNvGrpSpPr/>
          <p:nvPr/>
        </p:nvGrpSpPr>
        <p:grpSpPr>
          <a:xfrm>
            <a:off x="378000" y="1124640"/>
            <a:ext cx="11669040" cy="5446800"/>
            <a:chOff x="378000" y="1124640"/>
            <a:chExt cx="11669040" cy="5446800"/>
          </a:xfrm>
        </p:grpSpPr>
        <p:sp>
          <p:nvSpPr>
            <p:cNvPr id="100" name="Shape 2"/>
            <p:cNvSpPr/>
            <p:nvPr/>
          </p:nvSpPr>
          <p:spPr>
            <a:xfrm>
              <a:off x="378000" y="1124640"/>
              <a:ext cx="11669040" cy="5446800"/>
            </a:xfrm>
            <a:prstGeom prst="rect">
              <a:avLst/>
            </a:prstGeom>
            <a:solidFill>
              <a:schemeClr val="accent3">
                <a:lumMod val="40000"/>
                <a:lumOff val="60000"/>
              </a:schemeClr>
            </a:solidFill>
            <a:ln w="9525">
              <a:solidFill>
                <a:srgbClr val="bbe0e3"/>
              </a:solidFill>
              <a:round/>
            </a:ln>
            <a:effectLst>
              <a:outerShdw algn="tl" blurRad="50760" dir="2700000" dist="37674" rotWithShape="0">
                <a:srgbClr val="000000">
                  <a:alpha val="40000"/>
                </a:srgbClr>
              </a:outerShdw>
            </a:effectLst>
          </p:spPr>
          <p:style>
            <a:lnRef idx="0"/>
            <a:fillRef idx="0"/>
            <a:effectRef idx="0"/>
            <a:fontRef idx="minor"/>
          </p:style>
          <p:txBody>
            <a:bodyPr lIns="3600000" rIns="240120" tIns="240120" bIns="240120" anchor="ctr">
              <a:noAutofit/>
            </a:bodyPr>
            <a:p>
              <a:pPr>
                <a:lnSpc>
                  <a:spcPct val="100000"/>
                </a:lnSpc>
              </a:pPr>
              <a:endParaRPr b="0" lang="fr-FR" sz="1800" spc="-1" strike="noStrike">
                <a:latin typeface="Arial"/>
              </a:endParaRPr>
            </a:p>
            <a:p>
              <a:pPr algn="ctr">
                <a:lnSpc>
                  <a:spcPct val="100000"/>
                </a:lnSpc>
              </a:pPr>
              <a:endParaRPr b="0" lang="fr-FR" sz="1800" spc="-1" strike="noStrike">
                <a:latin typeface="Arial"/>
              </a:endParaRPr>
            </a:p>
            <a:p>
              <a:pPr>
                <a:lnSpc>
                  <a:spcPct val="100000"/>
                </a:lnSpc>
              </a:pPr>
              <a:endParaRPr b="0" lang="fr-FR" sz="1800" spc="-1" strike="noStrike">
                <a:latin typeface="Arial"/>
              </a:endParaRPr>
            </a:p>
            <a:p>
              <a:pPr>
                <a:lnSpc>
                  <a:spcPct val="100000"/>
                </a:lnSpc>
              </a:pPr>
              <a:endParaRPr b="0" lang="fr-FR" sz="1800" spc="-1" strike="noStrike">
                <a:latin typeface="Arial"/>
              </a:endParaRPr>
            </a:p>
            <a:p>
              <a:pPr>
                <a:lnSpc>
                  <a:spcPct val="100000"/>
                </a:lnSpc>
              </a:pPr>
              <a:endParaRPr b="0" lang="fr-FR" sz="1800" spc="-1" strike="noStrike">
                <a:latin typeface="Arial"/>
              </a:endParaRPr>
            </a:p>
            <a:p>
              <a:pPr>
                <a:lnSpc>
                  <a:spcPct val="100000"/>
                </a:lnSpc>
              </a:pPr>
              <a:endParaRPr b="0" lang="fr-FR" sz="1800" spc="-1" strike="noStrike">
                <a:latin typeface="Arial"/>
              </a:endParaRPr>
            </a:p>
          </p:txBody>
        </p:sp>
        <p:sp>
          <p:nvSpPr>
            <p:cNvPr id="101" name="Shape 3"/>
            <p:cNvSpPr/>
            <p:nvPr/>
          </p:nvSpPr>
          <p:spPr>
            <a:xfrm>
              <a:off x="1148760" y="1215360"/>
              <a:ext cx="10077120" cy="725760"/>
            </a:xfrm>
            <a:prstGeom prst="rect">
              <a:avLst/>
            </a:prstGeom>
            <a:solidFill>
              <a:schemeClr val="accent3">
                <a:lumMod val="40000"/>
                <a:lumOff val="60000"/>
              </a:schemeClr>
            </a:solidFill>
            <a:ln w="0">
              <a:noFill/>
            </a:ln>
          </p:spPr>
          <p:style>
            <a:lnRef idx="0"/>
            <a:fillRef idx="0"/>
            <a:effectRef idx="0"/>
            <a:fontRef idx="minor"/>
          </p:style>
        </p:sp>
      </p:grpSp>
      <p:sp>
        <p:nvSpPr>
          <p:cNvPr id="102" name=""/>
          <p:cNvSpPr/>
          <p:nvPr/>
        </p:nvSpPr>
        <p:spPr>
          <a:xfrm>
            <a:off x="478800" y="1080000"/>
            <a:ext cx="11400480" cy="5390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fr-FR" sz="1800" spc="-1" strike="noStrike">
              <a:latin typeface="Arial"/>
            </a:endParaRPr>
          </a:p>
          <a:p>
            <a:pPr>
              <a:lnSpc>
                <a:spcPct val="100000"/>
              </a:lnSpc>
            </a:pPr>
            <a:r>
              <a:rPr b="1" lang="fr-FR" sz="2200" spc="-1" strike="noStrike">
                <a:solidFill>
                  <a:srgbClr val="000000"/>
                </a:solidFill>
                <a:latin typeface="Calibri"/>
                <a:ea typeface="DejaVu Sans"/>
              </a:rPr>
              <a:t>Recommandations pour Visual Studio Code </a:t>
            </a:r>
            <a:endParaRPr b="0" lang="fr-FR" sz="2200" spc="-1" strike="noStrike">
              <a:latin typeface="Arial"/>
            </a:endParaRPr>
          </a:p>
          <a:p>
            <a:pPr>
              <a:lnSpc>
                <a:spcPct val="100000"/>
              </a:lnSpc>
            </a:pPr>
            <a:endParaRPr b="0" lang="fr-FR" sz="2200" spc="-1" strike="noStrike">
              <a:latin typeface="Arial"/>
            </a:endParaRPr>
          </a:p>
          <a:p>
            <a:pPr>
              <a:lnSpc>
                <a:spcPct val="100000"/>
              </a:lnSpc>
            </a:pPr>
            <a:r>
              <a:rPr b="0" lang="fr-FR" sz="2200" spc="-1" strike="noStrike">
                <a:solidFill>
                  <a:srgbClr val="000000"/>
                </a:solidFill>
                <a:latin typeface="Calibri"/>
                <a:ea typeface="DejaVu Sans"/>
              </a:rPr>
              <a:t>Ce qui suit est une liste des extensions officielles et contribuées recommandées qui vous permettront de configurer Visual Studio Code pour le développement Drupal PHP et JavaScript. </a:t>
            </a:r>
            <a:endParaRPr b="0" lang="fr-FR" sz="2200" spc="-1" strike="noStrike">
              <a:latin typeface="Arial"/>
            </a:endParaRPr>
          </a:p>
          <a:p>
            <a:pPr>
              <a:lnSpc>
                <a:spcPct val="100000"/>
              </a:lnSpc>
            </a:pPr>
            <a:endParaRPr b="0" lang="fr-FR" sz="2200" spc="-1" strike="noStrike">
              <a:latin typeface="Arial"/>
            </a:endParaRPr>
          </a:p>
          <a:p>
            <a:pPr>
              <a:lnSpc>
                <a:spcPct val="100000"/>
              </a:lnSpc>
            </a:pPr>
            <a:r>
              <a:rPr b="1" lang="fr-FR" sz="1800" spc="-1" strike="noStrike">
                <a:solidFill>
                  <a:srgbClr val="000000"/>
                </a:solidFill>
                <a:latin typeface="Calibri"/>
                <a:ea typeface="DejaVu Sans"/>
              </a:rPr>
              <a:t>phpcs</a:t>
            </a:r>
            <a:r>
              <a:rPr b="0" lang="fr-FR" sz="1800" spc="-1" strike="noStrike">
                <a:solidFill>
                  <a:srgbClr val="000000"/>
                </a:solidFill>
                <a:latin typeface="Calibri"/>
                <a:ea typeface="DejaVu Sans"/>
              </a:rPr>
              <a:t> : fournit une intégration pour le linting de code PHP CodeSniffer (phpcs).</a:t>
            </a:r>
            <a:endParaRPr b="0" lang="fr-FR" sz="1800" spc="-1" strike="noStrike">
              <a:latin typeface="Arial"/>
            </a:endParaRPr>
          </a:p>
          <a:p>
            <a:pPr>
              <a:lnSpc>
                <a:spcPct val="100000"/>
              </a:lnSpc>
            </a:pPr>
            <a:r>
              <a:rPr b="1" lang="fr-FR" sz="1800" spc="-1" strike="noStrike">
                <a:solidFill>
                  <a:srgbClr val="000000"/>
                </a:solidFill>
                <a:latin typeface="Calibri"/>
                <a:ea typeface="DejaVu Sans"/>
              </a:rPr>
              <a:t>phpcbf </a:t>
            </a:r>
            <a:r>
              <a:rPr b="0" lang="fr-FR" sz="1800" spc="-1" strike="noStrike">
                <a:solidFill>
                  <a:srgbClr val="000000"/>
                </a:solidFill>
                <a:latin typeface="Calibri"/>
                <a:ea typeface="DejaVu Sans"/>
              </a:rPr>
              <a:t>: cette extension fournit la commande PHP Code Beautifier and Fixer (phpcbf) pour Visual Studio Code.</a:t>
            </a:r>
            <a:endParaRPr b="0" lang="fr-FR" sz="1800" spc="-1" strike="noStrike">
              <a:latin typeface="Arial"/>
            </a:endParaRPr>
          </a:p>
          <a:p>
            <a:pPr>
              <a:lnSpc>
                <a:spcPct val="100000"/>
              </a:lnSpc>
            </a:pPr>
            <a:r>
              <a:rPr b="1" lang="fr-FR" sz="1800" spc="-1" strike="noStrike">
                <a:solidFill>
                  <a:srgbClr val="000000"/>
                </a:solidFill>
                <a:latin typeface="Calibri"/>
                <a:ea typeface="DejaVu Sans"/>
              </a:rPr>
              <a:t>PHP DocBlocker</a:t>
            </a:r>
            <a:r>
              <a:rPr b="0" lang="fr-FR" sz="1800" spc="-1" strike="noStrike">
                <a:solidFill>
                  <a:srgbClr val="000000"/>
                </a:solidFill>
                <a:latin typeface="Calibri"/>
                <a:ea typeface="DejaVu Sans"/>
              </a:rPr>
              <a:t> : fournit une saisie semi-automatique pour les docblocks PHP.</a:t>
            </a:r>
            <a:endParaRPr b="0" lang="fr-FR" sz="1800" spc="-1" strike="noStrike">
              <a:latin typeface="Arial"/>
            </a:endParaRPr>
          </a:p>
          <a:p>
            <a:pPr>
              <a:lnSpc>
                <a:spcPct val="100000"/>
              </a:lnSpc>
            </a:pPr>
            <a:r>
              <a:rPr b="1" lang="fr-FR" sz="1800" spc="-1" strike="noStrike">
                <a:solidFill>
                  <a:srgbClr val="000000"/>
                </a:solidFill>
                <a:latin typeface="Calibri"/>
                <a:ea typeface="DejaVu Sans"/>
              </a:rPr>
              <a:t>Empty Indent</a:t>
            </a:r>
            <a:r>
              <a:rPr b="0" lang="fr-FR" sz="1800" spc="-1" strike="noStrike">
                <a:solidFill>
                  <a:srgbClr val="000000"/>
                </a:solidFill>
                <a:latin typeface="Calibri"/>
                <a:ea typeface="DejaVu Sans"/>
              </a:rPr>
              <a:t> : supprime l'indentation des lignes vides lors de l'enregistrement.</a:t>
            </a:r>
            <a:endParaRPr b="0" lang="fr-FR" sz="1800" spc="-1" strike="noStrike">
              <a:latin typeface="Arial"/>
            </a:endParaRPr>
          </a:p>
          <a:p>
            <a:pPr>
              <a:lnSpc>
                <a:spcPct val="100000"/>
              </a:lnSpc>
            </a:pPr>
            <a:r>
              <a:rPr b="1" lang="fr-FR" sz="1800" spc="-1" strike="noStrike">
                <a:solidFill>
                  <a:srgbClr val="000000"/>
                </a:solidFill>
                <a:latin typeface="Calibri"/>
                <a:ea typeface="DejaVu Sans"/>
              </a:rPr>
              <a:t>PHP Debug</a:t>
            </a:r>
            <a:r>
              <a:rPr b="0" lang="fr-FR" sz="1800" spc="-1" strike="noStrike">
                <a:solidFill>
                  <a:srgbClr val="000000"/>
                </a:solidFill>
                <a:latin typeface="Calibri"/>
                <a:ea typeface="DejaVu Sans"/>
              </a:rPr>
              <a:t> : fournit une prise en charge de la configuration de lancement pour XDebug. Nécessite Xdebug.</a:t>
            </a:r>
            <a:endParaRPr b="0" lang="fr-FR" sz="1800" spc="-1" strike="noStrike">
              <a:latin typeface="Arial"/>
            </a:endParaRPr>
          </a:p>
          <a:p>
            <a:pPr>
              <a:lnSpc>
                <a:spcPct val="100000"/>
              </a:lnSpc>
            </a:pPr>
            <a:endParaRPr b="0" lang="fr-FR" sz="1800" spc="-1" strike="noStrike">
              <a:latin typeface="Arial"/>
            </a:endParaRPr>
          </a:p>
          <a:p>
            <a:pPr>
              <a:lnSpc>
                <a:spcPct val="100000"/>
              </a:lnSpc>
            </a:pPr>
            <a:r>
              <a:rPr b="0" lang="fr-FR" sz="2200" spc="-1" strike="noStrike">
                <a:solidFill>
                  <a:srgbClr val="000000"/>
                </a:solidFill>
                <a:latin typeface="Calibri"/>
                <a:ea typeface="DejaVu Sans"/>
              </a:rPr>
              <a:t>Pour la complétion, </a:t>
            </a:r>
            <a:r>
              <a:rPr b="1" lang="fr-FR" sz="2200" spc="-1" strike="noStrike">
                <a:solidFill>
                  <a:srgbClr val="000000"/>
                </a:solidFill>
                <a:latin typeface="Calibri"/>
                <a:ea typeface="DejaVu Sans"/>
              </a:rPr>
              <a:t>PHP Intelephense</a:t>
            </a:r>
            <a:r>
              <a:rPr b="0" lang="fr-FR" sz="2200" spc="-1" strike="noStrike">
                <a:solidFill>
                  <a:srgbClr val="000000"/>
                </a:solidFill>
                <a:latin typeface="Calibri"/>
                <a:ea typeface="DejaVu Sans"/>
              </a:rPr>
              <a:t> est bien pratique.</a:t>
            </a:r>
            <a:endParaRPr b="0" lang="fr-FR" sz="2200" spc="-1" strike="noStrike">
              <a:latin typeface="Arial"/>
            </a:endParaRPr>
          </a:p>
          <a:p>
            <a:pPr>
              <a:lnSpc>
                <a:spcPct val="100000"/>
              </a:lnSpc>
            </a:pPr>
            <a:endParaRPr b="0" lang="fr-FR" sz="2200" spc="-1" strike="noStrike">
              <a:latin typeface="Arial"/>
            </a:endParaRPr>
          </a:p>
          <a:p>
            <a:pPr>
              <a:lnSpc>
                <a:spcPct val="100000"/>
              </a:lnSpc>
            </a:pPr>
            <a:r>
              <a:rPr b="0" lang="fr-FR" sz="2200" spc="-1" strike="noStrike">
                <a:solidFill>
                  <a:srgbClr val="000000"/>
                </a:solidFill>
                <a:latin typeface="Calibri"/>
                <a:ea typeface="DejaVu Sans"/>
              </a:rPr>
              <a:t>Je peux aider à configurer l’IDE si besoin.</a:t>
            </a:r>
            <a:endParaRPr b="0" lang="fr-FR" sz="2200" spc="-1" strike="noStrike">
              <a:latin typeface="Arial"/>
            </a:endParaRPr>
          </a:p>
          <a:p>
            <a:pPr>
              <a:lnSpc>
                <a:spcPct val="100000"/>
              </a:lnSpc>
            </a:pPr>
            <a:r>
              <a:rPr b="0" lang="fr-FR" sz="2200" spc="-1" strike="noStrike">
                <a:solidFill>
                  <a:srgbClr val="000000"/>
                </a:solidFill>
                <a:latin typeface="Calibri"/>
                <a:ea typeface="DejaVu Sans"/>
              </a:rPr>
              <a:t>Références (en anglais) : </a:t>
            </a:r>
            <a:r>
              <a:rPr b="0" lang="fr-FR" sz="2200" spc="-1" strike="noStrike" u="sng">
                <a:solidFill>
                  <a:srgbClr val="0000ff"/>
                </a:solidFill>
                <a:uFillTx/>
                <a:latin typeface="Calibri"/>
                <a:ea typeface="DejaVu Sans"/>
                <a:hlinkClick r:id="rId1"/>
              </a:rPr>
              <a:t>configuring-visual-studio-code</a:t>
            </a:r>
            <a:r>
              <a:rPr b="0" lang="fr-FR" sz="2200" spc="-1" strike="noStrike">
                <a:solidFill>
                  <a:srgbClr val="000000"/>
                </a:solidFill>
                <a:latin typeface="Calibri"/>
                <a:ea typeface="DejaVu Sans"/>
              </a:rPr>
              <a:t> </a:t>
            </a:r>
            <a:endParaRPr b="0" lang="fr-FR" sz="2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3" name="" descr=""/>
          <p:cNvPicPr/>
          <p:nvPr/>
        </p:nvPicPr>
        <p:blipFill>
          <a:blip r:embed="rId1"/>
          <a:stretch/>
        </p:blipFill>
        <p:spPr>
          <a:xfrm>
            <a:off x="180000" y="1080000"/>
            <a:ext cx="5399280" cy="1491480"/>
          </a:xfrm>
          <a:prstGeom prst="rect">
            <a:avLst/>
          </a:prstGeom>
          <a:ln w="0">
            <a:noFill/>
          </a:ln>
        </p:spPr>
      </p:pic>
      <p:pic>
        <p:nvPicPr>
          <p:cNvPr id="104" name="" descr=""/>
          <p:cNvPicPr/>
          <p:nvPr/>
        </p:nvPicPr>
        <p:blipFill>
          <a:blip r:embed="rId2"/>
          <a:stretch/>
        </p:blipFill>
        <p:spPr>
          <a:xfrm>
            <a:off x="5674320" y="1080000"/>
            <a:ext cx="5665320" cy="1455840"/>
          </a:xfrm>
          <a:prstGeom prst="rect">
            <a:avLst/>
          </a:prstGeom>
          <a:ln w="0">
            <a:noFill/>
          </a:ln>
        </p:spPr>
      </p:pic>
      <p:pic>
        <p:nvPicPr>
          <p:cNvPr id="105" name="" descr=""/>
          <p:cNvPicPr/>
          <p:nvPr/>
        </p:nvPicPr>
        <p:blipFill>
          <a:blip r:embed="rId3"/>
          <a:stretch/>
        </p:blipFill>
        <p:spPr>
          <a:xfrm>
            <a:off x="180000" y="2880000"/>
            <a:ext cx="7103520" cy="1274760"/>
          </a:xfrm>
          <a:prstGeom prst="rect">
            <a:avLst/>
          </a:prstGeom>
          <a:ln w="0">
            <a:noFill/>
          </a:ln>
        </p:spPr>
      </p:pic>
      <p:pic>
        <p:nvPicPr>
          <p:cNvPr id="106" name="" descr=""/>
          <p:cNvPicPr/>
          <p:nvPr/>
        </p:nvPicPr>
        <p:blipFill>
          <a:blip r:embed="rId4"/>
          <a:stretch/>
        </p:blipFill>
        <p:spPr>
          <a:xfrm>
            <a:off x="6300000" y="2866680"/>
            <a:ext cx="5532120" cy="912960"/>
          </a:xfrm>
          <a:prstGeom prst="rect">
            <a:avLst/>
          </a:prstGeom>
          <a:ln w="0">
            <a:noFill/>
          </a:ln>
        </p:spPr>
      </p:pic>
      <p:pic>
        <p:nvPicPr>
          <p:cNvPr id="107" name="" descr=""/>
          <p:cNvPicPr/>
          <p:nvPr/>
        </p:nvPicPr>
        <p:blipFill>
          <a:blip r:embed="rId5"/>
          <a:stretch/>
        </p:blipFill>
        <p:spPr>
          <a:xfrm>
            <a:off x="180000" y="4469040"/>
            <a:ext cx="7770240" cy="570240"/>
          </a:xfrm>
          <a:prstGeom prst="rect">
            <a:avLst/>
          </a:prstGeom>
          <a:ln w="0">
            <a:noFill/>
          </a:ln>
        </p:spPr>
      </p:pic>
      <p:pic>
        <p:nvPicPr>
          <p:cNvPr id="108" name="" descr=""/>
          <p:cNvPicPr/>
          <p:nvPr/>
        </p:nvPicPr>
        <p:blipFill>
          <a:blip r:embed="rId6"/>
          <a:stretch/>
        </p:blipFill>
        <p:spPr>
          <a:xfrm>
            <a:off x="7310160" y="4051080"/>
            <a:ext cx="4389120" cy="808200"/>
          </a:xfrm>
          <a:prstGeom prst="rect">
            <a:avLst/>
          </a:prstGeom>
          <a:ln w="0">
            <a:noFill/>
          </a:ln>
        </p:spPr>
      </p:pic>
      <p:sp>
        <p:nvSpPr>
          <p:cNvPr id="109" name=""/>
          <p:cNvSpPr/>
          <p:nvPr/>
        </p:nvSpPr>
        <p:spPr>
          <a:xfrm>
            <a:off x="2880000" y="180000"/>
            <a:ext cx="7559280" cy="882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2800" spc="-1" strike="noStrike">
                <a:solidFill>
                  <a:srgbClr val="000000"/>
                </a:solidFill>
                <a:latin typeface="Arial"/>
                <a:ea typeface="DejaVu Sans"/>
              </a:rPr>
              <a:t>Exemples de mise en évidence d’erreurs avec Intelephense</a:t>
            </a:r>
            <a:endParaRPr b="0" lang="fr-FR" sz="2800" spc="-1" strike="noStrike">
              <a:latin typeface="Arial"/>
            </a:endParaRPr>
          </a:p>
        </p:txBody>
      </p:sp>
      <p:sp>
        <p:nvSpPr>
          <p:cNvPr id="110" name=""/>
          <p:cNvSpPr/>
          <p:nvPr/>
        </p:nvSpPr>
        <p:spPr>
          <a:xfrm>
            <a:off x="540000" y="5337720"/>
            <a:ext cx="10979640" cy="1113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fr-FR" sz="1800" spc="-1" strike="noStrike">
                <a:latin typeface="Arial"/>
              </a:rPr>
              <a:t>Attention</a:t>
            </a:r>
            <a:r>
              <a:rPr b="0" lang="fr-FR" sz="1800" spc="-1" strike="noStrike">
                <a:latin typeface="Arial"/>
              </a:rPr>
              <a:t>, la correction du coup de l’inversion des paramètres dans in_array modifie le sens.</a:t>
            </a:r>
            <a:br/>
            <a:r>
              <a:rPr b="0" lang="fr-FR" sz="1800" spc="-1" strike="noStrike">
                <a:latin typeface="Arial"/>
              </a:rPr>
              <a:t>Je me dis : s’il y a ce test, l’auteur a voulu écrire la bonne chose et n’a pas testé.</a:t>
            </a:r>
            <a:br/>
            <a:r>
              <a:rPr b="0" lang="fr-FR" sz="1800" spc="-1" strike="noStrike">
                <a:latin typeface="Arial"/>
              </a:rPr>
              <a:t>Mais … </a:t>
            </a:r>
            <a:r>
              <a:rPr b="1" lang="fr-FR" sz="1800" spc="-1" strike="noStrike" u="sng">
                <a:uFillTx/>
                <a:latin typeface="Arial"/>
              </a:rPr>
              <a:t>le sens</a:t>
            </a:r>
            <a:r>
              <a:rPr b="0" lang="fr-FR" sz="1800" spc="-1" strike="noStrike">
                <a:latin typeface="Arial"/>
              </a:rPr>
              <a:t> étant changé, ça peut faire pêter le programme par ailleurs !</a:t>
            </a:r>
            <a:br/>
            <a:r>
              <a:rPr b="0" lang="fr-FR" sz="1800" spc="-1" strike="noStrike">
                <a:latin typeface="Arial"/>
              </a:rPr>
              <a:t>Car au lieu de retourner NULL, la version «corrigée» pourrait retourner TRUE ou FALSE.</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1" name="" descr=""/>
          <p:cNvPicPr/>
          <p:nvPr/>
        </p:nvPicPr>
        <p:blipFill>
          <a:blip r:embed="rId1"/>
          <a:stretch/>
        </p:blipFill>
        <p:spPr>
          <a:xfrm>
            <a:off x="284400" y="1303560"/>
            <a:ext cx="5474880" cy="855720"/>
          </a:xfrm>
          <a:prstGeom prst="rect">
            <a:avLst/>
          </a:prstGeom>
          <a:ln w="0">
            <a:noFill/>
          </a:ln>
        </p:spPr>
      </p:pic>
      <p:pic>
        <p:nvPicPr>
          <p:cNvPr id="112" name="" descr=""/>
          <p:cNvPicPr/>
          <p:nvPr/>
        </p:nvPicPr>
        <p:blipFill>
          <a:blip r:embed="rId2"/>
          <a:stretch/>
        </p:blipFill>
        <p:spPr>
          <a:xfrm>
            <a:off x="5819760" y="1299600"/>
            <a:ext cx="4979520" cy="1579680"/>
          </a:xfrm>
          <a:prstGeom prst="rect">
            <a:avLst/>
          </a:prstGeom>
          <a:ln w="0">
            <a:noFill/>
          </a:ln>
        </p:spPr>
      </p:pic>
      <p:pic>
        <p:nvPicPr>
          <p:cNvPr id="113" name="" descr=""/>
          <p:cNvPicPr/>
          <p:nvPr/>
        </p:nvPicPr>
        <p:blipFill>
          <a:blip r:embed="rId3"/>
          <a:stretch/>
        </p:blipFill>
        <p:spPr>
          <a:xfrm>
            <a:off x="900000" y="2981520"/>
            <a:ext cx="8037000" cy="2417760"/>
          </a:xfrm>
          <a:prstGeom prst="rect">
            <a:avLst/>
          </a:prstGeom>
          <a:ln w="0">
            <a:noFill/>
          </a:ln>
        </p:spPr>
      </p:pic>
      <p:sp>
        <p:nvSpPr>
          <p:cNvPr id="114" name=""/>
          <p:cNvSpPr/>
          <p:nvPr/>
        </p:nvSpPr>
        <p:spPr>
          <a:xfrm>
            <a:off x="3600000" y="360000"/>
            <a:ext cx="6119280" cy="486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2800" spc="-1" strike="noStrike">
                <a:solidFill>
                  <a:srgbClr val="000000"/>
                </a:solidFill>
                <a:latin typeface="Arial"/>
                <a:ea typeface="DejaVu Sans"/>
              </a:rPr>
              <a:t>Dépréciations</a:t>
            </a:r>
            <a:endParaRPr b="0" lang="fr-FR" sz="2800" spc="-1" strike="noStrike">
              <a:latin typeface="Arial"/>
            </a:endParaRPr>
          </a:p>
        </p:txBody>
      </p:sp>
      <p:sp>
        <p:nvSpPr>
          <p:cNvPr id="115" name=""/>
          <p:cNvSpPr/>
          <p:nvPr/>
        </p:nvSpPr>
        <p:spPr>
          <a:xfrm>
            <a:off x="1080000" y="5940000"/>
            <a:ext cx="4139280" cy="345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1800" spc="-1" strike="noStrike">
                <a:solidFill>
                  <a:srgbClr val="000000"/>
                </a:solidFill>
                <a:latin typeface="Arial"/>
                <a:ea typeface="DejaVu Sans"/>
              </a:rPr>
              <a:t>Correction : suivre l’indication</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6" name="" descr=""/>
          <p:cNvPicPr/>
          <p:nvPr/>
        </p:nvPicPr>
        <p:blipFill>
          <a:blip r:embed="rId1"/>
          <a:stretch/>
        </p:blipFill>
        <p:spPr>
          <a:xfrm>
            <a:off x="2711880" y="1108080"/>
            <a:ext cx="6827400" cy="1951200"/>
          </a:xfrm>
          <a:prstGeom prst="rect">
            <a:avLst/>
          </a:prstGeom>
          <a:ln w="0">
            <a:noFill/>
          </a:ln>
        </p:spPr>
      </p:pic>
      <p:pic>
        <p:nvPicPr>
          <p:cNvPr id="117" name="" descr=""/>
          <p:cNvPicPr/>
          <p:nvPr/>
        </p:nvPicPr>
        <p:blipFill>
          <a:blip r:embed="rId2"/>
          <a:stretch/>
        </p:blipFill>
        <p:spPr>
          <a:xfrm>
            <a:off x="360000" y="3060000"/>
            <a:ext cx="8170200" cy="294120"/>
          </a:xfrm>
          <a:prstGeom prst="rect">
            <a:avLst/>
          </a:prstGeom>
          <a:ln w="0">
            <a:noFill/>
          </a:ln>
        </p:spPr>
      </p:pic>
      <p:pic>
        <p:nvPicPr>
          <p:cNvPr id="118" name="" descr=""/>
          <p:cNvPicPr/>
          <p:nvPr/>
        </p:nvPicPr>
        <p:blipFill>
          <a:blip r:embed="rId3"/>
          <a:stretch/>
        </p:blipFill>
        <p:spPr>
          <a:xfrm>
            <a:off x="2772000" y="3420000"/>
            <a:ext cx="4427280" cy="960480"/>
          </a:xfrm>
          <a:prstGeom prst="rect">
            <a:avLst/>
          </a:prstGeom>
          <a:ln w="0">
            <a:noFill/>
          </a:ln>
        </p:spPr>
      </p:pic>
      <p:sp>
        <p:nvSpPr>
          <p:cNvPr id="119" name=""/>
          <p:cNvSpPr/>
          <p:nvPr/>
        </p:nvSpPr>
        <p:spPr>
          <a:xfrm>
            <a:off x="2160000" y="180000"/>
            <a:ext cx="7919280" cy="486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2800" spc="-1" strike="noStrike">
                <a:solidFill>
                  <a:srgbClr val="000000"/>
                </a:solidFill>
                <a:latin typeface="Arial"/>
                <a:ea typeface="DejaVu Sans"/>
              </a:rPr>
              <a:t>Commentaires mensongers</a:t>
            </a:r>
            <a:endParaRPr b="0" lang="fr-FR" sz="2800" spc="-1" strike="noStrike">
              <a:latin typeface="Arial"/>
            </a:endParaRPr>
          </a:p>
        </p:txBody>
      </p:sp>
      <p:sp>
        <p:nvSpPr>
          <p:cNvPr id="120" name=""/>
          <p:cNvSpPr/>
          <p:nvPr/>
        </p:nvSpPr>
        <p:spPr>
          <a:xfrm>
            <a:off x="1800000" y="4500000"/>
            <a:ext cx="5219280" cy="857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fr-FR" sz="1800" spc="-1" strike="noStrike">
                <a:solidFill>
                  <a:srgbClr val="000000"/>
                </a:solidFill>
                <a:latin typeface="Arial"/>
                <a:ea typeface="DejaVu Sans"/>
              </a:rPr>
              <a:t>Correction :</a:t>
            </a:r>
            <a:r>
              <a:rPr b="0" lang="fr-FR" sz="1800" spc="-1" strike="noStrike">
                <a:solidFill>
                  <a:srgbClr val="000000"/>
                </a:solidFill>
                <a:latin typeface="Arial"/>
                <a:ea typeface="DejaVu Sans"/>
              </a:rPr>
              <a:t> @return string </a:t>
            </a:r>
            <a:br/>
            <a:r>
              <a:rPr b="0" lang="fr-FR" sz="1800" spc="-1" strike="noStrike">
                <a:solidFill>
                  <a:srgbClr val="000000"/>
                </a:solidFill>
                <a:latin typeface="Arial"/>
                <a:ea typeface="DejaVu Sans"/>
              </a:rPr>
              <a:t>                           workflow name</a:t>
            </a:r>
            <a:endParaRPr b="0" lang="fr-FR" sz="1800" spc="-1" strike="noStrike">
              <a:latin typeface="Arial"/>
            </a:endParaRPr>
          </a:p>
          <a:p>
            <a:pPr>
              <a:lnSpc>
                <a:spcPct val="100000"/>
              </a:lnSpc>
            </a:pPr>
            <a:r>
              <a:rPr b="0" lang="fr-FR" sz="1800" spc="-1" strike="noStrike">
                <a:solidFill>
                  <a:srgbClr val="000000"/>
                </a:solidFill>
                <a:latin typeface="Arial"/>
                <a:ea typeface="DejaVu Sans"/>
              </a:rPr>
              <a:t>Après vérification des valeurs de retour possibles</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1" name="" descr=""/>
          <p:cNvPicPr/>
          <p:nvPr/>
        </p:nvPicPr>
        <p:blipFill>
          <a:blip r:embed="rId1"/>
          <a:stretch/>
        </p:blipFill>
        <p:spPr>
          <a:xfrm>
            <a:off x="1559520" y="1654200"/>
            <a:ext cx="8255880" cy="1874880"/>
          </a:xfrm>
          <a:prstGeom prst="rect">
            <a:avLst/>
          </a:prstGeom>
          <a:ln w="0">
            <a:noFill/>
          </a:ln>
        </p:spPr>
      </p:pic>
      <p:sp>
        <p:nvSpPr>
          <p:cNvPr id="122" name=""/>
          <p:cNvSpPr/>
          <p:nvPr/>
        </p:nvSpPr>
        <p:spPr>
          <a:xfrm>
            <a:off x="2520000" y="180000"/>
            <a:ext cx="7379280" cy="714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2200" spc="-1" strike="noStrike">
                <a:solidFill>
                  <a:srgbClr val="000000"/>
                </a:solidFill>
                <a:latin typeface="Arial"/>
                <a:ea typeface="DejaVu Sans"/>
              </a:rPr>
              <a:t>Méthode d’instance appelée comme méthode de classe</a:t>
            </a:r>
            <a:endParaRPr b="0" lang="fr-FR" sz="2200" spc="-1" strike="noStrike">
              <a:latin typeface="Arial"/>
            </a:endParaRPr>
          </a:p>
        </p:txBody>
      </p:sp>
      <p:sp>
        <p:nvSpPr>
          <p:cNvPr id="123" name=""/>
          <p:cNvSpPr/>
          <p:nvPr/>
        </p:nvSpPr>
        <p:spPr>
          <a:xfrm>
            <a:off x="1080000" y="4105800"/>
            <a:ext cx="9359280" cy="1369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fr-FR" sz="1800" spc="-1" strike="noStrike">
                <a:solidFill>
                  <a:srgbClr val="000000"/>
                </a:solidFill>
                <a:latin typeface="Arial"/>
                <a:ea typeface="DejaVu Sans"/>
              </a:rPr>
              <a:t>Correction :</a:t>
            </a:r>
            <a:r>
              <a:rPr b="0" lang="fr-FR" sz="1800" spc="-1" strike="noStrike">
                <a:solidFill>
                  <a:srgbClr val="000000"/>
                </a:solidFill>
                <a:latin typeface="Arial"/>
                <a:ea typeface="DejaVu Sans"/>
              </a:rPr>
              <a:t> remplacer </a:t>
            </a:r>
            <a:r>
              <a:rPr b="1" lang="fr-FR" sz="1800" spc="-1" strike="noStrike">
                <a:solidFill>
                  <a:srgbClr val="000000"/>
                </a:solidFill>
                <a:latin typeface="Arial"/>
                <a:ea typeface="DejaVu Sans"/>
              </a:rPr>
              <a:t>self::</a:t>
            </a:r>
            <a:r>
              <a:rPr b="0" lang="fr-FR" sz="1800" spc="-1" strike="noStrike">
                <a:solidFill>
                  <a:srgbClr val="000000"/>
                </a:solidFill>
                <a:latin typeface="Arial"/>
                <a:ea typeface="DejaVu Sans"/>
              </a:rPr>
              <a:t> par </a:t>
            </a:r>
            <a:r>
              <a:rPr b="1" lang="fr-FR" sz="1800" spc="-1" strike="noStrike">
                <a:solidFill>
                  <a:srgbClr val="000000"/>
                </a:solidFill>
                <a:latin typeface="Arial"/>
                <a:ea typeface="DejaVu Sans"/>
              </a:rPr>
              <a:t>$this→</a:t>
            </a:r>
            <a:r>
              <a:rPr b="0" lang="fr-FR" sz="1800" spc="-1" strike="noStrike">
                <a:solidFill>
                  <a:srgbClr val="000000"/>
                </a:solidFill>
                <a:latin typeface="Arial"/>
                <a:ea typeface="DejaVu Sans"/>
              </a:rPr>
              <a:t>  avant que PHP ne devienne moins laxiste.</a:t>
            </a:r>
            <a:endParaRPr b="0" lang="fr-FR" sz="1800" spc="-1" strike="noStrike">
              <a:latin typeface="Arial"/>
            </a:endParaRPr>
          </a:p>
          <a:p>
            <a:pPr>
              <a:lnSpc>
                <a:spcPct val="100000"/>
              </a:lnSpc>
            </a:pPr>
            <a:br/>
            <a:r>
              <a:rPr b="0" i="1" lang="fr-FR" sz="1800" spc="-1" strike="noStrike">
                <a:solidFill>
                  <a:srgbClr val="000000"/>
                </a:solidFill>
                <a:latin typeface="Arial"/>
                <a:ea typeface="DejaVu Sans"/>
              </a:rPr>
              <a:t>PHP 8.0 no longer allows to call non-static class methods with the static call operator (::).</a:t>
            </a:r>
            <a:endParaRPr b="0" lang="fr-FR" sz="1800" spc="-1" strike="noStrike">
              <a:latin typeface="Arial"/>
            </a:endParaRPr>
          </a:p>
          <a:p>
            <a:pPr>
              <a:lnSpc>
                <a:spcPct val="100000"/>
              </a:lnSpc>
            </a:pPr>
            <a:br/>
            <a:r>
              <a:rPr b="0" lang="fr-FR" sz="1800" spc="-1" strike="noStrike">
                <a:solidFill>
                  <a:srgbClr val="000000"/>
                </a:solidFill>
                <a:latin typeface="Arial"/>
                <a:ea typeface="DejaVu Sans"/>
              </a:rPr>
              <a:t>PHP 8.1 est sorti en novembre 2021, PHP 7.4 n’est plus </a:t>
            </a:r>
            <a:r>
              <a:rPr b="1" lang="fr-FR" sz="1800" spc="-1" strike="noStrike">
                <a:solidFill>
                  <a:srgbClr val="000000"/>
                </a:solidFill>
                <a:latin typeface="Arial"/>
                <a:ea typeface="DejaVu Sans"/>
              </a:rPr>
              <a:t>activement</a:t>
            </a:r>
            <a:r>
              <a:rPr b="0" lang="fr-FR" sz="1800" spc="-1" strike="noStrike">
                <a:solidFill>
                  <a:srgbClr val="000000"/>
                </a:solidFill>
                <a:latin typeface="Arial"/>
                <a:ea typeface="DejaVu Sans"/>
              </a:rPr>
              <a:t> maintenu.</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4" name="" descr=""/>
          <p:cNvPicPr/>
          <p:nvPr/>
        </p:nvPicPr>
        <p:blipFill>
          <a:blip r:embed="rId1"/>
          <a:stretch/>
        </p:blipFill>
        <p:spPr>
          <a:xfrm>
            <a:off x="1080000" y="1918800"/>
            <a:ext cx="5446440" cy="960480"/>
          </a:xfrm>
          <a:prstGeom prst="rect">
            <a:avLst/>
          </a:prstGeom>
          <a:ln w="0">
            <a:noFill/>
          </a:ln>
        </p:spPr>
      </p:pic>
      <p:sp>
        <p:nvSpPr>
          <p:cNvPr id="125" name=""/>
          <p:cNvSpPr/>
          <p:nvPr/>
        </p:nvSpPr>
        <p:spPr>
          <a:xfrm>
            <a:off x="900360" y="2880360"/>
            <a:ext cx="10079280" cy="1799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fr-FR" sz="1800" spc="-1" strike="noStrike">
                <a:solidFill>
                  <a:srgbClr val="000000"/>
                </a:solidFill>
                <a:latin typeface="Arial"/>
                <a:ea typeface="DejaVu Sans"/>
              </a:rPr>
              <a:t>Correction :</a:t>
            </a:r>
            <a:r>
              <a:rPr b="0" lang="fr-FR" sz="1800" spc="-1" strike="noStrike">
                <a:solidFill>
                  <a:srgbClr val="000000"/>
                </a:solidFill>
                <a:latin typeface="Arial"/>
                <a:ea typeface="DejaVu Sans"/>
              </a:rPr>
              <a:t> supprimer la ligne, … </a:t>
            </a:r>
            <a:endParaRPr b="0" lang="fr-FR" sz="1800" spc="-1" strike="noStrike">
              <a:latin typeface="Arial"/>
            </a:endParaRPr>
          </a:p>
          <a:p>
            <a:pPr>
              <a:lnSpc>
                <a:spcPct val="100000"/>
              </a:lnSpc>
            </a:pPr>
            <a:endParaRPr b="0" lang="fr-FR" sz="1800" spc="-1" strike="noStrike">
              <a:latin typeface="Arial"/>
            </a:endParaRPr>
          </a:p>
          <a:p>
            <a:pPr>
              <a:lnSpc>
                <a:spcPct val="100000"/>
              </a:lnSpc>
            </a:pPr>
            <a:r>
              <a:rPr b="1" lang="fr-FR" sz="2200" spc="-1" strike="noStrike">
                <a:solidFill>
                  <a:srgbClr val="000000"/>
                </a:solidFill>
                <a:latin typeface="Arial"/>
                <a:ea typeface="DejaVu Sans"/>
              </a:rPr>
              <a:t>sauf si le membre de droite à un effet de bord </a:t>
            </a:r>
            <a:endParaRPr b="0" lang="fr-FR" sz="2200" spc="-1" strike="noStrike">
              <a:latin typeface="Arial"/>
            </a:endParaRPr>
          </a:p>
          <a:p>
            <a:pPr>
              <a:lnSpc>
                <a:spcPct val="100000"/>
              </a:lnSpc>
            </a:pPr>
            <a:r>
              <a:rPr b="1" lang="fr-FR" sz="2200" spc="-1" strike="noStrike">
                <a:solidFill>
                  <a:srgbClr val="000000"/>
                </a:solidFill>
                <a:latin typeface="Arial"/>
                <a:ea typeface="DejaVu Sans"/>
              </a:rPr>
              <a:t>(création d’un pdf, envoi d’un mail...)</a:t>
            </a:r>
            <a:endParaRPr b="0" lang="fr-FR" sz="2200" spc="-1" strike="noStrike">
              <a:latin typeface="Arial"/>
            </a:endParaRPr>
          </a:p>
        </p:txBody>
      </p:sp>
      <p:sp>
        <p:nvSpPr>
          <p:cNvPr id="126" name=""/>
          <p:cNvSpPr/>
          <p:nvPr/>
        </p:nvSpPr>
        <p:spPr>
          <a:xfrm>
            <a:off x="4500000" y="180000"/>
            <a:ext cx="7199280" cy="486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2800" spc="-1" strike="noStrike">
                <a:solidFill>
                  <a:srgbClr val="000000"/>
                </a:solidFill>
                <a:latin typeface="Arial"/>
                <a:ea typeface="DejaVu Sans"/>
              </a:rPr>
              <a:t>Variables / boucles «décoratives»</a:t>
            </a:r>
            <a:endParaRPr b="0" lang="fr-FR" sz="2800" spc="-1" strike="noStrike">
              <a:latin typeface="Arial"/>
            </a:endParaRPr>
          </a:p>
        </p:txBody>
      </p:sp>
      <p:pic>
        <p:nvPicPr>
          <p:cNvPr id="127" name="" descr=""/>
          <p:cNvPicPr/>
          <p:nvPr/>
        </p:nvPicPr>
        <p:blipFill>
          <a:blip r:embed="rId2"/>
          <a:stretch/>
        </p:blipFill>
        <p:spPr>
          <a:xfrm>
            <a:off x="951120" y="4320000"/>
            <a:ext cx="8408520" cy="1103760"/>
          </a:xfrm>
          <a:prstGeom prst="rect">
            <a:avLst/>
          </a:prstGeom>
          <a:ln w="0">
            <a:noFill/>
          </a:ln>
        </p:spPr>
      </p:pic>
      <p:sp>
        <p:nvSpPr>
          <p:cNvPr id="128" name=""/>
          <p:cNvSpPr/>
          <p:nvPr/>
        </p:nvSpPr>
        <p:spPr>
          <a:xfrm>
            <a:off x="923760" y="5580000"/>
            <a:ext cx="8435880" cy="601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1800" spc="-1" strike="noStrike">
                <a:latin typeface="Arial"/>
              </a:rPr>
              <a:t>Je pense qu’on peut supprimer la boucle, elle ne fait que provoquer un warning.</a:t>
            </a:r>
            <a:br/>
            <a:r>
              <a:rPr b="0" lang="fr-FR" sz="1800" spc="-1" strike="noStrike">
                <a:latin typeface="Arial"/>
              </a:rPr>
              <a:t>Sauf si c’est pour retrouver le passage dans la fonction en consultant les logs ???</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9" name="Image 1" descr=""/>
          <p:cNvPicPr/>
          <p:nvPr/>
        </p:nvPicPr>
        <p:blipFill>
          <a:blip r:embed="rId1"/>
          <a:stretch/>
        </p:blipFill>
        <p:spPr>
          <a:xfrm>
            <a:off x="0" y="360"/>
            <a:ext cx="12190320" cy="6885000"/>
          </a:xfrm>
          <a:prstGeom prst="rect">
            <a:avLst/>
          </a:prstGeom>
          <a:ln w="0">
            <a:noFill/>
          </a:ln>
        </p:spPr>
      </p:pic>
      <p:sp>
        <p:nvSpPr>
          <p:cNvPr id="130" name="ZoneTexte 4"/>
          <p:cNvSpPr/>
          <p:nvPr/>
        </p:nvSpPr>
        <p:spPr>
          <a:xfrm>
            <a:off x="551520" y="4365000"/>
            <a:ext cx="10248120" cy="760320"/>
          </a:xfrm>
          <a:prstGeom prst="rect">
            <a:avLst/>
          </a:prstGeom>
          <a:solidFill>
            <a:srgbClr val="ffffff">
              <a:alpha val="85000"/>
            </a:srgbClr>
          </a:solidFill>
          <a:ln w="0">
            <a:noFill/>
          </a:ln>
        </p:spPr>
        <p:style>
          <a:lnRef idx="0"/>
          <a:fillRef idx="0"/>
          <a:effectRef idx="0"/>
          <a:fontRef idx="minor"/>
        </p:style>
        <p:txBody>
          <a:bodyPr lIns="90000" rIns="90000" tIns="45000" bIns="45000" anchor="t">
            <a:spAutoFit/>
          </a:bodyPr>
          <a:p>
            <a:pPr>
              <a:lnSpc>
                <a:spcPct val="100000"/>
              </a:lnSpc>
            </a:pPr>
            <a:r>
              <a:rPr b="0" lang="fr-FR" sz="4400" spc="-1" strike="noStrike">
                <a:solidFill>
                  <a:srgbClr val="808080"/>
                </a:solidFill>
                <a:latin typeface="Century Gothic"/>
                <a:ea typeface="Microsoft YaHei"/>
              </a:rPr>
              <a:t>Les limitations de phpstan/phpcbf</a:t>
            </a:r>
            <a:endParaRPr b="0" lang="fr-FR" sz="4400" spc="-1" strike="noStrike">
              <a:latin typeface="Arial"/>
            </a:endParaRPr>
          </a:p>
        </p:txBody>
      </p:sp>
      <p:sp>
        <p:nvSpPr>
          <p:cNvPr id="131" name="ZoneTexte 5"/>
          <p:cNvSpPr/>
          <p:nvPr/>
        </p:nvSpPr>
        <p:spPr>
          <a:xfrm>
            <a:off x="551520" y="6237360"/>
            <a:ext cx="2158560" cy="257040"/>
          </a:xfrm>
          <a:prstGeom prst="rect">
            <a:avLst/>
          </a:prstGeom>
          <a:solidFill>
            <a:srgbClr val="ffffff">
              <a:alpha val="85000"/>
            </a:srgbClr>
          </a:solidFill>
          <a:ln w="9525">
            <a:noFill/>
          </a:ln>
        </p:spPr>
        <p:style>
          <a:lnRef idx="0"/>
          <a:fillRef idx="0"/>
          <a:effectRef idx="0"/>
          <a:fontRef idx="minor"/>
        </p:style>
        <p:txBody>
          <a:bodyPr lIns="90000" rIns="90000" tIns="45000" bIns="45000" anchor="t">
            <a:spAutoFit/>
          </a:bodyPr>
          <a:p>
            <a:pPr>
              <a:lnSpc>
                <a:spcPct val="100000"/>
              </a:lnSpc>
            </a:pPr>
            <a:r>
              <a:rPr b="0" lang="fr-FR" sz="1100" spc="-1" strike="noStrike">
                <a:solidFill>
                  <a:srgbClr val="808080"/>
                </a:solidFill>
                <a:latin typeface="Century Gothic"/>
                <a:ea typeface="Microsoft YaHei"/>
              </a:rPr>
              <a:t>30/11/2021</a:t>
            </a:r>
            <a:endParaRPr b="0" lang="fr-FR" sz="1100" spc="-1" strike="noStrike">
              <a:latin typeface="Arial"/>
            </a:endParaRPr>
          </a:p>
        </p:txBody>
      </p:sp>
      <p:pic>
        <p:nvPicPr>
          <p:cNvPr id="132" name="Image 3" descr=""/>
          <p:cNvPicPr/>
          <p:nvPr/>
        </p:nvPicPr>
        <p:blipFill>
          <a:blip r:embed="rId2"/>
          <a:stretch/>
        </p:blipFill>
        <p:spPr>
          <a:xfrm>
            <a:off x="407520" y="260640"/>
            <a:ext cx="2158560" cy="1923120"/>
          </a:xfrm>
          <a:prstGeom prst="rect">
            <a:avLst/>
          </a:prstGeom>
          <a:ln w="0">
            <a:noFill/>
          </a:ln>
        </p:spPr>
      </p:pic>
      <p:sp>
        <p:nvSpPr>
          <p:cNvPr id="133" name="Rectangle 3"/>
          <p:cNvSpPr/>
          <p:nvPr/>
        </p:nvSpPr>
        <p:spPr>
          <a:xfrm>
            <a:off x="3575880" y="6235200"/>
            <a:ext cx="5686920" cy="257040"/>
          </a:xfrm>
          <a:prstGeom prst="rect">
            <a:avLst/>
          </a:prstGeom>
          <a:solidFill>
            <a:srgbClr val="ffffff">
              <a:alpha val="85000"/>
            </a:srgbClr>
          </a:solidFill>
          <a:ln w="0">
            <a:noFill/>
          </a:ln>
        </p:spPr>
        <p:style>
          <a:lnRef idx="0"/>
          <a:fillRef idx="0"/>
          <a:effectRef idx="0"/>
          <a:fontRef idx="minor"/>
        </p:style>
        <p:txBody>
          <a:bodyPr lIns="90000" rIns="90000" tIns="45000" bIns="45000" anchor="t">
            <a:spAutoFit/>
          </a:bodyPr>
          <a:p>
            <a:pPr algn="ctr">
              <a:lnSpc>
                <a:spcPct val="100000"/>
              </a:lnSpc>
            </a:pPr>
            <a:r>
              <a:rPr b="1" lang="fr-FR" sz="1100" spc="-1" strike="noStrike">
                <a:solidFill>
                  <a:srgbClr val="808080"/>
                </a:solidFill>
                <a:latin typeface="Century Gothic"/>
                <a:ea typeface="DejaVu Sans"/>
              </a:rPr>
              <a:t>SIMA</a:t>
            </a:r>
            <a:r>
              <a:rPr b="0" lang="fr-FR" sz="1100" spc="-1" strike="noStrike">
                <a:solidFill>
                  <a:srgbClr val="808080"/>
                </a:solidFill>
                <a:latin typeface="Century Gothic"/>
                <a:ea typeface="DejaVu Sans"/>
              </a:rPr>
              <a:t> - 96, rue Saint-Georges - 54000 NANCY - </a:t>
            </a:r>
            <a:r>
              <a:rPr b="1" lang="fr-FR" sz="1100" spc="-1" strike="noStrike">
                <a:solidFill>
                  <a:srgbClr val="808080"/>
                </a:solidFill>
                <a:latin typeface="Century Gothic"/>
                <a:ea typeface="DejaVu Sans"/>
              </a:rPr>
              <a:t>CONTACT@GIESIMA.FR</a:t>
            </a:r>
            <a:endParaRPr b="0" lang="fr-FR" sz="11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9715</TotalTime>
  <Application>LibreOffice/7.2.3.2$Linux_X86_64 LibreOffice_project/20$Build-2</Application>
  <AppVersion>15.0000</AppVersion>
  <Words>306</Words>
  <Paragraphs>54</Paragraphs>
  <Company>mutest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2015-06-29T14:38:59Z</dcterms:created>
  <dc:creator>Hervé SCHALBER</dc:creator>
  <dc:description/>
  <dc:language>fr-FR</dc:language>
  <cp:lastModifiedBy/>
  <cp:lastPrinted>2021-12-03T12:58:16Z</cp:lastPrinted>
  <dcterms:modified xsi:type="dcterms:W3CDTF">2021-12-09T08:46:40Z</dcterms:modified>
  <cp:revision>872</cp:revision>
  <dc:subject/>
  <dc:title>Présentation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Grand écran</vt:lpwstr>
  </property>
  <property fmtid="{D5CDD505-2E9C-101B-9397-08002B2CF9AE}" pid="3" name="Slides">
    <vt:i4>7</vt:i4>
  </property>
</Properties>
</file>