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8" r:id="rId4"/>
    <p:sldId id="262" r:id="rId5"/>
    <p:sldId id="263" r:id="rId6"/>
    <p:sldId id="258" r:id="rId7"/>
    <p:sldId id="259" r:id="rId8"/>
    <p:sldId id="260" r:id="rId9"/>
    <p:sldId id="261" r:id="rId10"/>
    <p:sldId id="264" r:id="rId11"/>
    <p:sldId id="266" r:id="rId12"/>
    <p:sldId id="267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B9F3E-F391-40B2-8E39-8A9DA0A70321}" v="1" dt="2022-02-22T08:14:46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 SAI" userId="942f4b8355148382" providerId="LiveId" clId="{CEFB9F3E-F391-40B2-8E39-8A9DA0A70321}"/>
    <pc:docChg chg="custSel modSld">
      <pc:chgData name="MANU SAI" userId="942f4b8355148382" providerId="LiveId" clId="{CEFB9F3E-F391-40B2-8E39-8A9DA0A70321}" dt="2022-02-22T23:09:54.667" v="55" actId="20577"/>
      <pc:docMkLst>
        <pc:docMk/>
      </pc:docMkLst>
      <pc:sldChg chg="modSp mod">
        <pc:chgData name="MANU SAI" userId="942f4b8355148382" providerId="LiveId" clId="{CEFB9F3E-F391-40B2-8E39-8A9DA0A70321}" dt="2022-02-22T23:09:54.667" v="55" actId="20577"/>
        <pc:sldMkLst>
          <pc:docMk/>
          <pc:sldMk cId="1607665329" sldId="258"/>
        </pc:sldMkLst>
        <pc:spChg chg="mod">
          <ac:chgData name="MANU SAI" userId="942f4b8355148382" providerId="LiveId" clId="{CEFB9F3E-F391-40B2-8E39-8A9DA0A70321}" dt="2022-02-22T23:09:54.667" v="55" actId="20577"/>
          <ac:spMkLst>
            <pc:docMk/>
            <pc:sldMk cId="1607665329" sldId="258"/>
            <ac:spMk id="3" creationId="{3C069699-FA8A-414D-ADDA-DF419DC92170}"/>
          </ac:spMkLst>
        </pc:spChg>
      </pc:sldChg>
      <pc:sldChg chg="addSp delSp modSp mod">
        <pc:chgData name="MANU SAI" userId="942f4b8355148382" providerId="LiveId" clId="{CEFB9F3E-F391-40B2-8E39-8A9DA0A70321}" dt="2022-02-22T08:14:56.438" v="52" actId="1076"/>
        <pc:sldMkLst>
          <pc:docMk/>
          <pc:sldMk cId="3083381250" sldId="261"/>
        </pc:sldMkLst>
        <pc:picChg chg="del">
          <ac:chgData name="MANU SAI" userId="942f4b8355148382" providerId="LiveId" clId="{CEFB9F3E-F391-40B2-8E39-8A9DA0A70321}" dt="2022-02-22T08:14:33.751" v="46" actId="21"/>
          <ac:picMkLst>
            <pc:docMk/>
            <pc:sldMk cId="3083381250" sldId="261"/>
            <ac:picMk id="5" creationId="{5A479F74-CC22-4755-8F2C-3714E1C7C12D}"/>
          </ac:picMkLst>
        </pc:picChg>
        <pc:picChg chg="add mod">
          <ac:chgData name="MANU SAI" userId="942f4b8355148382" providerId="LiveId" clId="{CEFB9F3E-F391-40B2-8E39-8A9DA0A70321}" dt="2022-02-22T08:14:56.438" v="52" actId="1076"/>
          <ac:picMkLst>
            <pc:docMk/>
            <pc:sldMk cId="3083381250" sldId="261"/>
            <ac:picMk id="6" creationId="{E86BEDFA-A9B5-405A-B379-22419FC2BC2A}"/>
          </ac:picMkLst>
        </pc:picChg>
      </pc:sldChg>
      <pc:sldChg chg="modSp mod">
        <pc:chgData name="MANU SAI" userId="942f4b8355148382" providerId="LiveId" clId="{CEFB9F3E-F391-40B2-8E39-8A9DA0A70321}" dt="2022-02-21T07:14:40.264" v="45" actId="20577"/>
        <pc:sldMkLst>
          <pc:docMk/>
          <pc:sldMk cId="2253971738" sldId="262"/>
        </pc:sldMkLst>
        <pc:spChg chg="mod">
          <ac:chgData name="MANU SAI" userId="942f4b8355148382" providerId="LiveId" clId="{CEFB9F3E-F391-40B2-8E39-8A9DA0A70321}" dt="2022-02-21T07:14:40.264" v="45" actId="20577"/>
          <ac:spMkLst>
            <pc:docMk/>
            <pc:sldMk cId="2253971738" sldId="262"/>
            <ac:spMk id="3" creationId="{0311390B-0356-43FA-8AA7-6AF3C35CA6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387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4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8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2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23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2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1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9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2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77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F4A87-5076-4EC9-9709-F8B27F95C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7020" y="12906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LAB – 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Modulation Waveforms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3510E-3EF8-40A7-BFBB-CAABD0BB7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2046" y="3952743"/>
            <a:ext cx="8402837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Goals:   The purpose of this lab is to use the HP 33120A Function 	Generator to generate ASK, FSK, AM, and FM Waveform. </a:t>
            </a:r>
          </a:p>
          <a:p>
            <a:pPr algn="l"/>
            <a:r>
              <a:rPr lang="en-US" sz="2000" dirty="0"/>
              <a:t>	You will 	also observe the spectrum of these signals.</a:t>
            </a:r>
          </a:p>
        </p:txBody>
      </p:sp>
      <p:pic>
        <p:nvPicPr>
          <p:cNvPr id="4" name="Picture 3" descr="Colored pencils arranged in a circle">
            <a:extLst>
              <a:ext uri="{FF2B5EF4-FFF2-40B4-BE49-F238E27FC236}">
                <a16:creationId xmlns:a16="http://schemas.microsoft.com/office/drawing/2014/main" id="{F93B8D98-829B-46D4-8DA1-BE270BA62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72" r="25919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89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3E6CE-FDC4-48B4-A453-B2ADCFCF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531813"/>
            <a:ext cx="6120000" cy="133982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FREQUENCY SHIFT KEY</a:t>
            </a:r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DF30298-31C7-4747-80E9-2A38E0511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88" y="2303859"/>
            <a:ext cx="3876263" cy="25119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36A0E-2E53-4954-AB18-801D042B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r>
              <a:rPr lang="en-US" dirty="0"/>
              <a:t>Frequency Shift Keying is the digital modulation technique in which the frequency of the carrier signal varies according to the digital signal. </a:t>
            </a:r>
          </a:p>
          <a:p>
            <a:r>
              <a:rPr lang="en-US" dirty="0"/>
              <a:t>The output of a FSK modulated wave is high in frequency for a binary High input and is low in frequency for a binary Low input.</a:t>
            </a:r>
          </a:p>
        </p:txBody>
      </p:sp>
    </p:spTree>
    <p:extLst>
      <p:ext uri="{BB962C8B-B14F-4D97-AF65-F5344CB8AC3E}">
        <p14:creationId xmlns:p14="http://schemas.microsoft.com/office/powerpoint/2010/main" val="217235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A8D8-76C8-4ABD-AAD9-4B9269DE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MODULATION :</a:t>
            </a:r>
          </a:p>
        </p:txBody>
      </p:sp>
      <p:pic>
        <p:nvPicPr>
          <p:cNvPr id="9" name="Content Placeholder 8" descr="Diagram, schematic&#10;&#10;Description automatically generated">
            <a:extLst>
              <a:ext uri="{FF2B5EF4-FFF2-40B4-BE49-F238E27FC236}">
                <a16:creationId xmlns:a16="http://schemas.microsoft.com/office/drawing/2014/main" id="{43D86248-B752-4C49-83EA-6D1EEFC68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666875"/>
            <a:ext cx="10309859" cy="5099685"/>
          </a:xfrm>
        </p:spPr>
      </p:pic>
    </p:spTree>
    <p:extLst>
      <p:ext uri="{BB962C8B-B14F-4D97-AF65-F5344CB8AC3E}">
        <p14:creationId xmlns:p14="http://schemas.microsoft.com/office/powerpoint/2010/main" val="311824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FE27-E062-4556-99A6-8E25F8D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SHIFT KEYING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56A99C8-1B95-4809-B19B-B8682F5BD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80" y="1790700"/>
            <a:ext cx="9834880" cy="4721860"/>
          </a:xfrm>
        </p:spPr>
      </p:pic>
    </p:spTree>
    <p:extLst>
      <p:ext uri="{BB962C8B-B14F-4D97-AF65-F5344CB8AC3E}">
        <p14:creationId xmlns:p14="http://schemas.microsoft.com/office/powerpoint/2010/main" val="393580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C303-A1B3-484D-ABD8-C82EE26D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SHIFT KEYING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612F1294-3080-46F7-A9B9-BFF54790F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80" y="2017466"/>
            <a:ext cx="8656319" cy="4423974"/>
          </a:xfrm>
        </p:spPr>
      </p:pic>
    </p:spTree>
    <p:extLst>
      <p:ext uri="{BB962C8B-B14F-4D97-AF65-F5344CB8AC3E}">
        <p14:creationId xmlns:p14="http://schemas.microsoft.com/office/powerpoint/2010/main" val="207188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2B62-619C-422D-9ED9-9F3E7DC7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900" y="2923166"/>
            <a:ext cx="6435206" cy="6556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233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911F-BC4A-465E-B4C0-6B5B1B4F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cap="all" dirty="0">
                <a:latin typeface="+mj-lt"/>
                <a:ea typeface="+mj-ea"/>
                <a:cs typeface="+mj-cs"/>
              </a:rPr>
              <a:t>COMPONENTS REQUIRED :</a:t>
            </a:r>
            <a:br>
              <a:rPr lang="en-US" sz="2800" cap="all" dirty="0"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D48C-05E1-4E41-BCCF-CC635C5C9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485116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NI MULTISM 14.2</a:t>
            </a:r>
          </a:p>
          <a:p>
            <a:pPr marL="0" indent="0">
              <a:buNone/>
            </a:pPr>
            <a:r>
              <a:rPr lang="en-US" dirty="0"/>
              <a:t>	Amplitude Modulation :</a:t>
            </a:r>
          </a:p>
          <a:p>
            <a:pPr marL="0" indent="0">
              <a:buNone/>
            </a:pPr>
            <a:r>
              <a:rPr lang="en-US" dirty="0"/>
              <a:t> 		Oscilloscope, </a:t>
            </a:r>
          </a:p>
          <a:p>
            <a:pPr marL="0" indent="0">
              <a:buNone/>
            </a:pPr>
            <a:r>
              <a:rPr lang="en-US" dirty="0"/>
              <a:t>		AC Power (2)</a:t>
            </a:r>
          </a:p>
          <a:p>
            <a:pPr marL="0" indent="0">
              <a:buNone/>
            </a:pPr>
            <a:r>
              <a:rPr lang="en-US" dirty="0"/>
              <a:t>		Multiplier</a:t>
            </a:r>
          </a:p>
          <a:p>
            <a:pPr marL="0" indent="0">
              <a:buNone/>
            </a:pPr>
            <a:r>
              <a:rPr lang="en-US" dirty="0"/>
              <a:t>		Spectrum Analyzer</a:t>
            </a:r>
          </a:p>
          <a:p>
            <a:pPr marL="0" indent="0">
              <a:buNone/>
            </a:pPr>
            <a:r>
              <a:rPr lang="en-US" dirty="0"/>
              <a:t>		Resistors (3)</a:t>
            </a:r>
          </a:p>
          <a:p>
            <a:pPr marL="0" indent="0">
              <a:buNone/>
            </a:pPr>
            <a:r>
              <a:rPr lang="en-US" dirty="0"/>
              <a:t>	Amplitude Shift Key :</a:t>
            </a:r>
          </a:p>
          <a:p>
            <a:pPr marL="0" indent="0">
              <a:buNone/>
            </a:pPr>
            <a:r>
              <a:rPr lang="en-US" dirty="0"/>
              <a:t>		Function Generator (2)</a:t>
            </a:r>
          </a:p>
          <a:p>
            <a:pPr marL="0" indent="0">
              <a:buNone/>
            </a:pPr>
            <a:r>
              <a:rPr lang="en-US" dirty="0"/>
              <a:t>		Four Channel Oscilloscope</a:t>
            </a:r>
          </a:p>
          <a:p>
            <a:pPr marL="0" indent="0">
              <a:buNone/>
            </a:pPr>
            <a:r>
              <a:rPr lang="en-US" dirty="0"/>
              <a:t>		Resistors (3)</a:t>
            </a:r>
          </a:p>
          <a:p>
            <a:pPr marL="0" indent="0">
              <a:buNone/>
            </a:pPr>
            <a:r>
              <a:rPr lang="en-US" dirty="0"/>
              <a:t>		Digital Grounds</a:t>
            </a:r>
          </a:p>
          <a:p>
            <a:pPr marL="0" indent="0">
              <a:buNone/>
            </a:pPr>
            <a:r>
              <a:rPr lang="en-US" dirty="0"/>
              <a:t>		BC107BP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AADC2-65FD-4610-BDFF-29E74619E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463040"/>
            <a:ext cx="10026650" cy="43059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Frequency Shift Key</a:t>
            </a:r>
          </a:p>
          <a:p>
            <a:pPr marL="0" indent="0">
              <a:buNone/>
            </a:pPr>
            <a:r>
              <a:rPr lang="en-US" dirty="0"/>
              <a:t> 	 Oscilloscope, </a:t>
            </a:r>
          </a:p>
          <a:p>
            <a:pPr marL="0" indent="0">
              <a:buNone/>
            </a:pPr>
            <a:r>
              <a:rPr lang="en-US" dirty="0"/>
              <a:t>	Function Generator</a:t>
            </a:r>
          </a:p>
          <a:p>
            <a:pPr marL="0" indent="0">
              <a:buNone/>
            </a:pPr>
            <a:r>
              <a:rPr lang="en-US" dirty="0"/>
              <a:t>	NOT gate</a:t>
            </a:r>
          </a:p>
          <a:p>
            <a:pPr marL="0" indent="0">
              <a:buNone/>
            </a:pPr>
            <a:r>
              <a:rPr lang="en-US" dirty="0"/>
              <a:t>	Resistors (5)</a:t>
            </a:r>
          </a:p>
          <a:p>
            <a:pPr marL="0" indent="0">
              <a:buNone/>
            </a:pPr>
            <a:r>
              <a:rPr lang="en-US" dirty="0"/>
              <a:t>	capacitors (2)</a:t>
            </a:r>
          </a:p>
          <a:p>
            <a:pPr marL="0" indent="0">
              <a:buNone/>
            </a:pPr>
            <a:r>
              <a:rPr lang="en-US" dirty="0"/>
              <a:t>	LM555CM</a:t>
            </a:r>
          </a:p>
          <a:p>
            <a:pPr marL="0" indent="0">
              <a:buNone/>
            </a:pPr>
            <a:r>
              <a:rPr lang="en-US" dirty="0"/>
              <a:t>	GROUND (2)</a:t>
            </a:r>
          </a:p>
          <a:p>
            <a:pPr marL="0" indent="0">
              <a:buNone/>
            </a:pPr>
            <a:r>
              <a:rPr lang="en-US" dirty="0"/>
              <a:t>	VCC</a:t>
            </a:r>
          </a:p>
          <a:p>
            <a:pPr marL="0" indent="0">
              <a:buNone/>
            </a:pPr>
            <a:r>
              <a:rPr lang="en-US" dirty="0"/>
              <a:t>	BC558AP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6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28AA-1598-4A3A-8794-81D04942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65513"/>
            <a:ext cx="10026650" cy="655637"/>
          </a:xfrm>
        </p:spPr>
        <p:txBody>
          <a:bodyPr/>
          <a:lstStyle/>
          <a:p>
            <a:r>
              <a:rPr lang="en-US" dirty="0"/>
              <a:t>MODULATION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1390B-0356-43FA-8AA7-6AF3C35CA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83" y="1217122"/>
            <a:ext cx="10026650" cy="55245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45000"/>
              </a:lnSpc>
            </a:pPr>
            <a:r>
              <a:rPr lang="en-US" sz="2400" dirty="0"/>
              <a:t>Modulation is the process of altering one or more properties of a periodic waveform known as a carrier signal to transfer information.</a:t>
            </a:r>
          </a:p>
          <a:p>
            <a:pPr>
              <a:lnSpc>
                <a:spcPct val="145000"/>
              </a:lnSpc>
            </a:pPr>
            <a:r>
              <a:rPr lang="en-US" sz="2400" dirty="0"/>
              <a:t>Modulation is performed by the device known as a modulator.</a:t>
            </a:r>
          </a:p>
          <a:p>
            <a:pPr>
              <a:lnSpc>
                <a:spcPct val="145000"/>
              </a:lnSpc>
            </a:pPr>
            <a:r>
              <a:rPr lang="en-US" sz="2400" dirty="0"/>
              <a:t>This technique is mainly used to overcome the interference of the signal.</a:t>
            </a:r>
          </a:p>
          <a:p>
            <a:pPr>
              <a:lnSpc>
                <a:spcPct val="145000"/>
              </a:lnSpc>
            </a:pPr>
            <a:r>
              <a:rPr lang="en-US" sz="2400" dirty="0"/>
              <a:t> This techniques typically aid in long-distance communication.</a:t>
            </a:r>
          </a:p>
          <a:p>
            <a:pPr>
              <a:lnSpc>
                <a:spcPct val="145000"/>
              </a:lnSpc>
            </a:pPr>
            <a:r>
              <a:rPr lang="en-US" sz="2400" dirty="0"/>
              <a:t>Modulation is of two types:</a:t>
            </a:r>
          </a:p>
          <a:p>
            <a:pPr marL="0" indent="0">
              <a:lnSpc>
                <a:spcPct val="145000"/>
              </a:lnSpc>
              <a:buFont typeface="Wingdings" panose="05000000000000000000" pitchFamily="2" charset="2"/>
              <a:buNone/>
            </a:pPr>
            <a:r>
              <a:rPr lang="en-US" sz="2400" dirty="0"/>
              <a:t>	1) Analog Modulation</a:t>
            </a:r>
          </a:p>
          <a:p>
            <a:pPr marL="0" indent="0">
              <a:lnSpc>
                <a:spcPct val="145000"/>
              </a:lnSpc>
              <a:buFont typeface="Wingdings" panose="05000000000000000000" pitchFamily="2" charset="2"/>
              <a:buNone/>
            </a:pPr>
            <a:r>
              <a:rPr lang="en-US" sz="2400" dirty="0"/>
              <a:t>		Amplitude modulation (AM)</a:t>
            </a:r>
          </a:p>
          <a:p>
            <a:pPr marL="0" indent="0">
              <a:lnSpc>
                <a:spcPct val="145000"/>
              </a:lnSpc>
              <a:buFont typeface="Wingdings" panose="05000000000000000000" pitchFamily="2" charset="2"/>
              <a:buNone/>
            </a:pPr>
            <a:r>
              <a:rPr lang="en-US" sz="2400" dirty="0"/>
              <a:t>		Frequency modulation (FM)</a:t>
            </a:r>
          </a:p>
          <a:p>
            <a:pPr marL="0" indent="0">
              <a:lnSpc>
                <a:spcPct val="145000"/>
              </a:lnSpc>
              <a:buFont typeface="Wingdings" panose="05000000000000000000" pitchFamily="2" charset="2"/>
              <a:buNone/>
            </a:pPr>
            <a:r>
              <a:rPr lang="en-US" sz="2400" dirty="0"/>
              <a:t>		Phase modulation (PM)</a:t>
            </a:r>
          </a:p>
          <a:p>
            <a:pPr marL="0" indent="0">
              <a:lnSpc>
                <a:spcPct val="145000"/>
              </a:lnSpc>
              <a:buFont typeface="Wingdings" panose="05000000000000000000" pitchFamily="2" charset="2"/>
              <a:buNone/>
            </a:pPr>
            <a:r>
              <a:rPr lang="en-US" sz="2400" dirty="0"/>
              <a:t>	2) Digital modulation</a:t>
            </a:r>
          </a:p>
          <a:p>
            <a:pPr marL="0" indent="0">
              <a:lnSpc>
                <a:spcPct val="145000"/>
              </a:lnSpc>
              <a:buFont typeface="Wingdings" panose="05000000000000000000" pitchFamily="2" charset="2"/>
              <a:buNone/>
            </a:pPr>
            <a:r>
              <a:rPr lang="en-US" sz="2400" dirty="0"/>
              <a:t>		Amplitude shift keying (ASK)</a:t>
            </a:r>
          </a:p>
          <a:p>
            <a:pPr marL="0" indent="0">
              <a:lnSpc>
                <a:spcPct val="145000"/>
              </a:lnSpc>
              <a:buFont typeface="Wingdings" panose="05000000000000000000" pitchFamily="2" charset="2"/>
              <a:buNone/>
            </a:pPr>
            <a:r>
              <a:rPr lang="en-US" sz="2400" dirty="0"/>
              <a:t>		Frequency shift keying (FSK)</a:t>
            </a:r>
          </a:p>
          <a:p>
            <a:pPr marL="0" indent="0">
              <a:lnSpc>
                <a:spcPct val="145000"/>
              </a:lnSpc>
              <a:buFont typeface="Wingdings" panose="05000000000000000000" pitchFamily="2" charset="2"/>
              <a:buNone/>
            </a:pPr>
            <a:r>
              <a:rPr lang="en-US" sz="2400" dirty="0"/>
              <a:t>		Phase Shift keying (PSK)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97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4961-4AB8-47A1-8AA0-A2346E1C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need for modulation?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5CBE4-7528-45F3-AA03-455EE04F8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4460471"/>
          </a:xfrm>
        </p:spPr>
        <p:txBody>
          <a:bodyPr/>
          <a:lstStyle/>
          <a:p>
            <a:r>
              <a:rPr lang="en-US" dirty="0"/>
              <a:t>We live in a digitally advanced era where the need for wires is no longer a necessity to be connected to everyone. Messages, information and signals are sent from one part of the world to another within minutes.</a:t>
            </a:r>
          </a:p>
          <a:p>
            <a:r>
              <a:rPr lang="en-US" dirty="0"/>
              <a:t> The process of modulation plays a major role in the fast transmission of signals.</a:t>
            </a:r>
          </a:p>
          <a:p>
            <a:r>
              <a:rPr lang="en-US" dirty="0"/>
              <a:t> Below, we have mentioned a few of its importance in the communication system:</a:t>
            </a:r>
          </a:p>
          <a:p>
            <a:pPr marL="0" indent="0">
              <a:buNone/>
            </a:pPr>
            <a:r>
              <a:rPr lang="en-US" dirty="0"/>
              <a:t>       1) Size of the Antennae			 λ --- wave length </a:t>
            </a:r>
          </a:p>
          <a:p>
            <a:pPr marL="0" indent="0">
              <a:buNone/>
            </a:pPr>
            <a:r>
              <a:rPr lang="en-US" dirty="0"/>
              <a:t>	λ = c/f 					C --- speed of light</a:t>
            </a:r>
          </a:p>
          <a:p>
            <a:pPr lvl="1"/>
            <a:r>
              <a:rPr lang="en-US" dirty="0"/>
              <a:t>						 f --- signal frequency</a:t>
            </a:r>
          </a:p>
          <a:p>
            <a:pPr lvl="1"/>
            <a:r>
              <a:rPr lang="en-US" dirty="0"/>
              <a:t>2) Reduce interference</a:t>
            </a:r>
          </a:p>
        </p:txBody>
      </p:sp>
    </p:spTree>
    <p:extLst>
      <p:ext uri="{BB962C8B-B14F-4D97-AF65-F5344CB8AC3E}">
        <p14:creationId xmlns:p14="http://schemas.microsoft.com/office/powerpoint/2010/main" val="21172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69699-FA8A-414D-ADDA-DF419DC9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675" y="207818"/>
            <a:ext cx="10026650" cy="6417425"/>
          </a:xfrm>
        </p:spPr>
        <p:txBody>
          <a:bodyPr/>
          <a:lstStyle/>
          <a:p>
            <a:r>
              <a:rPr lang="en-US" dirty="0"/>
              <a:t>Baseband Signal : The baseband signal is nothing but the original message signal that the user wants to transmit which is unconverted or we can say unmodulated.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Carrier Signal : High frequency periodic signal, which carries baseband signal is known as the carrier signal.</a:t>
            </a:r>
          </a:p>
          <a:p>
            <a:endParaRPr lang="en-US" dirty="0"/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9B6EF2E1-5D04-40CA-8419-FF6591BF0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62" y="1320800"/>
            <a:ext cx="5029200" cy="1838960"/>
          </a:xfrm>
          <a:prstGeom prst="rect">
            <a:avLst/>
          </a:prstGeom>
        </p:spPr>
      </p:pic>
      <p:pic>
        <p:nvPicPr>
          <p:cNvPr id="7" name="Picture 6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5E3E44FE-A2C9-4918-9B12-04A057DE2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56" y="4272741"/>
            <a:ext cx="6982460" cy="209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6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93D4E-BC2F-414D-9FCB-DC6CC217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531813"/>
            <a:ext cx="6120000" cy="133982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Amplitude Modulation :</a:t>
            </a:r>
            <a:endParaRPr lang="en-US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D05D491D-742B-4C93-8F45-27D2C27D9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88" y="2410476"/>
            <a:ext cx="3330001" cy="20261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AB03-F868-4AC3-A0A4-3077CBAF0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r>
              <a:rPr lang="en-US" sz="1900"/>
              <a:t>Amplitude modulation is a modulation technique where the amplitude of a carrier varies depending on the information signal. </a:t>
            </a:r>
          </a:p>
          <a:p>
            <a:r>
              <a:rPr lang="en-US" sz="1900"/>
              <a:t>AM radio broadcast signals use lower carrier frequencies, this helps them to travel long distances. </a:t>
            </a:r>
          </a:p>
          <a:p>
            <a:r>
              <a:rPr lang="en-US" sz="1900"/>
              <a:t>The distance traveled by the AM is much larger than the FM. </a:t>
            </a:r>
          </a:p>
        </p:txBody>
      </p:sp>
    </p:spTree>
    <p:extLst>
      <p:ext uri="{BB962C8B-B14F-4D97-AF65-F5344CB8AC3E}">
        <p14:creationId xmlns:p14="http://schemas.microsoft.com/office/powerpoint/2010/main" val="10254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372CB-A78A-4DF9-A4C7-2392A6D69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531813"/>
            <a:ext cx="6120000" cy="133982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Frequency Modulation</a:t>
            </a:r>
            <a:endParaRPr lang="en-US"/>
          </a:p>
        </p:txBody>
      </p:sp>
      <p:pic>
        <p:nvPicPr>
          <p:cNvPr id="5" name="Picture 4" descr="Company name&#10;&#10;Description automatically generated">
            <a:extLst>
              <a:ext uri="{FF2B5EF4-FFF2-40B4-BE49-F238E27FC236}">
                <a16:creationId xmlns:a16="http://schemas.microsoft.com/office/drawing/2014/main" id="{990848D0-3297-4E63-B5CA-499DA67D8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88" y="2577787"/>
            <a:ext cx="3330001" cy="169156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F4256-2082-4808-835E-22A9F4304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r>
              <a:rPr lang="en-US" dirty="0"/>
              <a:t>In this module, the frequency of the carrier wave is modified according to the signal that carries information.</a:t>
            </a:r>
          </a:p>
          <a:p>
            <a:r>
              <a:rPr lang="en-US" dirty="0"/>
              <a:t> The radio signals have large bandwidth than AM radio signals, which helps to offer much better sound quality.</a:t>
            </a:r>
          </a:p>
        </p:txBody>
      </p:sp>
    </p:spTree>
    <p:extLst>
      <p:ext uri="{BB962C8B-B14F-4D97-AF65-F5344CB8AC3E}">
        <p14:creationId xmlns:p14="http://schemas.microsoft.com/office/powerpoint/2010/main" val="43523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C8C62-1415-4FE4-8B1E-75B9CEA8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531813"/>
            <a:ext cx="6120000" cy="133982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AMPLITUDE SHIFT KEY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740F-78DE-4A0D-B3A8-8A00996A7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r>
              <a:rPr lang="en-US" dirty="0"/>
              <a:t>Amplitude Shift Keying is a type of Amplitude Modulation which represents the binary data in the form of variations in the amplitude of a signal. </a:t>
            </a:r>
          </a:p>
          <a:p>
            <a:r>
              <a:rPr lang="en-US" dirty="0"/>
              <a:t>Any modulated signal has a high frequency carrier. The binary signal when ASK modulated, gives a zero value for Low input while it gives the carrier output for High input.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E86BEDFA-A9B5-405A-B379-22419FC2B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65" y="2105026"/>
            <a:ext cx="3757295" cy="264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8125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8E5"/>
      </a:lt2>
      <a:accent1>
        <a:srgbClr val="CE8EB3"/>
      </a:accent1>
      <a:accent2>
        <a:srgbClr val="C37581"/>
      </a:accent2>
      <a:accent3>
        <a:srgbClr val="CA9784"/>
      </a:accent3>
      <a:accent4>
        <a:srgbClr val="B9A16F"/>
      </a:accent4>
      <a:accent5>
        <a:srgbClr val="A2A874"/>
      </a:accent5>
      <a:accent6>
        <a:srgbClr val="89AD68"/>
      </a:accent6>
      <a:hlink>
        <a:srgbClr val="558D6D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663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 Light</vt:lpstr>
      <vt:lpstr>Roboto</vt:lpstr>
      <vt:lpstr>Rockwell Nova Light</vt:lpstr>
      <vt:lpstr>Wingdings</vt:lpstr>
      <vt:lpstr>LeafVTI</vt:lpstr>
      <vt:lpstr>LAB – 3  Modulation Waveforms  </vt:lpstr>
      <vt:lpstr>COMPONENTS REQUIRED : </vt:lpstr>
      <vt:lpstr>PowerPoint Presentation</vt:lpstr>
      <vt:lpstr>MODULATION :</vt:lpstr>
      <vt:lpstr>What is the need for modulation?</vt:lpstr>
      <vt:lpstr>PowerPoint Presentation</vt:lpstr>
      <vt:lpstr>Amplitude Modulation :</vt:lpstr>
      <vt:lpstr>Frequency Modulation</vt:lpstr>
      <vt:lpstr>AMPLITUDE SHIFT KEY</vt:lpstr>
      <vt:lpstr>FREQUENCY SHIFT KEY</vt:lpstr>
      <vt:lpstr>AMPLITUDE MODULATION :</vt:lpstr>
      <vt:lpstr>AMPLITUDE SHIFT KEYING</vt:lpstr>
      <vt:lpstr>FREQUENCY SHIFT KEYING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– 3  Modulation Waveforms  </dc:title>
  <dc:creator>MANU SAI</dc:creator>
  <cp:lastModifiedBy>MANU SAI</cp:lastModifiedBy>
  <cp:revision>2</cp:revision>
  <dcterms:created xsi:type="dcterms:W3CDTF">2022-02-20T22:30:15Z</dcterms:created>
  <dcterms:modified xsi:type="dcterms:W3CDTF">2022-02-22T23:10:03Z</dcterms:modified>
</cp:coreProperties>
</file>