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B736F-30FD-4877-ABE6-5FC82C672B9E}" v="2" dt="2022-03-01T20:42:29.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7" d="100"/>
          <a:sy n="77" d="100"/>
        </p:scale>
        <p:origin x="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 SAI" userId="942f4b8355148382" providerId="LiveId" clId="{003B736F-30FD-4877-ABE6-5FC82C672B9E}"/>
    <pc:docChg chg="custSel addSld modSld">
      <pc:chgData name="MANU SAI" userId="942f4b8355148382" providerId="LiveId" clId="{003B736F-30FD-4877-ABE6-5FC82C672B9E}" dt="2022-03-01T20:42:46.728" v="721" actId="14100"/>
      <pc:docMkLst>
        <pc:docMk/>
      </pc:docMkLst>
      <pc:sldChg chg="modSp mod">
        <pc:chgData name="MANU SAI" userId="942f4b8355148382" providerId="LiveId" clId="{003B736F-30FD-4877-ABE6-5FC82C672B9E}" dt="2022-03-01T20:20:31.136" v="3" actId="27636"/>
        <pc:sldMkLst>
          <pc:docMk/>
          <pc:sldMk cId="1717024563" sldId="257"/>
        </pc:sldMkLst>
        <pc:spChg chg="mod">
          <ac:chgData name="MANU SAI" userId="942f4b8355148382" providerId="LiveId" clId="{003B736F-30FD-4877-ABE6-5FC82C672B9E}" dt="2022-03-01T20:20:31.136" v="3" actId="27636"/>
          <ac:spMkLst>
            <pc:docMk/>
            <pc:sldMk cId="1717024563" sldId="257"/>
            <ac:spMk id="3" creationId="{52776993-1E92-42C7-A4C1-7289CF08C96A}"/>
          </ac:spMkLst>
        </pc:spChg>
        <pc:picChg chg="mod">
          <ac:chgData name="MANU SAI" userId="942f4b8355148382" providerId="LiveId" clId="{003B736F-30FD-4877-ABE6-5FC82C672B9E}" dt="2022-03-01T20:20:17.613" v="1" actId="14100"/>
          <ac:picMkLst>
            <pc:docMk/>
            <pc:sldMk cId="1717024563" sldId="257"/>
            <ac:picMk id="7" creationId="{7E2D3924-7B5B-4D09-8E59-F83F9F74CEF9}"/>
          </ac:picMkLst>
        </pc:picChg>
      </pc:sldChg>
      <pc:sldChg chg="modSp mod">
        <pc:chgData name="MANU SAI" userId="942f4b8355148382" providerId="LiveId" clId="{003B736F-30FD-4877-ABE6-5FC82C672B9E}" dt="2022-03-01T20:22:25.261" v="22" actId="27636"/>
        <pc:sldMkLst>
          <pc:docMk/>
          <pc:sldMk cId="3573073262" sldId="262"/>
        </pc:sldMkLst>
        <pc:spChg chg="mod">
          <ac:chgData name="MANU SAI" userId="942f4b8355148382" providerId="LiveId" clId="{003B736F-30FD-4877-ABE6-5FC82C672B9E}" dt="2022-03-01T20:22:25.261" v="22" actId="27636"/>
          <ac:spMkLst>
            <pc:docMk/>
            <pc:sldMk cId="3573073262" sldId="262"/>
            <ac:spMk id="3" creationId="{21A3B7E4-E33E-44B4-B990-5D4CAF9F9524}"/>
          </ac:spMkLst>
        </pc:spChg>
      </pc:sldChg>
      <pc:sldChg chg="addSp delSp modSp new mod setBg">
        <pc:chgData name="MANU SAI" userId="942f4b8355148382" providerId="LiveId" clId="{003B736F-30FD-4877-ABE6-5FC82C672B9E}" dt="2022-03-01T20:42:46.728" v="721" actId="14100"/>
        <pc:sldMkLst>
          <pc:docMk/>
          <pc:sldMk cId="478384464" sldId="263"/>
        </pc:sldMkLst>
        <pc:spChg chg="del mod">
          <ac:chgData name="MANU SAI" userId="942f4b8355148382" providerId="LiveId" clId="{003B736F-30FD-4877-ABE6-5FC82C672B9E}" dt="2022-03-01T20:41:47.878" v="706" actId="21"/>
          <ac:spMkLst>
            <pc:docMk/>
            <pc:sldMk cId="478384464" sldId="263"/>
            <ac:spMk id="2" creationId="{C29F0B4A-54BC-4C8E-A7D6-80800F1A7A5D}"/>
          </ac:spMkLst>
        </pc:spChg>
        <pc:spChg chg="mod ord">
          <ac:chgData name="MANU SAI" userId="942f4b8355148382" providerId="LiveId" clId="{003B736F-30FD-4877-ABE6-5FC82C672B9E}" dt="2022-03-01T20:42:08.343" v="710" actId="26606"/>
          <ac:spMkLst>
            <pc:docMk/>
            <pc:sldMk cId="478384464" sldId="263"/>
            <ac:spMk id="3" creationId="{5AB33213-61A1-4ABF-A039-A79988EE8B48}"/>
          </ac:spMkLst>
        </pc:spChg>
        <pc:spChg chg="add">
          <ac:chgData name="MANU SAI" userId="942f4b8355148382" providerId="LiveId" clId="{003B736F-30FD-4877-ABE6-5FC82C672B9E}" dt="2022-03-01T20:42:08.343" v="710" actId="26606"/>
          <ac:spMkLst>
            <pc:docMk/>
            <pc:sldMk cId="478384464" sldId="263"/>
            <ac:spMk id="10" creationId="{7B831B6F-405A-4B47-B9BB-5CA88F285844}"/>
          </ac:spMkLst>
        </pc:spChg>
        <pc:spChg chg="add">
          <ac:chgData name="MANU SAI" userId="942f4b8355148382" providerId="LiveId" clId="{003B736F-30FD-4877-ABE6-5FC82C672B9E}" dt="2022-03-01T20:42:08.343" v="710" actId="26606"/>
          <ac:spMkLst>
            <pc:docMk/>
            <pc:sldMk cId="478384464" sldId="263"/>
            <ac:spMk id="12" creationId="{15109354-9C5D-4F8C-B0E6-D1043C7BF20A}"/>
          </ac:spMkLst>
        </pc:spChg>
        <pc:spChg chg="add">
          <ac:chgData name="MANU SAI" userId="942f4b8355148382" providerId="LiveId" clId="{003B736F-30FD-4877-ABE6-5FC82C672B9E}" dt="2022-03-01T20:42:08.343" v="710" actId="26606"/>
          <ac:spMkLst>
            <pc:docMk/>
            <pc:sldMk cId="478384464" sldId="263"/>
            <ac:spMk id="14" creationId="{3CE8AF5E-D374-4CF1-90CC-35CF73B81C3E}"/>
          </ac:spMkLst>
        </pc:spChg>
        <pc:picChg chg="add del mod">
          <ac:chgData name="MANU SAI" userId="942f4b8355148382" providerId="LiveId" clId="{003B736F-30FD-4877-ABE6-5FC82C672B9E}" dt="2022-03-01T20:42:18.228" v="713" actId="21"/>
          <ac:picMkLst>
            <pc:docMk/>
            <pc:sldMk cId="478384464" sldId="263"/>
            <ac:picMk id="5" creationId="{BDCFF5C4-431A-4A16-B5B4-82C61E8AE081}"/>
          </ac:picMkLst>
        </pc:picChg>
        <pc:picChg chg="add mod">
          <ac:chgData name="MANU SAI" userId="942f4b8355148382" providerId="LiveId" clId="{003B736F-30FD-4877-ABE6-5FC82C672B9E}" dt="2022-03-01T20:42:46.728" v="721" actId="14100"/>
          <ac:picMkLst>
            <pc:docMk/>
            <pc:sldMk cId="478384464" sldId="263"/>
            <ac:picMk id="7" creationId="{C7FD3AC2-E494-4EBC-898C-1FC02393D9B4}"/>
          </ac:picMkLst>
        </pc:picChg>
        <pc:inkChg chg="add">
          <ac:chgData name="MANU SAI" userId="942f4b8355148382" providerId="LiveId" clId="{003B736F-30FD-4877-ABE6-5FC82C672B9E}" dt="2022-03-01T20:42:08.343" v="710" actId="26606"/>
          <ac:inkMkLst>
            <pc:docMk/>
            <pc:sldMk cId="478384464" sldId="263"/>
            <ac:inkMk id="16" creationId="{070477C5-0410-4E4F-97A1-F84C2465C187}"/>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9:28:55.94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9:48:32.73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9:51:22.60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20:07:00.66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20:15:11.05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20:42:06.243"/>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3/1/2022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2462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3/1/2022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987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3/1/2022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8847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3/1/2022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194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3/1/2022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4446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3/1/2022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5962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3/1/2022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539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3/1/2022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871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3/1/2022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6501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3/1/2022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803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3/1/2022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92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3/1/2022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04824881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britannica.com/technology/modem"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tercolor abstract background">
            <a:extLst>
              <a:ext uri="{FF2B5EF4-FFF2-40B4-BE49-F238E27FC236}">
                <a16:creationId xmlns:a16="http://schemas.microsoft.com/office/drawing/2014/main" id="{54317642-5380-43EC-AE18-62C03A285763}"/>
              </a:ext>
            </a:extLst>
          </p:cNvPr>
          <p:cNvPicPr>
            <a:picLocks noChangeAspect="1"/>
          </p:cNvPicPr>
          <p:nvPr/>
        </p:nvPicPr>
        <p:blipFill rotWithShape="1">
          <a:blip r:embed="rId2">
            <a:alphaModFix amt="50000"/>
          </a:blip>
          <a:srcRect t="6843" r="-1" b="13631"/>
          <a:stretch/>
        </p:blipFill>
        <p:spPr>
          <a:xfrm>
            <a:off x="3070" y="27436"/>
            <a:ext cx="12188930" cy="6857990"/>
          </a:xfrm>
          <a:prstGeom prst="rect">
            <a:avLst/>
          </a:prstGeom>
        </p:spPr>
      </p:pic>
      <p:sp>
        <p:nvSpPr>
          <p:cNvPr id="2" name="Title 1">
            <a:extLst>
              <a:ext uri="{FF2B5EF4-FFF2-40B4-BE49-F238E27FC236}">
                <a16:creationId xmlns:a16="http://schemas.microsoft.com/office/drawing/2014/main" id="{D272D6C7-AC6C-4A35-8D08-746BC342E24E}"/>
              </a:ext>
            </a:extLst>
          </p:cNvPr>
          <p:cNvSpPr>
            <a:spLocks noGrp="1"/>
          </p:cNvSpPr>
          <p:nvPr>
            <p:ph type="ctrTitle"/>
          </p:nvPr>
        </p:nvSpPr>
        <p:spPr>
          <a:xfrm>
            <a:off x="1524000" y="2197054"/>
            <a:ext cx="9144000" cy="1988549"/>
          </a:xfrm>
        </p:spPr>
        <p:txBody>
          <a:bodyPr>
            <a:normAutofit/>
          </a:bodyPr>
          <a:lstStyle/>
          <a:p>
            <a:pPr algn="ctr"/>
            <a:r>
              <a:rPr lang="en-US" sz="3200" b="1" dirty="0">
                <a:latin typeface="Times New Roman" panose="02020603050405020304" pitchFamily="18" charset="0"/>
                <a:cs typeface="Times New Roman" panose="02020603050405020304" pitchFamily="18" charset="0"/>
              </a:rPr>
              <a:t>LAB- 4</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Quantization, A/D, and D/A Operations </a:t>
            </a:r>
          </a:p>
        </p:txBody>
      </p:sp>
      <p:sp>
        <p:nvSpPr>
          <p:cNvPr id="3" name="Subtitle 2">
            <a:extLst>
              <a:ext uri="{FF2B5EF4-FFF2-40B4-BE49-F238E27FC236}">
                <a16:creationId xmlns:a16="http://schemas.microsoft.com/office/drawing/2014/main" id="{FC7354F6-55F5-4D89-97C0-8B25F6D49E3F}"/>
              </a:ext>
            </a:extLst>
          </p:cNvPr>
          <p:cNvSpPr>
            <a:spLocks noGrp="1"/>
          </p:cNvSpPr>
          <p:nvPr>
            <p:ph type="subTitle" idx="1"/>
          </p:nvPr>
        </p:nvSpPr>
        <p:spPr>
          <a:xfrm>
            <a:off x="1524000" y="4533269"/>
            <a:ext cx="9144000" cy="729172"/>
          </a:xfrm>
        </p:spPr>
        <p:txBody>
          <a:bodyPr>
            <a:normAutofit fontScale="92500" lnSpcReduction="20000"/>
          </a:bodyPr>
          <a:lstStyle/>
          <a:p>
            <a:pPr algn="ctr"/>
            <a:r>
              <a:rPr lang="en-US" sz="2400" dirty="0"/>
              <a:t>Goals: To understand the concept of quantization as applied to the conversion of analog voltages into digital words and digital words into analog voltages.</a:t>
            </a:r>
            <a:endParaRPr lang="en-US" sz="3600" b="1" dirty="0">
              <a:latin typeface="Times New Roman" panose="02020603050405020304" pitchFamily="18" charset="0"/>
              <a:cs typeface="Times New Roman" panose="02020603050405020304" pitchFamily="18" charset="0"/>
            </a:endParaRPr>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47600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5558888E-E9A3-4B9C-AD30-A455ABE9D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12" y="1774396"/>
            <a:ext cx="3368969" cy="1433385"/>
          </a:xfrm>
          <a:prstGeom prst="rect">
            <a:avLst/>
          </a:prstGeom>
        </p:spPr>
      </p:pic>
      <p:sp>
        <p:nvSpPr>
          <p:cNvPr id="30" name="Freeform: Shape 29">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8C9ED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83B7568-4F13-48D0-83B9-481F813BC1B4}"/>
              </a:ext>
            </a:extLst>
          </p:cNvPr>
          <p:cNvSpPr>
            <a:spLocks noGrp="1"/>
          </p:cNvSpPr>
          <p:nvPr>
            <p:ph type="title"/>
          </p:nvPr>
        </p:nvSpPr>
        <p:spPr>
          <a:xfrm>
            <a:off x="5759354" y="638089"/>
            <a:ext cx="5337270" cy="1476801"/>
          </a:xfrm>
        </p:spPr>
        <p:txBody>
          <a:bodyPr anchor="b">
            <a:normAutofit/>
          </a:bodyPr>
          <a:lstStyle/>
          <a:p>
            <a:r>
              <a:rPr lang="en-US" sz="5600">
                <a:solidFill>
                  <a:srgbClr val="FFFFFF"/>
                </a:solidFill>
                <a:latin typeface="Times New Roman" panose="02020603050405020304" pitchFamily="18" charset="0"/>
                <a:cs typeface="Times New Roman" panose="02020603050405020304" pitchFamily="18" charset="0"/>
              </a:rPr>
              <a:t>Introduction:</a:t>
            </a:r>
          </a:p>
        </p:txBody>
      </p:sp>
      <p:sp>
        <p:nvSpPr>
          <p:cNvPr id="3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8C9ED1"/>
          </a:solidFill>
          <a:ln w="38100" cap="rnd">
            <a:solidFill>
              <a:srgbClr val="8C9ED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6993-1E92-42C7-A4C1-7289CF08C96A}"/>
              </a:ext>
            </a:extLst>
          </p:cNvPr>
          <p:cNvSpPr>
            <a:spLocks noGrp="1"/>
          </p:cNvSpPr>
          <p:nvPr>
            <p:ph idx="1"/>
          </p:nvPr>
        </p:nvSpPr>
        <p:spPr>
          <a:xfrm>
            <a:off x="5759354" y="2664886"/>
            <a:ext cx="5461095" cy="3550789"/>
          </a:xfrm>
        </p:spPr>
        <p:txBody>
          <a:bodyPr anchor="t">
            <a:normAutofit lnSpcReduction="10000"/>
          </a:bodyPr>
          <a:lstStyle/>
          <a:p>
            <a:pPr marL="0" indent="0">
              <a:lnSpc>
                <a:spcPct val="100000"/>
              </a:lnSpc>
              <a:buNone/>
            </a:pPr>
            <a:r>
              <a:rPr lang="en-US" sz="1500" dirty="0">
                <a:solidFill>
                  <a:srgbClr val="FFFFFF"/>
                </a:solidFill>
                <a:latin typeface="Times New Roman" panose="02020603050405020304" pitchFamily="18" charset="0"/>
                <a:cs typeface="Times New Roman" panose="02020603050405020304" pitchFamily="18" charset="0"/>
              </a:rPr>
              <a:t>we all are using this ADC and DAC in our day to day life.</a:t>
            </a:r>
          </a:p>
          <a:p>
            <a:pPr marL="0" indent="0">
              <a:lnSpc>
                <a:spcPct val="100000"/>
              </a:lnSpc>
              <a:buNone/>
            </a:pPr>
            <a:r>
              <a:rPr lang="en-US" sz="1500" dirty="0">
                <a:solidFill>
                  <a:srgbClr val="FFFFFF"/>
                </a:solidFill>
                <a:latin typeface="Times New Roman" panose="02020603050405020304" pitchFamily="18" charset="0"/>
                <a:cs typeface="Times New Roman" panose="02020603050405020304" pitchFamily="18" charset="0"/>
              </a:rPr>
              <a:t> Example: </a:t>
            </a:r>
          </a:p>
          <a:p>
            <a:pPr marL="0" indent="0">
              <a:lnSpc>
                <a:spcPct val="100000"/>
              </a:lnSpc>
              <a:buNone/>
            </a:pPr>
            <a:r>
              <a:rPr lang="en-US" sz="1500" dirty="0">
                <a:solidFill>
                  <a:srgbClr val="FFFFFF"/>
                </a:solidFill>
                <a:latin typeface="Times New Roman" panose="02020603050405020304" pitchFamily="18" charset="0"/>
                <a:cs typeface="Times New Roman" panose="02020603050405020304" pitchFamily="18" charset="0"/>
              </a:rPr>
              <a:t>whenever we are streaming the music on our smartphone then this digital bit stream is converted into the electrical signal and through the smartphone speaker, we are able to hear this music. And here this DAC inside the smartphone converts the digital bit stream into the analog signal. </a:t>
            </a:r>
          </a:p>
          <a:p>
            <a:pPr marL="0" indent="0">
              <a:lnSpc>
                <a:spcPct val="100000"/>
              </a:lnSpc>
              <a:buNone/>
            </a:pPr>
            <a:r>
              <a:rPr lang="en-US" sz="1500" dirty="0">
                <a:solidFill>
                  <a:srgbClr val="FFFFFF"/>
                </a:solidFill>
                <a:latin typeface="Times New Roman" panose="02020603050405020304" pitchFamily="18" charset="0"/>
                <a:cs typeface="Times New Roman" panose="02020603050405020304" pitchFamily="18" charset="0"/>
              </a:rPr>
              <a:t>Similarly, while talking on the phone, the microphone converts our voice into the electrical signal and using this ADC this signal is digitized and it is transmitted in the form of radio waves.</a:t>
            </a:r>
          </a:p>
          <a:p>
            <a:pPr marL="0" indent="0">
              <a:lnSpc>
                <a:spcPct val="100000"/>
              </a:lnSpc>
              <a:buNone/>
            </a:pPr>
            <a:r>
              <a:rPr lang="en-US" sz="1500" dirty="0">
                <a:solidFill>
                  <a:srgbClr val="FFFFFF"/>
                </a:solidFill>
                <a:latin typeface="Times New Roman" panose="02020603050405020304" pitchFamily="18" charset="0"/>
                <a:cs typeface="Times New Roman" panose="02020603050405020304" pitchFamily="18" charset="0"/>
              </a:rPr>
              <a:t>Similarly, at the receiver side, using the DAC this received digital data is converted into the analog signal and through the speaker, we are able to hear the voice of the other person.</a:t>
            </a:r>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34" name="Ink 3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pic>
        <p:nvPicPr>
          <p:cNvPr id="7" name="Picture 6" descr="Graphical user interface, application, icon&#10;&#10;Description automatically generated">
            <a:extLst>
              <a:ext uri="{FF2B5EF4-FFF2-40B4-BE49-F238E27FC236}">
                <a16:creationId xmlns:a16="http://schemas.microsoft.com/office/drawing/2014/main" id="{7E2D3924-7B5B-4D09-8E59-F83F9F74CE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12" y="4440280"/>
            <a:ext cx="3368969" cy="1433385"/>
          </a:xfrm>
          <a:prstGeom prst="rect">
            <a:avLst/>
          </a:prstGeom>
        </p:spPr>
      </p:pic>
    </p:spTree>
    <p:extLst>
      <p:ext uri="{BB962C8B-B14F-4D97-AF65-F5344CB8AC3E}">
        <p14:creationId xmlns:p14="http://schemas.microsoft.com/office/powerpoint/2010/main" val="171702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984D-3238-4D79-A4C3-CF7E063BA1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we use ADC and DAC ?</a:t>
            </a:r>
          </a:p>
        </p:txBody>
      </p:sp>
      <p:sp>
        <p:nvSpPr>
          <p:cNvPr id="3" name="Content Placeholder 2">
            <a:extLst>
              <a:ext uri="{FF2B5EF4-FFF2-40B4-BE49-F238E27FC236}">
                <a16:creationId xmlns:a16="http://schemas.microsoft.com/office/drawing/2014/main" id="{307D4D69-ACD3-41F8-AE81-614CD2E364B7}"/>
              </a:ext>
            </a:extLst>
          </p:cNvPr>
          <p:cNvSpPr>
            <a:spLocks noGrp="1"/>
          </p:cNvSpPr>
          <p:nvPr>
            <p:ph idx="1"/>
          </p:nvPr>
        </p:nvSpPr>
        <p:spPr>
          <a:xfrm>
            <a:off x="457200" y="1929384"/>
            <a:ext cx="11363498" cy="4251960"/>
          </a:xfrm>
        </p:spPr>
        <p:txBody>
          <a:bodyPr/>
          <a:lstStyle/>
          <a:p>
            <a:pPr marL="914400" lvl="2" indent="0">
              <a:buNone/>
            </a:pPr>
            <a:r>
              <a:rPr lang="en-US" dirty="0"/>
              <a:t>			       </a:t>
            </a:r>
            <a:r>
              <a:rPr lang="en-US" dirty="0">
                <a:latin typeface="Times New Roman" panose="02020603050405020304" pitchFamily="18" charset="0"/>
                <a:cs typeface="Times New Roman" panose="02020603050405020304" pitchFamily="18" charset="0"/>
              </a:rPr>
              <a:t>Susceptible to Noise</a:t>
            </a:r>
          </a:p>
          <a:p>
            <a:pPr marL="914400" lvl="2" indent="0">
              <a:buNone/>
            </a:pPr>
            <a:r>
              <a:rPr lang="en-US" dirty="0">
                <a:latin typeface="Times New Roman" panose="02020603050405020304" pitchFamily="18" charset="0"/>
                <a:cs typeface="Times New Roman" panose="02020603050405020304" pitchFamily="18" charset="0"/>
              </a:rPr>
              <a:t>Analog Signal :		      Difficult to Process in Analog Domain</a:t>
            </a:r>
          </a:p>
          <a:p>
            <a:pPr marL="914400" lvl="2" indent="0">
              <a:buNone/>
            </a:pPr>
            <a:r>
              <a:rPr lang="en-US" dirty="0">
                <a:latin typeface="Times New Roman" panose="02020603050405020304" pitchFamily="18" charset="0"/>
                <a:cs typeface="Times New Roman" panose="02020603050405020304" pitchFamily="18" charset="0"/>
              </a:rPr>
              <a:t>			      Difficult to Store in Analog Domain</a:t>
            </a:r>
          </a:p>
          <a:p>
            <a:pPr marL="914400" lvl="2" indent="0">
              <a:buNone/>
            </a:pPr>
            <a:endParaRPr lang="en-US"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			      Less Susceptible to Noise</a:t>
            </a:r>
          </a:p>
          <a:p>
            <a:pPr marL="914400" lvl="2" indent="0">
              <a:buNone/>
            </a:pPr>
            <a:r>
              <a:rPr lang="en-US" dirty="0">
                <a:latin typeface="Times New Roman" panose="02020603050405020304" pitchFamily="18" charset="0"/>
                <a:cs typeface="Times New Roman" panose="02020603050405020304" pitchFamily="18" charset="0"/>
              </a:rPr>
              <a:t>Digital Signal :		      Easy to process in Digital Domain</a:t>
            </a:r>
          </a:p>
          <a:p>
            <a:pPr marL="914400" lvl="2" indent="0">
              <a:buNone/>
            </a:pPr>
            <a:r>
              <a:rPr lang="en-US" dirty="0">
                <a:latin typeface="Times New Roman" panose="02020603050405020304" pitchFamily="18" charset="0"/>
                <a:cs typeface="Times New Roman" panose="02020603050405020304" pitchFamily="18" charset="0"/>
              </a:rPr>
              <a:t>		      	      Easy to Store in Digital Domain</a:t>
            </a:r>
          </a:p>
        </p:txBody>
      </p:sp>
    </p:spTree>
    <p:extLst>
      <p:ext uri="{BB962C8B-B14F-4D97-AF65-F5344CB8AC3E}">
        <p14:creationId xmlns:p14="http://schemas.microsoft.com/office/powerpoint/2010/main" val="387557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polygon&#10;&#10;Description automatically generated">
            <a:extLst>
              <a:ext uri="{FF2B5EF4-FFF2-40B4-BE49-F238E27FC236}">
                <a16:creationId xmlns:a16="http://schemas.microsoft.com/office/drawing/2014/main" id="{DDEBB2DF-FFA3-41BB-87EE-1075514D7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4" y="2793107"/>
            <a:ext cx="3916243" cy="1691807"/>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8C9ED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F30D8BE-04C7-4598-83B1-523CF7FA5D8E}"/>
              </a:ext>
            </a:extLst>
          </p:cNvPr>
          <p:cNvSpPr>
            <a:spLocks noGrp="1"/>
          </p:cNvSpPr>
          <p:nvPr>
            <p:ph type="title"/>
          </p:nvPr>
        </p:nvSpPr>
        <p:spPr>
          <a:xfrm>
            <a:off x="5759354" y="638089"/>
            <a:ext cx="5337270" cy="1476801"/>
          </a:xfrm>
        </p:spPr>
        <p:txBody>
          <a:bodyPr anchor="b">
            <a:normAutofit/>
          </a:bodyPr>
          <a:lstStyle/>
          <a:p>
            <a:r>
              <a:rPr lang="en-US" sz="5600">
                <a:solidFill>
                  <a:srgbClr val="FFFFFF"/>
                </a:solidFill>
                <a:latin typeface="Times New Roman" panose="02020603050405020304" pitchFamily="18" charset="0"/>
                <a:cs typeface="Times New Roman" panose="02020603050405020304" pitchFamily="18" charset="0"/>
              </a:rPr>
              <a:t>A/D Conversion:</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8C9ED1"/>
          </a:solidFill>
          <a:ln w="38100" cap="rnd">
            <a:solidFill>
              <a:srgbClr val="8C9ED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A8F2C5-3AD7-4A89-A91F-90FB00094AE5}"/>
              </a:ext>
            </a:extLst>
          </p:cNvPr>
          <p:cNvSpPr>
            <a:spLocks noGrp="1"/>
          </p:cNvSpPr>
          <p:nvPr>
            <p:ph idx="1"/>
          </p:nvPr>
        </p:nvSpPr>
        <p:spPr>
          <a:xfrm>
            <a:off x="5759354" y="2664886"/>
            <a:ext cx="5461095" cy="3550789"/>
          </a:xfrm>
        </p:spPr>
        <p:txBody>
          <a:bodyPr anchor="t">
            <a:normAutofit/>
          </a:bodyPr>
          <a:lstStyle/>
          <a:p>
            <a:pPr>
              <a:lnSpc>
                <a:spcPct val="100000"/>
              </a:lnSpc>
            </a:pPr>
            <a:r>
              <a:rPr lang="en-US" sz="2400" dirty="0">
                <a:solidFill>
                  <a:srgbClr val="FFFFFF"/>
                </a:solidFill>
                <a:latin typeface="Times New Roman" panose="02020603050405020304" pitchFamily="18" charset="0"/>
                <a:cs typeface="Times New Roman" panose="02020603050405020304" pitchFamily="18" charset="0"/>
              </a:rPr>
              <a:t>ADC takes Analog signal and converts into Digital form. </a:t>
            </a:r>
          </a:p>
          <a:p>
            <a:pPr>
              <a:lnSpc>
                <a:spcPct val="100000"/>
              </a:lnSpc>
            </a:pPr>
            <a:r>
              <a:rPr lang="en-US" sz="2400" dirty="0">
                <a:solidFill>
                  <a:srgbClr val="FFFFFF"/>
                </a:solidFill>
                <a:latin typeface="Times New Roman" panose="02020603050405020304" pitchFamily="18" charset="0"/>
                <a:cs typeface="Times New Roman" panose="02020603050405020304" pitchFamily="18" charset="0"/>
              </a:rPr>
              <a:t>Analog signal is continuous in time and continuous in amplitude.</a:t>
            </a:r>
          </a:p>
          <a:p>
            <a:pPr marL="0" indent="0">
              <a:lnSpc>
                <a:spcPct val="100000"/>
              </a:lnSpc>
              <a:buNone/>
            </a:pPr>
            <a:r>
              <a:rPr lang="en-US" sz="2400" dirty="0">
                <a:solidFill>
                  <a:srgbClr val="FFFFFF"/>
                </a:solidFill>
                <a:latin typeface="Times New Roman" panose="02020603050405020304" pitchFamily="18" charset="0"/>
                <a:cs typeface="Times New Roman" panose="02020603050405020304" pitchFamily="18" charset="0"/>
              </a:rPr>
              <a:t>There are two steps for converting into digital signal.</a:t>
            </a:r>
          </a:p>
          <a:p>
            <a:pPr marL="0" indent="0">
              <a:lnSpc>
                <a:spcPct val="100000"/>
              </a:lnSpc>
              <a:buNone/>
            </a:pPr>
            <a:r>
              <a:rPr lang="en-US" sz="2400" dirty="0">
                <a:solidFill>
                  <a:srgbClr val="FFFFFF"/>
                </a:solidFill>
                <a:latin typeface="Times New Roman" panose="02020603050405020304" pitchFamily="18" charset="0"/>
                <a:cs typeface="Times New Roman" panose="02020603050405020304" pitchFamily="18" charset="0"/>
              </a:rPr>
              <a:t>	1)Sampling </a:t>
            </a:r>
          </a:p>
          <a:p>
            <a:pPr marL="0" indent="0">
              <a:lnSpc>
                <a:spcPct val="100000"/>
              </a:lnSpc>
              <a:buNone/>
            </a:pPr>
            <a:r>
              <a:rPr lang="en-US" sz="2400" dirty="0">
                <a:solidFill>
                  <a:srgbClr val="FFFFFF"/>
                </a:solidFill>
                <a:latin typeface="Times New Roman" panose="02020603050405020304" pitchFamily="18" charset="0"/>
                <a:cs typeface="Times New Roman" panose="02020603050405020304" pitchFamily="18" charset="0"/>
              </a:rPr>
              <a:t>	2)Quantization</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28681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logo&#10;&#10;Description automatically generated">
            <a:extLst>
              <a:ext uri="{FF2B5EF4-FFF2-40B4-BE49-F238E27FC236}">
                <a16:creationId xmlns:a16="http://schemas.microsoft.com/office/drawing/2014/main" id="{42B5E344-6A15-41DA-B463-109E1107F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72" y="2889965"/>
            <a:ext cx="3984172" cy="1475206"/>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8C9ED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057C5B5-0A75-4524-A8DD-D60B00021006}"/>
              </a:ext>
            </a:extLst>
          </p:cNvPr>
          <p:cNvSpPr>
            <a:spLocks noGrp="1"/>
          </p:cNvSpPr>
          <p:nvPr>
            <p:ph type="title"/>
          </p:nvPr>
        </p:nvSpPr>
        <p:spPr>
          <a:xfrm>
            <a:off x="5759354" y="638089"/>
            <a:ext cx="5337270" cy="1476801"/>
          </a:xfrm>
        </p:spPr>
        <p:txBody>
          <a:bodyPr anchor="b">
            <a:normAutofit/>
          </a:bodyPr>
          <a:lstStyle/>
          <a:p>
            <a:r>
              <a:rPr lang="en-US" sz="5600">
                <a:solidFill>
                  <a:srgbClr val="FFFFFF"/>
                </a:solidFill>
                <a:latin typeface="Times New Roman" panose="02020603050405020304" pitchFamily="18" charset="0"/>
                <a:cs typeface="Times New Roman" panose="02020603050405020304" pitchFamily="18" charset="0"/>
              </a:rPr>
              <a:t>Sampling:</a:t>
            </a:r>
            <a:endParaRPr lang="en-US" sz="5600">
              <a:solidFill>
                <a:srgbClr val="FFFFFF"/>
              </a:solidFill>
            </a:endParaRP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8C9ED1"/>
          </a:solidFill>
          <a:ln w="38100" cap="rnd">
            <a:solidFill>
              <a:srgbClr val="8C9ED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928305-54CB-4270-8D61-09667D850B5E}"/>
              </a:ext>
            </a:extLst>
          </p:cNvPr>
          <p:cNvSpPr>
            <a:spLocks noGrp="1"/>
          </p:cNvSpPr>
          <p:nvPr>
            <p:ph idx="1"/>
          </p:nvPr>
        </p:nvSpPr>
        <p:spPr>
          <a:xfrm>
            <a:off x="5759354" y="2664886"/>
            <a:ext cx="5461095" cy="3550789"/>
          </a:xfrm>
        </p:spPr>
        <p:txBody>
          <a:bodyPr anchor="t">
            <a:normAutofit/>
          </a:bodyPr>
          <a:lstStyle/>
          <a:p>
            <a:r>
              <a:rPr lang="en-US" dirty="0">
                <a:solidFill>
                  <a:srgbClr val="FFFFFF"/>
                </a:solidFill>
                <a:latin typeface="Times New Roman" panose="02020603050405020304" pitchFamily="18" charset="0"/>
                <a:cs typeface="Times New Roman" panose="02020603050405020304" pitchFamily="18" charset="0"/>
              </a:rPr>
              <a:t>In this process continuous time signal is converted into discrete time signal. </a:t>
            </a:r>
          </a:p>
          <a:p>
            <a:r>
              <a:rPr lang="en-US" dirty="0">
                <a:solidFill>
                  <a:srgbClr val="FFFFFF"/>
                </a:solidFill>
                <a:latin typeface="Times New Roman" panose="02020603050405020304" pitchFamily="18" charset="0"/>
                <a:cs typeface="Times New Roman" panose="02020603050405020304" pitchFamily="18" charset="0"/>
              </a:rPr>
              <a:t>The obtained signal is sampled Signal.</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217460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with low confidence">
            <a:extLst>
              <a:ext uri="{FF2B5EF4-FFF2-40B4-BE49-F238E27FC236}">
                <a16:creationId xmlns:a16="http://schemas.microsoft.com/office/drawing/2014/main" id="{A9A52563-1203-45DA-BF9F-A0F0C936E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14" y="2868908"/>
            <a:ext cx="3840043" cy="1931692"/>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8C9ED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D197ABE-BB55-48BC-BA05-280316BCDC47}"/>
              </a:ext>
            </a:extLst>
          </p:cNvPr>
          <p:cNvSpPr>
            <a:spLocks noGrp="1"/>
          </p:cNvSpPr>
          <p:nvPr>
            <p:ph type="title"/>
          </p:nvPr>
        </p:nvSpPr>
        <p:spPr>
          <a:xfrm>
            <a:off x="5759354" y="638089"/>
            <a:ext cx="5337270" cy="1476801"/>
          </a:xfrm>
        </p:spPr>
        <p:txBody>
          <a:bodyPr anchor="b">
            <a:normAutofit/>
          </a:bodyPr>
          <a:lstStyle/>
          <a:p>
            <a:r>
              <a:rPr lang="en-US" sz="5600">
                <a:solidFill>
                  <a:srgbClr val="FFFFFF"/>
                </a:solidFill>
                <a:latin typeface="Times New Roman" panose="02020603050405020304" pitchFamily="18" charset="0"/>
                <a:cs typeface="Times New Roman" panose="02020603050405020304" pitchFamily="18" charset="0"/>
              </a:rPr>
              <a:t>Quantization:</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8C9ED1"/>
          </a:solidFill>
          <a:ln w="38100" cap="rnd">
            <a:solidFill>
              <a:srgbClr val="8C9ED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1BEA6A-AD90-4C6E-83E2-F193B42FFDA6}"/>
              </a:ext>
            </a:extLst>
          </p:cNvPr>
          <p:cNvSpPr>
            <a:spLocks noGrp="1"/>
          </p:cNvSpPr>
          <p:nvPr>
            <p:ph idx="1"/>
          </p:nvPr>
        </p:nvSpPr>
        <p:spPr>
          <a:xfrm>
            <a:off x="5759354" y="2664886"/>
            <a:ext cx="5461095" cy="3550789"/>
          </a:xfrm>
        </p:spPr>
        <p:txBody>
          <a:bodyPr anchor="t">
            <a:normAutofit/>
          </a:bodyPr>
          <a:lstStyle/>
          <a:p>
            <a:pPr marL="0" indent="0">
              <a:lnSpc>
                <a:spcPct val="100000"/>
              </a:lnSpc>
              <a:buNone/>
            </a:pPr>
            <a:r>
              <a:rPr lang="en-US" dirty="0">
                <a:solidFill>
                  <a:srgbClr val="FFFFFF"/>
                </a:solidFill>
                <a:latin typeface="Times New Roman" panose="02020603050405020304" pitchFamily="18" charset="0"/>
                <a:cs typeface="Times New Roman" panose="02020603050405020304" pitchFamily="18" charset="0"/>
              </a:rPr>
              <a:t>Quantization is a process of assigning a sampled signal a value from the discrete set of values.</a:t>
            </a:r>
          </a:p>
          <a:p>
            <a:pPr>
              <a:lnSpc>
                <a:spcPct val="100000"/>
              </a:lnSpc>
            </a:pPr>
            <a:r>
              <a:rPr lang="en-US" dirty="0">
                <a:solidFill>
                  <a:srgbClr val="FFFFFF"/>
                </a:solidFill>
                <a:latin typeface="Times New Roman" panose="02020603050405020304" pitchFamily="18" charset="0"/>
                <a:cs typeface="Times New Roman" panose="02020603050405020304" pitchFamily="18" charset="0"/>
              </a:rPr>
              <a:t>Number of bits of ADC (n)</a:t>
            </a:r>
          </a:p>
          <a:p>
            <a:pPr>
              <a:lnSpc>
                <a:spcPct val="100000"/>
              </a:lnSpc>
            </a:pPr>
            <a:r>
              <a:rPr lang="en-US" dirty="0">
                <a:solidFill>
                  <a:srgbClr val="FFFFFF"/>
                </a:solidFill>
                <a:latin typeface="Times New Roman" panose="02020603050405020304" pitchFamily="18" charset="0"/>
                <a:cs typeface="Times New Roman" panose="02020603050405020304" pitchFamily="18" charset="0"/>
              </a:rPr>
              <a:t>Number of levels to which signal is quantized </a:t>
            </a:r>
            <a:r>
              <a:rPr lang="en-US" b="0" i="0" dirty="0">
                <a:solidFill>
                  <a:srgbClr val="FFFFFF"/>
                </a:solidFill>
                <a:effectLst/>
                <a:latin typeface="Times New Roman" panose="02020603050405020304" pitchFamily="18" charset="0"/>
                <a:cs typeface="Times New Roman" panose="02020603050405020304" pitchFamily="18" charset="0"/>
              </a:rPr>
              <a:t>2</a:t>
            </a:r>
            <a:r>
              <a:rPr lang="en-US" b="0" i="0" baseline="30000" dirty="0">
                <a:solidFill>
                  <a:srgbClr val="FFFFFF"/>
                </a:solidFill>
                <a:effectLst/>
                <a:latin typeface="Times New Roman" panose="02020603050405020304" pitchFamily="18" charset="0"/>
                <a:cs typeface="Times New Roman" panose="02020603050405020304" pitchFamily="18" charset="0"/>
              </a:rPr>
              <a:t>n</a:t>
            </a:r>
          </a:p>
          <a:p>
            <a:pPr>
              <a:lnSpc>
                <a:spcPct val="100000"/>
              </a:lnSpc>
            </a:pPr>
            <a:r>
              <a:rPr lang="en-US" dirty="0">
                <a:solidFill>
                  <a:srgbClr val="FFFFFF"/>
                </a:solidFill>
                <a:latin typeface="Times New Roman" panose="02020603050405020304" pitchFamily="18" charset="0"/>
                <a:cs typeface="Times New Roman" panose="02020603050405020304" pitchFamily="18" charset="0"/>
              </a:rPr>
              <a:t>Resolution = Vmax - </a:t>
            </a:r>
            <a:r>
              <a:rPr lang="en-US" dirty="0" err="1">
                <a:solidFill>
                  <a:srgbClr val="FFFFFF"/>
                </a:solidFill>
                <a:latin typeface="Times New Roman" panose="02020603050405020304" pitchFamily="18" charset="0"/>
                <a:cs typeface="Times New Roman" panose="02020603050405020304" pitchFamily="18" charset="0"/>
              </a:rPr>
              <a:t>Vmin</a:t>
            </a:r>
            <a:r>
              <a:rPr lang="en-US" dirty="0">
                <a:solidFill>
                  <a:srgbClr val="FFFFFF"/>
                </a:solidFill>
                <a:latin typeface="Times New Roman" panose="02020603050405020304" pitchFamily="18" charset="0"/>
                <a:cs typeface="Times New Roman" panose="02020603050405020304" pitchFamily="18" charset="0"/>
              </a:rPr>
              <a:t>/ </a:t>
            </a:r>
            <a:r>
              <a:rPr lang="en-US" b="0" i="0" dirty="0">
                <a:solidFill>
                  <a:srgbClr val="FFFFFF"/>
                </a:solidFill>
                <a:effectLst/>
                <a:latin typeface="Times New Roman" panose="02020603050405020304" pitchFamily="18" charset="0"/>
                <a:cs typeface="Times New Roman" panose="02020603050405020304" pitchFamily="18" charset="0"/>
              </a:rPr>
              <a:t>2</a:t>
            </a:r>
            <a:r>
              <a:rPr lang="en-US" b="0" i="0" baseline="30000" dirty="0">
                <a:solidFill>
                  <a:srgbClr val="FFFFFF"/>
                </a:solidFill>
                <a:effectLst/>
                <a:latin typeface="Times New Roman" panose="02020603050405020304" pitchFamily="18" charset="0"/>
                <a:cs typeface="Times New Roman" panose="02020603050405020304" pitchFamily="18" charset="0"/>
              </a:rPr>
              <a:t>n</a:t>
            </a:r>
          </a:p>
          <a:p>
            <a:pPr>
              <a:lnSpc>
                <a:spcPct val="100000"/>
              </a:lnSpc>
            </a:pPr>
            <a:endParaRPr lang="en-US" dirty="0">
              <a:solidFill>
                <a:srgbClr val="FFFF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7043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low confidence">
            <a:extLst>
              <a:ext uri="{FF2B5EF4-FFF2-40B4-BE49-F238E27FC236}">
                <a16:creationId xmlns:a16="http://schemas.microsoft.com/office/drawing/2014/main" id="{624CF8DF-005B-4DAF-87AC-2A3B282DF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2932077"/>
            <a:ext cx="3742071" cy="1607266"/>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8C9ED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BB0AE6F-4A1E-4BD3-AB46-178AA20E2044}"/>
              </a:ext>
            </a:extLst>
          </p:cNvPr>
          <p:cNvSpPr>
            <a:spLocks noGrp="1"/>
          </p:cNvSpPr>
          <p:nvPr>
            <p:ph type="title"/>
          </p:nvPr>
        </p:nvSpPr>
        <p:spPr>
          <a:xfrm>
            <a:off x="5759354" y="638089"/>
            <a:ext cx="5337270" cy="1476801"/>
          </a:xfrm>
        </p:spPr>
        <p:txBody>
          <a:bodyPr anchor="b">
            <a:normAutofit/>
          </a:bodyPr>
          <a:lstStyle/>
          <a:p>
            <a:r>
              <a:rPr lang="en-US" sz="5600">
                <a:solidFill>
                  <a:srgbClr val="FFFFFF"/>
                </a:solidFill>
                <a:latin typeface="Times New Roman" panose="02020603050405020304" pitchFamily="18" charset="0"/>
                <a:cs typeface="Times New Roman" panose="02020603050405020304" pitchFamily="18" charset="0"/>
              </a:rPr>
              <a:t>D/A Conversion:</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8C9ED1"/>
          </a:solidFill>
          <a:ln w="38100" cap="rnd">
            <a:solidFill>
              <a:srgbClr val="8C9ED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3B7E4-E33E-44B4-B990-5D4CAF9F9524}"/>
              </a:ext>
            </a:extLst>
          </p:cNvPr>
          <p:cNvSpPr>
            <a:spLocks noGrp="1"/>
          </p:cNvSpPr>
          <p:nvPr>
            <p:ph idx="1"/>
          </p:nvPr>
        </p:nvSpPr>
        <p:spPr>
          <a:xfrm>
            <a:off x="5759354" y="2664886"/>
            <a:ext cx="5461095" cy="3550789"/>
          </a:xfrm>
        </p:spPr>
        <p:txBody>
          <a:bodyPr anchor="t">
            <a:normAutofit fontScale="77500" lnSpcReduction="20000"/>
          </a:bodyPr>
          <a:lstStyle/>
          <a:p>
            <a:pPr marL="0" indent="0">
              <a:buNone/>
            </a:pPr>
            <a:r>
              <a:rPr lang="en-US" dirty="0">
                <a:solidFill>
                  <a:srgbClr val="FFFFFF"/>
                </a:solidFill>
                <a:latin typeface="Times New Roman" panose="02020603050405020304" pitchFamily="18" charset="0"/>
                <a:cs typeface="Times New Roman" panose="02020603050405020304" pitchFamily="18" charset="0"/>
              </a:rPr>
              <a:t>DAC takes Digital signal and converts into Analog form. </a:t>
            </a:r>
          </a:p>
          <a:p>
            <a:pPr marL="0" indent="0">
              <a:buNone/>
            </a:pPr>
            <a:r>
              <a:rPr lang="en-US" dirty="0">
                <a:solidFill>
                  <a:srgbClr val="FFFFFF"/>
                </a:solidFill>
                <a:latin typeface="Times New Roman" panose="02020603050405020304" pitchFamily="18" charset="0"/>
                <a:cs typeface="Times New Roman" panose="02020603050405020304" pitchFamily="18" charset="0"/>
              </a:rPr>
              <a:t>Example: </a:t>
            </a:r>
          </a:p>
          <a:p>
            <a:pPr marL="0" indent="0">
              <a:buNone/>
            </a:pPr>
            <a:r>
              <a:rPr lang="en-US" dirty="0">
                <a:solidFill>
                  <a:srgbClr val="FFFFFF"/>
                </a:solidFill>
                <a:latin typeface="Times New Roman" panose="02020603050405020304" pitchFamily="18" charset="0"/>
                <a:cs typeface="Times New Roman" panose="02020603050405020304" pitchFamily="18" charset="0"/>
              </a:rPr>
              <a:t>A </a:t>
            </a:r>
            <a:r>
              <a:rPr lang="en-US" dirty="0">
                <a:solidFill>
                  <a:srgbClr val="FFFF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modem</a:t>
            </a:r>
            <a:r>
              <a:rPr lang="en-US" dirty="0">
                <a:solidFill>
                  <a:srgbClr val="FFFFFF"/>
                </a:solidFill>
                <a:latin typeface="Times New Roman" panose="02020603050405020304" pitchFamily="18" charset="0"/>
                <a:cs typeface="Times New Roman" panose="02020603050405020304" pitchFamily="18" charset="0"/>
              </a:rPr>
              <a:t> converts computer digital data to analog audio-frequency signals that can be transmitted over telephone lines.</a:t>
            </a:r>
          </a:p>
          <a:p>
            <a:pPr marL="0" indent="0">
              <a:buNone/>
            </a:pPr>
            <a:br>
              <a:rPr lang="en-US" dirty="0"/>
            </a:br>
            <a:endParaRPr lang="en-US" dirty="0">
              <a:solidFill>
                <a:srgbClr val="FFFFFF"/>
              </a:solidFill>
              <a:latin typeface="Times New Roman" panose="02020603050405020304" pitchFamily="18" charset="0"/>
              <a:cs typeface="Times New Roman" panose="02020603050405020304" pitchFamily="18" charset="0"/>
            </a:endParaRPr>
          </a:p>
          <a:p>
            <a:pPr marL="0" indent="0">
              <a:buNone/>
            </a:pPr>
            <a:r>
              <a:rPr lang="en-US" dirty="0">
                <a:solidFill>
                  <a:srgbClr val="FFFFFF"/>
                </a:solidFill>
                <a:latin typeface="Times New Roman" panose="020206030504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357307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8C9ED1"/>
          </a:solidFill>
          <a:ln w="6857" cap="flat">
            <a:noFill/>
            <a:prstDash val="solid"/>
            <a:miter/>
          </a:ln>
        </p:spPr>
        <p:txBody>
          <a:bodyPr wrap="square" rtlCol="0" anchor="ctr">
            <a:noAutofit/>
          </a:bodyPr>
          <a:lstStyle/>
          <a:p>
            <a:endParaRPr lang="en-US"/>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8C9ED1"/>
          </a:solidFill>
          <a:ln w="38100" cap="rnd">
            <a:solidFill>
              <a:srgbClr val="8C9ED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B33213-61A1-4ABF-A039-A79988EE8B48}"/>
              </a:ext>
            </a:extLst>
          </p:cNvPr>
          <p:cNvSpPr>
            <a:spLocks noGrp="1"/>
          </p:cNvSpPr>
          <p:nvPr>
            <p:ph idx="1"/>
          </p:nvPr>
        </p:nvSpPr>
        <p:spPr>
          <a:xfrm>
            <a:off x="5759354" y="2664886"/>
            <a:ext cx="5461095" cy="3550789"/>
          </a:xfrm>
        </p:spPr>
        <p:txBody>
          <a:bodyPr anchor="t">
            <a:normAutofit/>
          </a:bodyPr>
          <a:lstStyle/>
          <a:p>
            <a:pPr>
              <a:lnSpc>
                <a:spcPct val="100000"/>
              </a:lnSpc>
            </a:pPr>
            <a:r>
              <a:rPr lang="en-US" sz="1500">
                <a:solidFill>
                  <a:srgbClr val="FFFFFF"/>
                </a:solidFill>
                <a:latin typeface="Times New Roman" panose="02020603050405020304" pitchFamily="18" charset="0"/>
                <a:cs typeface="Times New Roman" panose="02020603050405020304" pitchFamily="18" charset="0"/>
              </a:rPr>
              <a:t>For the particular digital code, we will get the fixed analog output, but if the digital code is changing continuously at the fixed interval, then the output will also change continuously.</a:t>
            </a:r>
          </a:p>
          <a:p>
            <a:pPr>
              <a:lnSpc>
                <a:spcPct val="100000"/>
              </a:lnSpc>
            </a:pPr>
            <a:r>
              <a:rPr lang="en-US" sz="1500">
                <a:solidFill>
                  <a:srgbClr val="FFFFFF"/>
                </a:solidFill>
                <a:latin typeface="Times New Roman" panose="02020603050405020304" pitchFamily="18" charset="0"/>
                <a:cs typeface="Times New Roman" panose="02020603050405020304" pitchFamily="18" charset="0"/>
              </a:rPr>
              <a:t>By passing the output through the filter, it is possible to smooth out the output. But, the resolution of the DAC decides how closely the output of the DAC matches with the actual waveform.</a:t>
            </a:r>
          </a:p>
          <a:p>
            <a:pPr>
              <a:lnSpc>
                <a:spcPct val="100000"/>
              </a:lnSpc>
            </a:pPr>
            <a:r>
              <a:rPr lang="en-US" sz="1500">
                <a:solidFill>
                  <a:srgbClr val="FFFFFF"/>
                </a:solidFill>
                <a:latin typeface="Times New Roman" panose="02020603050405020304" pitchFamily="18" charset="0"/>
                <a:cs typeface="Times New Roman" panose="02020603050405020304" pitchFamily="18" charset="0"/>
              </a:rPr>
              <a:t>And by increasing the resolution this step size can be reduced and the output of the DAC will be much closer to the actual waveform.</a:t>
            </a:r>
          </a:p>
          <a:p>
            <a:pPr>
              <a:lnSpc>
                <a:spcPct val="100000"/>
              </a:lnSpc>
            </a:pPr>
            <a:r>
              <a:rPr lang="en-US" sz="1500">
                <a:solidFill>
                  <a:srgbClr val="FFFFFF"/>
                </a:solidFill>
                <a:latin typeface="Times New Roman" panose="02020603050405020304" pitchFamily="18" charset="0"/>
                <a:cs typeface="Times New Roman" panose="02020603050405020304" pitchFamily="18" charset="0"/>
              </a:rPr>
              <a:t>Number of bits of DAC --  n</a:t>
            </a:r>
          </a:p>
          <a:p>
            <a:pPr>
              <a:lnSpc>
                <a:spcPct val="100000"/>
              </a:lnSpc>
            </a:pPr>
            <a:r>
              <a:rPr lang="en-US" sz="1500">
                <a:solidFill>
                  <a:srgbClr val="FFFFFF"/>
                </a:solidFill>
                <a:latin typeface="Times New Roman" panose="02020603050405020304" pitchFamily="18" charset="0"/>
                <a:cs typeface="Times New Roman" panose="02020603050405020304" pitchFamily="18" charset="0"/>
              </a:rPr>
              <a:t>Number of levels to which signal is quantized --  </a:t>
            </a:r>
            <a:r>
              <a:rPr lang="en-US" sz="1500" b="0" i="0">
                <a:solidFill>
                  <a:srgbClr val="FFFFFF"/>
                </a:solidFill>
                <a:effectLst/>
                <a:latin typeface="Times New Roman" panose="02020603050405020304" pitchFamily="18" charset="0"/>
                <a:cs typeface="Times New Roman" panose="02020603050405020304" pitchFamily="18" charset="0"/>
              </a:rPr>
              <a:t>2</a:t>
            </a:r>
            <a:r>
              <a:rPr lang="en-US" sz="1500" b="0" i="0" baseline="30000">
                <a:solidFill>
                  <a:srgbClr val="FFFFFF"/>
                </a:solidFill>
                <a:effectLst/>
                <a:latin typeface="Times New Roman" panose="02020603050405020304" pitchFamily="18" charset="0"/>
                <a:cs typeface="Times New Roman" panose="02020603050405020304" pitchFamily="18" charset="0"/>
              </a:rPr>
              <a:t>n</a:t>
            </a:r>
          </a:p>
          <a:p>
            <a:pPr>
              <a:lnSpc>
                <a:spcPct val="100000"/>
              </a:lnSpc>
            </a:pPr>
            <a:r>
              <a:rPr lang="en-US" sz="1500">
                <a:solidFill>
                  <a:srgbClr val="FFFFFF"/>
                </a:solidFill>
                <a:latin typeface="Times New Roman" panose="02020603050405020304" pitchFamily="18" charset="0"/>
                <a:cs typeface="Times New Roman" panose="02020603050405020304" pitchFamily="18" charset="0"/>
              </a:rPr>
              <a:t>Resolution = Vref / </a:t>
            </a:r>
            <a:r>
              <a:rPr lang="en-US" sz="1500" b="0" i="0">
                <a:solidFill>
                  <a:srgbClr val="FFFFFF"/>
                </a:solidFill>
                <a:effectLst/>
                <a:latin typeface="Times New Roman" panose="02020603050405020304" pitchFamily="18" charset="0"/>
                <a:cs typeface="Times New Roman" panose="02020603050405020304" pitchFamily="18" charset="0"/>
              </a:rPr>
              <a:t>2</a:t>
            </a:r>
            <a:r>
              <a:rPr lang="en-US" sz="1500" b="0" i="0" baseline="30000">
                <a:solidFill>
                  <a:srgbClr val="FFFFFF"/>
                </a:solidFill>
                <a:effectLst/>
                <a:latin typeface="Times New Roman" panose="02020603050405020304" pitchFamily="18" charset="0"/>
                <a:cs typeface="Times New Roman" panose="02020603050405020304" pitchFamily="18" charset="0"/>
              </a:rPr>
              <a:t>n</a:t>
            </a:r>
          </a:p>
          <a:p>
            <a:pPr>
              <a:lnSpc>
                <a:spcPct val="100000"/>
              </a:lnSpc>
            </a:pPr>
            <a:endParaRPr lang="en-US" sz="1500">
              <a:solidFill>
                <a:srgbClr val="FFFFFF"/>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7" name="Picture 6" descr="A screenshot of a computer&#10;&#10;Description automatically generated with medium confidence">
            <a:extLst>
              <a:ext uri="{FF2B5EF4-FFF2-40B4-BE49-F238E27FC236}">
                <a16:creationId xmlns:a16="http://schemas.microsoft.com/office/drawing/2014/main" id="{C7FD3AC2-E494-4EBC-898C-1FC02393D9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1" y="2884714"/>
            <a:ext cx="4419600" cy="2090058"/>
          </a:xfrm>
          <a:prstGeom prst="rect">
            <a:avLst/>
          </a:prstGeom>
        </p:spPr>
      </p:pic>
    </p:spTree>
    <p:extLst>
      <p:ext uri="{BB962C8B-B14F-4D97-AF65-F5344CB8AC3E}">
        <p14:creationId xmlns:p14="http://schemas.microsoft.com/office/powerpoint/2010/main" val="478384464"/>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292441"/>
      </a:dk2>
      <a:lt2>
        <a:srgbClr val="E8E6E2"/>
      </a:lt2>
      <a:accent1>
        <a:srgbClr val="8C9ED1"/>
      </a:accent1>
      <a:accent2>
        <a:srgbClr val="7F72C7"/>
      </a:accent2>
      <a:accent3>
        <a:srgbClr val="B38CD1"/>
      </a:accent3>
      <a:accent4>
        <a:srgbClr val="C672C7"/>
      </a:accent4>
      <a:accent5>
        <a:srgbClr val="D18CB5"/>
      </a:accent5>
      <a:accent6>
        <a:srgbClr val="C77281"/>
      </a:accent6>
      <a:hlink>
        <a:srgbClr val="908157"/>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980</TotalTime>
  <Words>520</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Modern Love</vt:lpstr>
      <vt:lpstr>The Hand</vt:lpstr>
      <vt:lpstr>Times New Roman</vt:lpstr>
      <vt:lpstr>SketchyVTI</vt:lpstr>
      <vt:lpstr>LAB- 4  Quantization, A/D, and D/A Operations </vt:lpstr>
      <vt:lpstr>Introduction:</vt:lpstr>
      <vt:lpstr>Why we use ADC and DAC ?</vt:lpstr>
      <vt:lpstr>A/D Conversion:</vt:lpstr>
      <vt:lpstr>Sampling:</vt:lpstr>
      <vt:lpstr>Quantization:</vt:lpstr>
      <vt:lpstr>D/A Conversion: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LAB- 4  Quantization, A/D, and D/A Operations </dc:title>
  <dc:creator>MANU SAI</dc:creator>
  <cp:lastModifiedBy>MANU SAI</cp:lastModifiedBy>
  <cp:revision>1</cp:revision>
  <dcterms:created xsi:type="dcterms:W3CDTF">2022-03-01T04:18:17Z</dcterms:created>
  <dcterms:modified xsi:type="dcterms:W3CDTF">2022-03-01T20:42:54Z</dcterms:modified>
</cp:coreProperties>
</file>