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0" d="100"/>
          <a:sy n="80" d="100"/>
        </p:scale>
        <p:origin x="114" y="19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E3949D-0F3F-4019-9C8E-8C46D50C4118}" type="datetimeFigureOut">
              <a:rPr lang="en-US" smtClean="0"/>
              <a:t>6/27/2018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DBABA44-E4BA-4A00-B24D-DF0FFF7B4F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54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3949D-0F3F-4019-9C8E-8C46D50C4118}"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ABA44-E4BA-4A00-B24D-DF0FFF7B4F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7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3949D-0F3F-4019-9C8E-8C46D50C4118}"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ABA44-E4BA-4A00-B24D-DF0FFF7B4F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48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3949D-0F3F-4019-9C8E-8C46D50C4118}"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ABA44-E4BA-4A00-B24D-DF0FFF7B4F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71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3949D-0F3F-4019-9C8E-8C46D50C4118}"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ABA44-E4BA-4A00-B24D-DF0FFF7B4F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07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3949D-0F3F-4019-9C8E-8C46D50C4118}"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ABA44-E4BA-4A00-B24D-DF0FFF7B4F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3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3949D-0F3F-4019-9C8E-8C46D50C4118}"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ABA44-E4BA-4A00-B24D-DF0FFF7B4F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4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3949D-0F3F-4019-9C8E-8C46D50C4118}"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ABA44-E4BA-4A00-B24D-DF0FFF7B4F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75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3949D-0F3F-4019-9C8E-8C46D50C4118}"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ABA44-E4BA-4A00-B24D-DF0FFF7B4F3D}" type="slidenum">
              <a:rPr lang="en-US" smtClean="0"/>
              <a:t>‹#›</a:t>
            </a:fld>
            <a:endParaRPr lang="en-US"/>
          </a:p>
        </p:txBody>
      </p:sp>
    </p:spTree>
    <p:extLst>
      <p:ext uri="{BB962C8B-B14F-4D97-AF65-F5344CB8AC3E}">
        <p14:creationId xmlns:p14="http://schemas.microsoft.com/office/powerpoint/2010/main" val="194983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E3949D-0F3F-4019-9C8E-8C46D50C4118}"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ABA44-E4BA-4A00-B24D-DF0FFF7B4F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76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E3949D-0F3F-4019-9C8E-8C46D50C4118}" type="datetimeFigureOut">
              <a:rPr lang="en-US" smtClean="0"/>
              <a:t>6/27/2018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DBABA44-E4BA-4A00-B24D-DF0FFF7B4F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635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E3949D-0F3F-4019-9C8E-8C46D50C4118}" type="datetimeFigureOut">
              <a:rPr lang="en-US" smtClean="0"/>
              <a:t>6/27/2018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BABA44-E4BA-4A00-B24D-DF0FFF7B4F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8276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819B-66E8-43CA-B5D5-569FF6AB156C}"/>
              </a:ext>
            </a:extLst>
          </p:cNvPr>
          <p:cNvSpPr>
            <a:spLocks noGrp="1"/>
          </p:cNvSpPr>
          <p:nvPr>
            <p:ph type="ctrTitle"/>
          </p:nvPr>
        </p:nvSpPr>
        <p:spPr/>
        <p:txBody>
          <a:bodyPr>
            <a:normAutofit fontScale="90000"/>
          </a:bodyPr>
          <a:lstStyle/>
          <a:p>
            <a:pPr>
              <a:lnSpc>
                <a:spcPct val="150000"/>
              </a:lnSpc>
            </a:pP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What’s in a House?</a:t>
            </a:r>
            <a:b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Predicting Housing Prices with Regression</a:t>
            </a:r>
            <a:endParaRPr lang="en-US" sz="4000" dirty="0"/>
          </a:p>
        </p:txBody>
      </p:sp>
      <p:sp>
        <p:nvSpPr>
          <p:cNvPr id="3" name="Subtitle 2">
            <a:extLst>
              <a:ext uri="{FF2B5EF4-FFF2-40B4-BE49-F238E27FC236}">
                <a16:creationId xmlns:a16="http://schemas.microsoft.com/office/drawing/2014/main" id="{57F86F35-74CD-47DE-BA10-8C6E81183AB4}"/>
              </a:ext>
            </a:extLst>
          </p:cNvPr>
          <p:cNvSpPr>
            <a:spLocks noGrp="1"/>
          </p:cNvSpPr>
          <p:nvPr>
            <p:ph type="subTitle" idx="1"/>
          </p:nvPr>
        </p:nvSpPr>
        <p:spPr/>
        <p:txBody>
          <a:bodyPr/>
          <a:lstStyle/>
          <a:p>
            <a:endParaRPr lang="en-US" dirty="0"/>
          </a:p>
          <a:p>
            <a:r>
              <a:rPr lang="en-US" cap="none" dirty="0">
                <a:ln w="0"/>
                <a:effectLst>
                  <a:outerShdw blurRad="38100" dist="19050" dir="2700000" algn="tl" rotWithShape="0">
                    <a:schemeClr val="dk1">
                      <a:alpha val="40000"/>
                    </a:schemeClr>
                  </a:outerShdw>
                </a:effectLst>
              </a:rPr>
              <a:t>A Capstone Presentation by Michael Moran </a:t>
            </a:r>
          </a:p>
        </p:txBody>
      </p:sp>
    </p:spTree>
    <p:extLst>
      <p:ext uri="{BB962C8B-B14F-4D97-AF65-F5344CB8AC3E}">
        <p14:creationId xmlns:p14="http://schemas.microsoft.com/office/powerpoint/2010/main" val="39204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4C86-92D5-4B50-9D12-26345B8954C0}"/>
              </a:ext>
            </a:extLst>
          </p:cNvPr>
          <p:cNvSpPr>
            <a:spLocks noGrp="1"/>
          </p:cNvSpPr>
          <p:nvPr>
            <p:ph type="title"/>
          </p:nvPr>
        </p:nvSpPr>
        <p:spPr/>
        <p:txBody>
          <a:bodyPr/>
          <a:lstStyle/>
          <a:p>
            <a:pPr algn="ctr"/>
            <a:r>
              <a:rPr lang="en-US" dirty="0"/>
              <a:t>Sale Price Statistics</a:t>
            </a:r>
          </a:p>
        </p:txBody>
      </p:sp>
      <p:sp>
        <p:nvSpPr>
          <p:cNvPr id="3" name="Content Placeholder 2">
            <a:extLst>
              <a:ext uri="{FF2B5EF4-FFF2-40B4-BE49-F238E27FC236}">
                <a16:creationId xmlns:a16="http://schemas.microsoft.com/office/drawing/2014/main" id="{A4186B67-5EE3-45BB-850D-7073229DAFB0}"/>
              </a:ext>
            </a:extLst>
          </p:cNvPr>
          <p:cNvSpPr>
            <a:spLocks noGrp="1"/>
          </p:cNvSpPr>
          <p:nvPr>
            <p:ph idx="1"/>
          </p:nvPr>
        </p:nvSpPr>
        <p:spPr/>
        <p:txBody>
          <a:bodyPr/>
          <a:lstStyle/>
          <a:p>
            <a:r>
              <a:rPr lang="en-US" dirty="0"/>
              <a:t>An initial statistic evaluation was performed on the target variable using base R, which yielded the following results:</a:t>
            </a:r>
          </a:p>
          <a:p>
            <a:pPr lvl="1"/>
            <a:r>
              <a:rPr lang="en-US" dirty="0"/>
              <a:t>The mean sale price of a house in Ames is $180,921.20. </a:t>
            </a:r>
          </a:p>
          <a:p>
            <a:pPr lvl="1"/>
            <a:r>
              <a:rPr lang="en-US" dirty="0"/>
              <a:t>The standard deviation of the sale price is $79,442.50 and variance is $6,311,111,264. </a:t>
            </a:r>
          </a:p>
          <a:p>
            <a:pPr lvl="1"/>
            <a:r>
              <a:rPr lang="en-US" dirty="0"/>
              <a:t>The minimum sale price is $34,900 and the maximum is $755,000. The inner-quartile range is $84,025. </a:t>
            </a:r>
          </a:p>
        </p:txBody>
      </p:sp>
    </p:spTree>
    <p:extLst>
      <p:ext uri="{BB962C8B-B14F-4D97-AF65-F5344CB8AC3E}">
        <p14:creationId xmlns:p14="http://schemas.microsoft.com/office/powerpoint/2010/main" val="62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0FDD-A76A-4575-9A0F-A4BCB018E850}"/>
              </a:ext>
            </a:extLst>
          </p:cNvPr>
          <p:cNvSpPr>
            <a:spLocks noGrp="1"/>
          </p:cNvSpPr>
          <p:nvPr>
            <p:ph type="title"/>
          </p:nvPr>
        </p:nvSpPr>
        <p:spPr/>
        <p:txBody>
          <a:bodyPr/>
          <a:lstStyle/>
          <a:p>
            <a:pPr algn="ctr"/>
            <a:r>
              <a:rPr lang="en-US" dirty="0"/>
              <a:t>Data visualization</a:t>
            </a:r>
          </a:p>
        </p:txBody>
      </p:sp>
      <p:sp>
        <p:nvSpPr>
          <p:cNvPr id="3" name="Content Placeholder 2">
            <a:extLst>
              <a:ext uri="{FF2B5EF4-FFF2-40B4-BE49-F238E27FC236}">
                <a16:creationId xmlns:a16="http://schemas.microsoft.com/office/drawing/2014/main" id="{6067CBA2-054E-4C23-99CC-483F09877FDE}"/>
              </a:ext>
            </a:extLst>
          </p:cNvPr>
          <p:cNvSpPr>
            <a:spLocks noGrp="1"/>
          </p:cNvSpPr>
          <p:nvPr>
            <p:ph idx="1"/>
          </p:nvPr>
        </p:nvSpPr>
        <p:spPr/>
        <p:txBody>
          <a:bodyPr/>
          <a:lstStyle/>
          <a:p>
            <a:r>
              <a:rPr lang="en-US" dirty="0"/>
              <a:t>From the overall available features, I identified twelve which I believed would have predictive value. </a:t>
            </a:r>
          </a:p>
          <a:p>
            <a:r>
              <a:rPr lang="en-US" dirty="0"/>
              <a:t>Initial data visualization was attempted using R, but these visuals were time-consuming to code and generated plain, simplistic graphics.</a:t>
            </a:r>
          </a:p>
          <a:p>
            <a:r>
              <a:rPr lang="en-US" dirty="0"/>
              <a:t>To save time and generate more striking graphics, Microsoft Tableau was utilized. </a:t>
            </a:r>
          </a:p>
          <a:p>
            <a:r>
              <a:rPr lang="en-US" dirty="0"/>
              <a:t>The .csv file was exported as an Excel file, which was then uploaded to Tableau for visualization. </a:t>
            </a:r>
          </a:p>
          <a:p>
            <a:endParaRPr lang="en-US" dirty="0"/>
          </a:p>
        </p:txBody>
      </p:sp>
    </p:spTree>
    <p:extLst>
      <p:ext uri="{BB962C8B-B14F-4D97-AF65-F5344CB8AC3E}">
        <p14:creationId xmlns:p14="http://schemas.microsoft.com/office/powerpoint/2010/main" val="12985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5408E8-0C5A-4053-8372-7CF749A0885F}"/>
              </a:ext>
            </a:extLst>
          </p:cNvPr>
          <p:cNvSpPr>
            <a:spLocks noGrp="1"/>
          </p:cNvSpPr>
          <p:nvPr>
            <p:ph type="title"/>
          </p:nvPr>
        </p:nvSpPr>
        <p:spPr/>
        <p:txBody>
          <a:bodyPr/>
          <a:lstStyle/>
          <a:p>
            <a:pPr algn="ctr"/>
            <a:r>
              <a:rPr lang="en-US" dirty="0"/>
              <a:t>Conclusions from data visualization</a:t>
            </a:r>
          </a:p>
        </p:txBody>
      </p:sp>
      <p:sp>
        <p:nvSpPr>
          <p:cNvPr id="6" name="Content Placeholder 5">
            <a:extLst>
              <a:ext uri="{FF2B5EF4-FFF2-40B4-BE49-F238E27FC236}">
                <a16:creationId xmlns:a16="http://schemas.microsoft.com/office/drawing/2014/main" id="{C76BADF7-E17D-45EE-98DB-9DBC19B2A153}"/>
              </a:ext>
            </a:extLst>
          </p:cNvPr>
          <p:cNvSpPr>
            <a:spLocks noGrp="1"/>
          </p:cNvSpPr>
          <p:nvPr>
            <p:ph idx="1"/>
          </p:nvPr>
        </p:nvSpPr>
        <p:spPr/>
        <p:txBody>
          <a:bodyPr>
            <a:normAutofit fontScale="92500"/>
          </a:bodyPr>
          <a:lstStyle/>
          <a:p>
            <a:r>
              <a:rPr lang="en-US" dirty="0"/>
              <a:t>Linear relationships were identified between the sale price and the following numeric variables: square footage, the number of bathrooms, the overall condition of the house, and the number of bedrooms. </a:t>
            </a:r>
          </a:p>
          <a:p>
            <a:r>
              <a:rPr lang="en-US" dirty="0"/>
              <a:t>Dummy variables were evaluated by looking at the distribution of the sale price for each component of the feature in question. </a:t>
            </a:r>
          </a:p>
          <a:p>
            <a:r>
              <a:rPr lang="en-US" dirty="0"/>
              <a:t>Strong associations between sale price and the component features were observed for the garage type, the basement condition, the type of dwelling, and the neighborhood of the house. </a:t>
            </a:r>
          </a:p>
          <a:p>
            <a:r>
              <a:rPr lang="en-US" dirty="0"/>
              <a:t>The rest of the variables did not demonstrate a relationship with sale price. </a:t>
            </a:r>
          </a:p>
        </p:txBody>
      </p:sp>
    </p:spTree>
    <p:extLst>
      <p:ext uri="{BB962C8B-B14F-4D97-AF65-F5344CB8AC3E}">
        <p14:creationId xmlns:p14="http://schemas.microsoft.com/office/powerpoint/2010/main" val="62477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F7E4-DBA8-403B-8DED-D78BFD7C4EB8}"/>
              </a:ext>
            </a:extLst>
          </p:cNvPr>
          <p:cNvSpPr>
            <a:spLocks noGrp="1"/>
          </p:cNvSpPr>
          <p:nvPr>
            <p:ph type="title"/>
          </p:nvPr>
        </p:nvSpPr>
        <p:spPr/>
        <p:txBody>
          <a:bodyPr/>
          <a:lstStyle/>
          <a:p>
            <a:pPr algn="ctr"/>
            <a:r>
              <a:rPr lang="en-US" dirty="0"/>
              <a:t>Regression and Machine learning</a:t>
            </a:r>
          </a:p>
        </p:txBody>
      </p:sp>
      <p:sp>
        <p:nvSpPr>
          <p:cNvPr id="3" name="Content Placeholder 2">
            <a:extLst>
              <a:ext uri="{FF2B5EF4-FFF2-40B4-BE49-F238E27FC236}">
                <a16:creationId xmlns:a16="http://schemas.microsoft.com/office/drawing/2014/main" id="{012C6D53-7BA0-4FEC-9E1D-FA4B50D36B67}"/>
              </a:ext>
            </a:extLst>
          </p:cNvPr>
          <p:cNvSpPr>
            <a:spLocks noGrp="1"/>
          </p:cNvSpPr>
          <p:nvPr>
            <p:ph idx="1"/>
          </p:nvPr>
        </p:nvSpPr>
        <p:spPr/>
        <p:txBody>
          <a:bodyPr/>
          <a:lstStyle/>
          <a:p>
            <a:r>
              <a:rPr lang="en-US" dirty="0"/>
              <a:t>Different techniques were used to find a model that best fits the dataset. </a:t>
            </a:r>
          </a:p>
          <a:p>
            <a:r>
              <a:rPr lang="en-US" dirty="0"/>
              <a:t>The techniques applied were:</a:t>
            </a:r>
          </a:p>
          <a:p>
            <a:pPr lvl="1"/>
            <a:r>
              <a:rPr lang="en-US" dirty="0"/>
              <a:t>A linear regression model was created in base R.</a:t>
            </a:r>
          </a:p>
          <a:p>
            <a:pPr lvl="1"/>
            <a:r>
              <a:rPr lang="en-US" dirty="0"/>
              <a:t>A Random Forest model was created using  the </a:t>
            </a:r>
            <a:r>
              <a:rPr lang="en-US" dirty="0" err="1"/>
              <a:t>randomForest</a:t>
            </a:r>
            <a:r>
              <a:rPr lang="en-US" dirty="0"/>
              <a:t> package.</a:t>
            </a:r>
          </a:p>
          <a:p>
            <a:pPr lvl="1"/>
            <a:r>
              <a:rPr lang="en-US" dirty="0"/>
              <a:t>A Support Vector Machines model using the e1071 package.  </a:t>
            </a:r>
          </a:p>
        </p:txBody>
      </p:sp>
    </p:spTree>
    <p:extLst>
      <p:ext uri="{BB962C8B-B14F-4D97-AF65-F5344CB8AC3E}">
        <p14:creationId xmlns:p14="http://schemas.microsoft.com/office/powerpoint/2010/main" val="141267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C59-133D-4447-9AAE-8733A13CE975}"/>
              </a:ext>
            </a:extLst>
          </p:cNvPr>
          <p:cNvSpPr>
            <a:spLocks noGrp="1"/>
          </p:cNvSpPr>
          <p:nvPr>
            <p:ph type="title"/>
          </p:nvPr>
        </p:nvSpPr>
        <p:spPr/>
        <p:txBody>
          <a:bodyPr/>
          <a:lstStyle/>
          <a:p>
            <a:pPr algn="ctr"/>
            <a:r>
              <a:rPr lang="en-US" dirty="0"/>
              <a:t>Linear Regression</a:t>
            </a:r>
          </a:p>
        </p:txBody>
      </p:sp>
      <p:sp>
        <p:nvSpPr>
          <p:cNvPr id="3" name="Content Placeholder 2">
            <a:extLst>
              <a:ext uri="{FF2B5EF4-FFF2-40B4-BE49-F238E27FC236}">
                <a16:creationId xmlns:a16="http://schemas.microsoft.com/office/drawing/2014/main" id="{1E0D0B3B-310B-4DFC-8070-3B13B58543BD}"/>
              </a:ext>
            </a:extLst>
          </p:cNvPr>
          <p:cNvSpPr>
            <a:spLocks noGrp="1"/>
          </p:cNvSpPr>
          <p:nvPr>
            <p:ph idx="1"/>
          </p:nvPr>
        </p:nvSpPr>
        <p:spPr/>
        <p:txBody>
          <a:bodyPr/>
          <a:lstStyle/>
          <a:p>
            <a:r>
              <a:rPr lang="en-US" dirty="0"/>
              <a:t>Linear regression was called in base R using the following code:</a:t>
            </a:r>
          </a:p>
          <a:p>
            <a:pPr lvl="1"/>
            <a:r>
              <a:rPr lang="en-US" dirty="0"/>
              <a:t>a &lt;- </a:t>
            </a:r>
            <a:r>
              <a:rPr lang="en-US" dirty="0" err="1"/>
              <a:t>lm</a:t>
            </a:r>
            <a:r>
              <a:rPr lang="en-US" dirty="0"/>
              <a:t>(</a:t>
            </a:r>
            <a:r>
              <a:rPr lang="en-US" dirty="0" err="1"/>
              <a:t>dafk$GrLivArea</a:t>
            </a:r>
            <a:r>
              <a:rPr lang="en-US" dirty="0"/>
              <a:t> ~ </a:t>
            </a:r>
            <a:r>
              <a:rPr lang="en-US" dirty="0" err="1"/>
              <a:t>dafk$SalePrice</a:t>
            </a:r>
            <a:r>
              <a:rPr lang="en-US" dirty="0"/>
              <a:t>)</a:t>
            </a:r>
          </a:p>
          <a:p>
            <a:r>
              <a:rPr lang="en-US" dirty="0"/>
              <a:t>Linear regression was run over each variable individually, then variables were added to the model until the model was run using every selected feature. </a:t>
            </a:r>
          </a:p>
          <a:p>
            <a:r>
              <a:rPr lang="en-US" dirty="0"/>
              <a:t>The regression models were evaluated using their R-squared and p-values.</a:t>
            </a:r>
          </a:p>
          <a:p>
            <a:r>
              <a:rPr lang="en-US" dirty="0"/>
              <a:t>The p-values observed indicated that the variables are predictive, but the R-squared values, which hovered around 0.5, indicated that the model was a poor fit for the data. </a:t>
            </a:r>
          </a:p>
        </p:txBody>
      </p:sp>
    </p:spTree>
    <p:extLst>
      <p:ext uri="{BB962C8B-B14F-4D97-AF65-F5344CB8AC3E}">
        <p14:creationId xmlns:p14="http://schemas.microsoft.com/office/powerpoint/2010/main" val="237607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F406-C9B8-4735-A32C-AC0D9F06AB69}"/>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E4A9AF7D-66E7-4B85-8B97-3EA7B2A88796}"/>
              </a:ext>
            </a:extLst>
          </p:cNvPr>
          <p:cNvSpPr>
            <a:spLocks noGrp="1"/>
          </p:cNvSpPr>
          <p:nvPr>
            <p:ph idx="1"/>
          </p:nvPr>
        </p:nvSpPr>
        <p:spPr/>
        <p:txBody>
          <a:bodyPr>
            <a:normAutofit fontScale="70000" lnSpcReduction="20000"/>
          </a:bodyPr>
          <a:lstStyle/>
          <a:p>
            <a:r>
              <a:rPr lang="en-US" dirty="0"/>
              <a:t>Next, Random Forest was run over the data. Random Forest is a machine learning technique that creates a “forest” of decision trees using randomly selected observations and features from the data.</a:t>
            </a:r>
          </a:p>
          <a:p>
            <a:r>
              <a:rPr lang="en-US" dirty="0"/>
              <a:t>The following code was used:</a:t>
            </a:r>
          </a:p>
          <a:p>
            <a:pPr lvl="1"/>
            <a:r>
              <a:rPr lang="en-US" dirty="0" err="1"/>
              <a:t>rf.model</a:t>
            </a:r>
            <a:r>
              <a:rPr lang="en-US" dirty="0"/>
              <a:t> &lt;- </a:t>
            </a:r>
            <a:r>
              <a:rPr lang="en-US" dirty="0" err="1"/>
              <a:t>randomForest</a:t>
            </a:r>
            <a:r>
              <a:rPr lang="en-US" dirty="0"/>
              <a:t>(</a:t>
            </a:r>
            <a:r>
              <a:rPr lang="en-US" dirty="0" err="1"/>
              <a:t>SalePrice</a:t>
            </a:r>
            <a:r>
              <a:rPr lang="en-US" dirty="0"/>
              <a:t> ~ </a:t>
            </a:r>
            <a:r>
              <a:rPr lang="en-US" dirty="0" err="1"/>
              <a:t>GrLivArea</a:t>
            </a:r>
            <a:r>
              <a:rPr lang="en-US" dirty="0"/>
              <a:t>+ </a:t>
            </a:r>
            <a:r>
              <a:rPr lang="en-US" dirty="0" err="1"/>
              <a:t>BedroomAbvGr</a:t>
            </a:r>
            <a:r>
              <a:rPr lang="en-US" dirty="0"/>
              <a:t>+ </a:t>
            </a:r>
            <a:r>
              <a:rPr lang="en-US" dirty="0" err="1"/>
              <a:t>FullBath</a:t>
            </a:r>
            <a:r>
              <a:rPr lang="en-US" dirty="0"/>
              <a:t>+ </a:t>
            </a:r>
            <a:r>
              <a:rPr lang="en-US" dirty="0" err="1"/>
              <a:t>OverallCond</a:t>
            </a:r>
            <a:r>
              <a:rPr lang="en-US" dirty="0"/>
              <a:t>+ BsmtCond0+ … +</a:t>
            </a:r>
            <a:r>
              <a:rPr lang="en-US" dirty="0" err="1"/>
              <a:t>NeighborhoodVeenker</a:t>
            </a:r>
            <a:r>
              <a:rPr lang="en-US" dirty="0"/>
              <a:t>, data = trainset )</a:t>
            </a:r>
          </a:p>
          <a:p>
            <a:pPr lvl="1"/>
            <a:r>
              <a:rPr lang="en-US" dirty="0"/>
              <a:t>print(</a:t>
            </a:r>
            <a:r>
              <a:rPr lang="en-US" dirty="0" err="1"/>
              <a:t>rf.model</a:t>
            </a:r>
            <a:r>
              <a:rPr lang="en-US" dirty="0"/>
              <a:t>)</a:t>
            </a:r>
          </a:p>
          <a:p>
            <a:pPr lvl="1"/>
            <a:r>
              <a:rPr lang="en-US" dirty="0"/>
              <a:t>attributes(</a:t>
            </a:r>
            <a:r>
              <a:rPr lang="en-US" dirty="0" err="1"/>
              <a:t>rf.model</a:t>
            </a:r>
            <a:r>
              <a:rPr lang="en-US" dirty="0"/>
              <a:t>)</a:t>
            </a:r>
          </a:p>
          <a:p>
            <a:pPr lvl="1"/>
            <a:r>
              <a:rPr lang="en-US" dirty="0" err="1"/>
              <a:t>varImpPlot</a:t>
            </a:r>
            <a:r>
              <a:rPr lang="en-US" dirty="0"/>
              <a:t>(</a:t>
            </a:r>
            <a:r>
              <a:rPr lang="en-US" dirty="0" err="1"/>
              <a:t>rf.model</a:t>
            </a:r>
            <a:r>
              <a:rPr lang="en-US" dirty="0"/>
              <a:t>)</a:t>
            </a:r>
          </a:p>
          <a:p>
            <a:r>
              <a:rPr lang="en-US" dirty="0"/>
              <a:t>The importance plot was generated to tune the models after initially comparing the Random Forest and Support Vector Machines models. </a:t>
            </a:r>
          </a:p>
          <a:p>
            <a:r>
              <a:rPr lang="en-US" dirty="0"/>
              <a:t>The model produced a RMSE of 21042.74 and a MAE of 13029.66 on the train set, and a RMSE of 36290.02 and a MAE of 23357.68 on the test set. </a:t>
            </a:r>
          </a:p>
        </p:txBody>
      </p:sp>
    </p:spTree>
    <p:extLst>
      <p:ext uri="{BB962C8B-B14F-4D97-AF65-F5344CB8AC3E}">
        <p14:creationId xmlns:p14="http://schemas.microsoft.com/office/powerpoint/2010/main" val="152118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00C7-0C90-46F5-B8F9-355172B09240}"/>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id="{E1C8100E-431B-4561-BC21-E127084A7FEF}"/>
              </a:ext>
            </a:extLst>
          </p:cNvPr>
          <p:cNvSpPr>
            <a:spLocks noGrp="1"/>
          </p:cNvSpPr>
          <p:nvPr>
            <p:ph idx="1"/>
          </p:nvPr>
        </p:nvSpPr>
        <p:spPr/>
        <p:txBody>
          <a:bodyPr>
            <a:normAutofit/>
          </a:bodyPr>
          <a:lstStyle/>
          <a:p>
            <a:r>
              <a:rPr lang="en-US" dirty="0"/>
              <a:t>Support Vector Machines was also run over the data. Support Vector Machines is a machine learning technique that constructs a hyperplane or set of hyperplanes in high or infinite dimensional space. </a:t>
            </a:r>
          </a:p>
          <a:p>
            <a:r>
              <a:rPr lang="en-US" dirty="0"/>
              <a:t>The following code was used:</a:t>
            </a:r>
          </a:p>
          <a:p>
            <a:pPr lvl="1"/>
            <a:r>
              <a:rPr lang="en-US" dirty="0" err="1"/>
              <a:t>svm.model</a:t>
            </a:r>
            <a:r>
              <a:rPr lang="en-US" dirty="0"/>
              <a:t> &lt;- </a:t>
            </a:r>
            <a:r>
              <a:rPr lang="en-US" dirty="0" err="1"/>
              <a:t>svm</a:t>
            </a:r>
            <a:r>
              <a:rPr lang="en-US" dirty="0"/>
              <a:t>(</a:t>
            </a:r>
            <a:r>
              <a:rPr lang="en-US" dirty="0" err="1"/>
              <a:t>SalePrice</a:t>
            </a:r>
            <a:r>
              <a:rPr lang="en-US" dirty="0"/>
              <a:t> ~ </a:t>
            </a:r>
            <a:r>
              <a:rPr lang="en-US" dirty="0" err="1"/>
              <a:t>GrLivArea</a:t>
            </a:r>
            <a:r>
              <a:rPr lang="en-US" dirty="0"/>
              <a:t>+ </a:t>
            </a:r>
            <a:r>
              <a:rPr lang="en-US" dirty="0" err="1"/>
              <a:t>BedroomAbvGr</a:t>
            </a:r>
            <a:r>
              <a:rPr lang="en-US" dirty="0"/>
              <a:t>+ </a:t>
            </a:r>
            <a:r>
              <a:rPr lang="en-US" dirty="0" err="1"/>
              <a:t>FullBath+OverallCond</a:t>
            </a:r>
            <a:r>
              <a:rPr lang="en-US" dirty="0"/>
              <a:t>+ BsmtCond0+BsmtCondFa+…+</a:t>
            </a:r>
            <a:r>
              <a:rPr lang="en-US" dirty="0" err="1"/>
              <a:t>NeighborhoodVeenker</a:t>
            </a:r>
            <a:r>
              <a:rPr lang="en-US" dirty="0"/>
              <a:t>, data = trainset, cost = 100, gamma = 1)</a:t>
            </a:r>
          </a:p>
          <a:p>
            <a:r>
              <a:rPr lang="en-US" dirty="0"/>
              <a:t>The model produced a RMSE of 14769.06 and a MAE of 9661.835 on the train set, and a RMSE of 56015.79 and a MAE of 34143.1 on the test set. </a:t>
            </a:r>
          </a:p>
          <a:p>
            <a:endParaRPr lang="en-US" dirty="0"/>
          </a:p>
        </p:txBody>
      </p:sp>
    </p:spTree>
    <p:extLst>
      <p:ext uri="{BB962C8B-B14F-4D97-AF65-F5344CB8AC3E}">
        <p14:creationId xmlns:p14="http://schemas.microsoft.com/office/powerpoint/2010/main" val="214179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86A6-FBB2-4342-8627-685A195FB533}"/>
              </a:ext>
            </a:extLst>
          </p:cNvPr>
          <p:cNvSpPr>
            <a:spLocks noGrp="1"/>
          </p:cNvSpPr>
          <p:nvPr>
            <p:ph type="title"/>
          </p:nvPr>
        </p:nvSpPr>
        <p:spPr/>
        <p:txBody>
          <a:bodyPr/>
          <a:lstStyle/>
          <a:p>
            <a:pPr algn="ctr"/>
            <a:r>
              <a:rPr lang="en-US" dirty="0"/>
              <a:t>Evaluating the models</a:t>
            </a:r>
          </a:p>
        </p:txBody>
      </p:sp>
      <p:sp>
        <p:nvSpPr>
          <p:cNvPr id="3" name="Content Placeholder 2">
            <a:extLst>
              <a:ext uri="{FF2B5EF4-FFF2-40B4-BE49-F238E27FC236}">
                <a16:creationId xmlns:a16="http://schemas.microsoft.com/office/drawing/2014/main" id="{5F619F3E-80D1-4DC8-8BB1-26FB8136ACD5}"/>
              </a:ext>
            </a:extLst>
          </p:cNvPr>
          <p:cNvSpPr>
            <a:spLocks noGrp="1"/>
          </p:cNvSpPr>
          <p:nvPr>
            <p:ph idx="1"/>
          </p:nvPr>
        </p:nvSpPr>
        <p:spPr/>
        <p:txBody>
          <a:bodyPr>
            <a:normAutofit fontScale="92500"/>
          </a:bodyPr>
          <a:lstStyle/>
          <a:p>
            <a:r>
              <a:rPr lang="en-US" dirty="0"/>
              <a:t>The Random Forest and Support Vector Machines models were evaluated using the Root Mean Squared Error and the Mean Absolute Error. </a:t>
            </a:r>
          </a:p>
          <a:p>
            <a:r>
              <a:rPr lang="en-US" dirty="0"/>
              <a:t>The Mean Absolute Error has the advantage of being less susceptible to outliers in the data. </a:t>
            </a:r>
          </a:p>
          <a:p>
            <a:r>
              <a:rPr lang="en-US" dirty="0"/>
              <a:t>Predictions were generated for the sale price of the train set and the test set, then used to find the error of the model for each prediction by subtracting the predicted sale price from the actual sale price. </a:t>
            </a:r>
          </a:p>
          <a:p>
            <a:r>
              <a:rPr lang="en-US" dirty="0"/>
              <a:t>The predictive value of the model on a new dataset was evaluated by calculating the percent error of the RMSE and the MAE between the train set and test set.   </a:t>
            </a:r>
          </a:p>
          <a:p>
            <a:pPr marL="0" indent="0">
              <a:buNone/>
            </a:pPr>
            <a:endParaRPr lang="en-US" dirty="0"/>
          </a:p>
        </p:txBody>
      </p:sp>
    </p:spTree>
    <p:extLst>
      <p:ext uri="{BB962C8B-B14F-4D97-AF65-F5344CB8AC3E}">
        <p14:creationId xmlns:p14="http://schemas.microsoft.com/office/powerpoint/2010/main" val="1763166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E99D-F850-413B-91FD-C3FB0F03F5AA}"/>
              </a:ext>
            </a:extLst>
          </p:cNvPr>
          <p:cNvSpPr>
            <a:spLocks noGrp="1"/>
          </p:cNvSpPr>
          <p:nvPr>
            <p:ph type="title"/>
          </p:nvPr>
        </p:nvSpPr>
        <p:spPr/>
        <p:txBody>
          <a:bodyPr/>
          <a:lstStyle/>
          <a:p>
            <a:pPr algn="ctr"/>
            <a:r>
              <a:rPr lang="en-US" dirty="0"/>
              <a:t>Tuning the models</a:t>
            </a:r>
          </a:p>
        </p:txBody>
      </p:sp>
      <p:sp>
        <p:nvSpPr>
          <p:cNvPr id="4" name="Content Placeholder 3">
            <a:extLst>
              <a:ext uri="{FF2B5EF4-FFF2-40B4-BE49-F238E27FC236}">
                <a16:creationId xmlns:a16="http://schemas.microsoft.com/office/drawing/2014/main" id="{97C959B9-398D-44A0-9A8D-3A021EF950BA}"/>
              </a:ext>
            </a:extLst>
          </p:cNvPr>
          <p:cNvSpPr>
            <a:spLocks noGrp="1"/>
          </p:cNvSpPr>
          <p:nvPr>
            <p:ph sz="half" idx="1"/>
          </p:nvPr>
        </p:nvSpPr>
        <p:spPr>
          <a:xfrm>
            <a:off x="1447331" y="2010878"/>
            <a:ext cx="6225678" cy="3826705"/>
          </a:xfrm>
        </p:spPr>
        <p:txBody>
          <a:bodyPr>
            <a:normAutofit fontScale="92500"/>
          </a:bodyPr>
          <a:lstStyle/>
          <a:p>
            <a:r>
              <a:rPr lang="en-US" dirty="0"/>
              <a:t>Using the variable important plot (pictured right), both models were tuned to include only the variables down to </a:t>
            </a:r>
            <a:r>
              <a:rPr lang="en-US" dirty="0" err="1"/>
              <a:t>NeighborhoodEdwards</a:t>
            </a:r>
            <a:r>
              <a:rPr lang="en-US" dirty="0"/>
              <a:t>.</a:t>
            </a:r>
          </a:p>
          <a:p>
            <a:r>
              <a:rPr lang="en-US" dirty="0"/>
              <a:t>The tuned Random Forest model produced a RMSE of  25679.28 and a MAE of 17012.69 on the train set and a RMSE of 38861.16 and a MAE of 25376.47 on the test set. </a:t>
            </a:r>
          </a:p>
          <a:p>
            <a:r>
              <a:rPr lang="en-US" dirty="0"/>
              <a:t>The tuned Support Vector Machines model produced a RMSE of 19376.01 and a MAE of 12079.2 on the train set and a RMSE of 51942.44 and a MAE of 32016.64 on the test set. </a:t>
            </a:r>
          </a:p>
          <a:p>
            <a:endParaRPr lang="en-US" dirty="0"/>
          </a:p>
        </p:txBody>
      </p:sp>
      <p:pic>
        <p:nvPicPr>
          <p:cNvPr id="7" name="Content Placeholder 6">
            <a:extLst>
              <a:ext uri="{FF2B5EF4-FFF2-40B4-BE49-F238E27FC236}">
                <a16:creationId xmlns:a16="http://schemas.microsoft.com/office/drawing/2014/main" id="{EA89FEBC-9399-4559-B507-8191C3586C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28582" y="1944826"/>
            <a:ext cx="1741246" cy="3959396"/>
          </a:xfrm>
        </p:spPr>
      </p:pic>
    </p:spTree>
    <p:extLst>
      <p:ext uri="{BB962C8B-B14F-4D97-AF65-F5344CB8AC3E}">
        <p14:creationId xmlns:p14="http://schemas.microsoft.com/office/powerpoint/2010/main" val="82452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4A1D-6AE2-4C13-B8F5-3DA0E9C3BBC1}"/>
              </a:ext>
            </a:extLst>
          </p:cNvPr>
          <p:cNvSpPr>
            <a:spLocks noGrp="1"/>
          </p:cNvSpPr>
          <p:nvPr>
            <p:ph type="title"/>
          </p:nvPr>
        </p:nvSpPr>
        <p:spPr/>
        <p:txBody>
          <a:bodyPr/>
          <a:lstStyle/>
          <a:p>
            <a:pPr algn="ctr"/>
            <a:r>
              <a:rPr lang="en-US" dirty="0"/>
              <a:t>Retuning the models</a:t>
            </a:r>
          </a:p>
        </p:txBody>
      </p:sp>
      <p:sp>
        <p:nvSpPr>
          <p:cNvPr id="3" name="Content Placeholder 2">
            <a:extLst>
              <a:ext uri="{FF2B5EF4-FFF2-40B4-BE49-F238E27FC236}">
                <a16:creationId xmlns:a16="http://schemas.microsoft.com/office/drawing/2014/main" id="{62B7BB39-5175-470F-9981-A11B6BAF9022}"/>
              </a:ext>
            </a:extLst>
          </p:cNvPr>
          <p:cNvSpPr>
            <a:spLocks noGrp="1"/>
          </p:cNvSpPr>
          <p:nvPr>
            <p:ph idx="1"/>
          </p:nvPr>
        </p:nvSpPr>
        <p:spPr/>
        <p:txBody>
          <a:bodyPr/>
          <a:lstStyle/>
          <a:p>
            <a:r>
              <a:rPr lang="en-US" dirty="0"/>
              <a:t>Both models were tuned to include only the variables down to MSSubClass20.</a:t>
            </a:r>
          </a:p>
          <a:p>
            <a:r>
              <a:rPr lang="en-US" dirty="0"/>
              <a:t>The Random Forest model produced a RMSE of 34253.39 and a MAE of 23375.59 on the train set and a RMSE of 43798.54 and a MAE of 29373.73 on the test set. </a:t>
            </a:r>
          </a:p>
          <a:p>
            <a:r>
              <a:rPr lang="en-US" dirty="0"/>
              <a:t>The Support Vector Machines model produced a RMSE of 23231.91 and a MAE of 14587.06 on the train set and a RMSE of 53228.26 and a MAE of 31432.79 on the test set. </a:t>
            </a:r>
          </a:p>
          <a:p>
            <a:r>
              <a:rPr lang="en-US" dirty="0"/>
              <a:t>A third attempt to tune the models resulted in worse performance between the train and test set. </a:t>
            </a:r>
          </a:p>
        </p:txBody>
      </p:sp>
    </p:spTree>
    <p:extLst>
      <p:ext uri="{BB962C8B-B14F-4D97-AF65-F5344CB8AC3E}">
        <p14:creationId xmlns:p14="http://schemas.microsoft.com/office/powerpoint/2010/main" val="323759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2557-A4EF-44C2-974C-1DAE055C7E53}"/>
              </a:ext>
            </a:extLst>
          </p:cNvPr>
          <p:cNvSpPr>
            <a:spLocks noGrp="1"/>
          </p:cNvSpPr>
          <p:nvPr>
            <p:ph type="title"/>
          </p:nvPr>
        </p:nvSpPr>
        <p:spPr/>
        <p:txBody>
          <a:bodyPr/>
          <a:lstStyle/>
          <a:p>
            <a:pPr algn="ctr"/>
            <a:r>
              <a:rPr lang="en-US" dirty="0">
                <a:latin typeface="+mn-lt"/>
              </a:rPr>
              <a:t>Goals</a:t>
            </a:r>
            <a:r>
              <a:rPr lang="en-US" dirty="0"/>
              <a:t>	</a:t>
            </a:r>
          </a:p>
        </p:txBody>
      </p:sp>
      <p:sp>
        <p:nvSpPr>
          <p:cNvPr id="3" name="Content Placeholder 2">
            <a:extLst>
              <a:ext uri="{FF2B5EF4-FFF2-40B4-BE49-F238E27FC236}">
                <a16:creationId xmlns:a16="http://schemas.microsoft.com/office/drawing/2014/main" id="{711909B5-7BF9-4AA3-884A-57412EB1CD9F}"/>
              </a:ext>
            </a:extLst>
          </p:cNvPr>
          <p:cNvSpPr>
            <a:spLocks noGrp="1"/>
          </p:cNvSpPr>
          <p:nvPr>
            <p:ph idx="1"/>
          </p:nvPr>
        </p:nvSpPr>
        <p:spPr/>
        <p:txBody>
          <a:bodyPr/>
          <a:lstStyle/>
          <a:p>
            <a:r>
              <a:rPr lang="en-US" dirty="0">
                <a:latin typeface="+mj-lt"/>
              </a:rPr>
              <a:t>The goal of this project is to identify the variables with predictive significance in the sale price of a house.</a:t>
            </a:r>
          </a:p>
          <a:p>
            <a:r>
              <a:rPr lang="en-US" dirty="0">
                <a:latin typeface="+mj-lt"/>
              </a:rPr>
              <a:t>Once these predictive variables are identified, a further goal is to extrapolate recommendations for prospective buyers.</a:t>
            </a:r>
          </a:p>
          <a:p>
            <a:r>
              <a:rPr lang="en-US" dirty="0">
                <a:latin typeface="+mj-lt"/>
              </a:rPr>
              <a:t> Additionally, it will be important to consider potential shortcomings of the model used to identify predictive features and to consider questions for further analysis based on the results. </a:t>
            </a:r>
          </a:p>
        </p:txBody>
      </p:sp>
    </p:spTree>
    <p:extLst>
      <p:ext uri="{BB962C8B-B14F-4D97-AF65-F5344CB8AC3E}">
        <p14:creationId xmlns:p14="http://schemas.microsoft.com/office/powerpoint/2010/main" val="152725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4F4C-2159-40FD-9127-32ED34BC9806}"/>
              </a:ext>
            </a:extLst>
          </p:cNvPr>
          <p:cNvSpPr>
            <a:spLocks noGrp="1"/>
          </p:cNvSpPr>
          <p:nvPr>
            <p:ph type="title"/>
          </p:nvPr>
        </p:nvSpPr>
        <p:spPr/>
        <p:txBody>
          <a:bodyPr/>
          <a:lstStyle/>
          <a:p>
            <a:pPr algn="ctr"/>
            <a:r>
              <a:rPr lang="en-US" dirty="0"/>
              <a:t>Feature engineering</a:t>
            </a:r>
          </a:p>
        </p:txBody>
      </p:sp>
      <p:sp>
        <p:nvSpPr>
          <p:cNvPr id="3" name="Content Placeholder 2">
            <a:extLst>
              <a:ext uri="{FF2B5EF4-FFF2-40B4-BE49-F238E27FC236}">
                <a16:creationId xmlns:a16="http://schemas.microsoft.com/office/drawing/2014/main" id="{AB8E75D4-424B-43AF-989D-6A1A933CA003}"/>
              </a:ext>
            </a:extLst>
          </p:cNvPr>
          <p:cNvSpPr>
            <a:spLocks noGrp="1"/>
          </p:cNvSpPr>
          <p:nvPr>
            <p:ph idx="1"/>
          </p:nvPr>
        </p:nvSpPr>
        <p:spPr/>
        <p:txBody>
          <a:bodyPr/>
          <a:lstStyle/>
          <a:p>
            <a:r>
              <a:rPr lang="en-US" dirty="0"/>
              <a:t>Feature engineering is a technique where a numeric variable is assigned to one of a number of bins for the data distribution. </a:t>
            </a:r>
          </a:p>
          <a:p>
            <a:r>
              <a:rPr lang="en-US" dirty="0"/>
              <a:t>If there are segments of the numeric variable that are less predictive than others, feature engineering can help to hone in on just the predictive portion of the data.</a:t>
            </a:r>
          </a:p>
          <a:p>
            <a:r>
              <a:rPr lang="en-US" dirty="0"/>
              <a:t>Feature engineering was applied to the square footage variable, but in this case it did not improve the model’s performance. </a:t>
            </a:r>
          </a:p>
        </p:txBody>
      </p:sp>
    </p:spTree>
    <p:extLst>
      <p:ext uri="{BB962C8B-B14F-4D97-AF65-F5344CB8AC3E}">
        <p14:creationId xmlns:p14="http://schemas.microsoft.com/office/powerpoint/2010/main" val="311955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5CD6-B6D5-48C7-9EA6-482D29EEAA43}"/>
              </a:ext>
            </a:extLst>
          </p:cNvPr>
          <p:cNvSpPr>
            <a:spLocks noGrp="1"/>
          </p:cNvSpPr>
          <p:nvPr>
            <p:ph type="title"/>
          </p:nvPr>
        </p:nvSpPr>
        <p:spPr/>
        <p:txBody>
          <a:bodyPr/>
          <a:lstStyle/>
          <a:p>
            <a:pPr algn="ctr"/>
            <a:r>
              <a:rPr lang="en-US" dirty="0"/>
              <a:t>which model performed best,  and what does it mean?</a:t>
            </a:r>
          </a:p>
        </p:txBody>
      </p:sp>
      <p:sp>
        <p:nvSpPr>
          <p:cNvPr id="3" name="Content Placeholder 2">
            <a:extLst>
              <a:ext uri="{FF2B5EF4-FFF2-40B4-BE49-F238E27FC236}">
                <a16:creationId xmlns:a16="http://schemas.microsoft.com/office/drawing/2014/main" id="{7AD5E7A2-3F52-47FB-BDF3-4AF5C40B5E08}"/>
              </a:ext>
            </a:extLst>
          </p:cNvPr>
          <p:cNvSpPr>
            <a:spLocks noGrp="1"/>
          </p:cNvSpPr>
          <p:nvPr>
            <p:ph idx="1"/>
          </p:nvPr>
        </p:nvSpPr>
        <p:spPr/>
        <p:txBody>
          <a:bodyPr>
            <a:normAutofit/>
          </a:bodyPr>
          <a:lstStyle/>
          <a:p>
            <a:r>
              <a:rPr lang="en-US" dirty="0"/>
              <a:t>The retuned Random Forest model performed best, with a percent error of 25% was found between the Mean Absolute Error of the training set and the test set.</a:t>
            </a:r>
          </a:p>
          <a:p>
            <a:r>
              <a:rPr lang="en-US" dirty="0"/>
              <a:t> This model produced a Mean Absolute Error of 29373.73 on the test set, which is within plus or minus 15% of the mean sale price.</a:t>
            </a:r>
          </a:p>
          <a:p>
            <a:r>
              <a:rPr lang="en-US" dirty="0"/>
              <a:t>The predictive variables identified by the model are the square footage, the number of bathrooms, the number of bedrooms, having an attached garage, being a two-story home from 1946 or newer, the overall condition of the house, having a detached garage, and being a one-story home from 1946 or newer. </a:t>
            </a:r>
          </a:p>
        </p:txBody>
      </p:sp>
    </p:spTree>
    <p:extLst>
      <p:ext uri="{BB962C8B-B14F-4D97-AF65-F5344CB8AC3E}">
        <p14:creationId xmlns:p14="http://schemas.microsoft.com/office/powerpoint/2010/main" val="106148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E5CA-E279-4A4D-ADEA-D167C87FA8A8}"/>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7097003A-DF3D-4402-9108-BDB91C352AFA}"/>
              </a:ext>
            </a:extLst>
          </p:cNvPr>
          <p:cNvSpPr>
            <a:spLocks noGrp="1"/>
          </p:cNvSpPr>
          <p:nvPr>
            <p:ph idx="1"/>
          </p:nvPr>
        </p:nvSpPr>
        <p:spPr/>
        <p:txBody>
          <a:bodyPr/>
          <a:lstStyle/>
          <a:p>
            <a:r>
              <a:rPr lang="en-US" dirty="0"/>
              <a:t>By identifying these features, prospective buyers can:</a:t>
            </a:r>
          </a:p>
          <a:p>
            <a:pPr lvl="1"/>
            <a:r>
              <a:rPr lang="en-US" dirty="0"/>
              <a:t>both intuitively understand difference in prices between houses based on them,</a:t>
            </a:r>
          </a:p>
          <a:p>
            <a:pPr lvl="1"/>
            <a:r>
              <a:rPr lang="en-US" dirty="0"/>
              <a:t> and can decide if certain features might be worth downsizing to control the overall sale price. </a:t>
            </a:r>
          </a:p>
        </p:txBody>
      </p:sp>
    </p:spTree>
    <p:extLst>
      <p:ext uri="{BB962C8B-B14F-4D97-AF65-F5344CB8AC3E}">
        <p14:creationId xmlns:p14="http://schemas.microsoft.com/office/powerpoint/2010/main" val="263032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62F1-221E-4471-9AF4-E423552AC3B9}"/>
              </a:ext>
            </a:extLst>
          </p:cNvPr>
          <p:cNvSpPr>
            <a:spLocks noGrp="1"/>
          </p:cNvSpPr>
          <p:nvPr>
            <p:ph type="title"/>
          </p:nvPr>
        </p:nvSpPr>
        <p:spPr/>
        <p:txBody>
          <a:bodyPr/>
          <a:lstStyle/>
          <a:p>
            <a:pPr algn="ctr"/>
            <a:r>
              <a:rPr lang="en-US" dirty="0"/>
              <a:t>Limitations and further considerations</a:t>
            </a:r>
          </a:p>
        </p:txBody>
      </p:sp>
      <p:sp>
        <p:nvSpPr>
          <p:cNvPr id="3" name="Content Placeholder 2">
            <a:extLst>
              <a:ext uri="{FF2B5EF4-FFF2-40B4-BE49-F238E27FC236}">
                <a16:creationId xmlns:a16="http://schemas.microsoft.com/office/drawing/2014/main" id="{4E99B603-3F45-4734-A3D5-48F3872F4A49}"/>
              </a:ext>
            </a:extLst>
          </p:cNvPr>
          <p:cNvSpPr>
            <a:spLocks noGrp="1"/>
          </p:cNvSpPr>
          <p:nvPr>
            <p:ph idx="1"/>
          </p:nvPr>
        </p:nvSpPr>
        <p:spPr/>
        <p:txBody>
          <a:bodyPr/>
          <a:lstStyle/>
          <a:p>
            <a:r>
              <a:rPr lang="en-US" dirty="0"/>
              <a:t>One limitation of this model is that the data set is derived from and tested on one city. </a:t>
            </a:r>
          </a:p>
          <a:p>
            <a:r>
              <a:rPr lang="en-US" dirty="0"/>
              <a:t>Further analysis may want to consider the performance of the model on data from different cities.</a:t>
            </a:r>
          </a:p>
          <a:p>
            <a:r>
              <a:rPr lang="en-US" dirty="0"/>
              <a:t>Additionally, one could create a model from data of the sale prices of houses in towns across the United States and compare that model’s performance with this one. </a:t>
            </a:r>
          </a:p>
        </p:txBody>
      </p:sp>
    </p:spTree>
    <p:extLst>
      <p:ext uri="{BB962C8B-B14F-4D97-AF65-F5344CB8AC3E}">
        <p14:creationId xmlns:p14="http://schemas.microsoft.com/office/powerpoint/2010/main" val="403133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21E9-0CE2-4DFF-BC1F-395A6CAB8C08}"/>
              </a:ext>
            </a:extLst>
          </p:cNvPr>
          <p:cNvSpPr>
            <a:spLocks noGrp="1"/>
          </p:cNvSpPr>
          <p:nvPr>
            <p:ph type="title"/>
          </p:nvPr>
        </p:nvSpPr>
        <p:spPr/>
        <p:txBody>
          <a:bodyPr/>
          <a:lstStyle/>
          <a:p>
            <a:pPr algn="ctr"/>
            <a:r>
              <a:rPr lang="en-US" dirty="0"/>
              <a:t>What Data Was Used?</a:t>
            </a:r>
          </a:p>
        </p:txBody>
      </p:sp>
      <p:sp>
        <p:nvSpPr>
          <p:cNvPr id="3" name="Content Placeholder 2">
            <a:extLst>
              <a:ext uri="{FF2B5EF4-FFF2-40B4-BE49-F238E27FC236}">
                <a16:creationId xmlns:a16="http://schemas.microsoft.com/office/drawing/2014/main" id="{AB94E83A-45BE-4BB4-9B0B-CFC8F942BA47}"/>
              </a:ext>
            </a:extLst>
          </p:cNvPr>
          <p:cNvSpPr>
            <a:spLocks noGrp="1"/>
          </p:cNvSpPr>
          <p:nvPr>
            <p:ph idx="1"/>
          </p:nvPr>
        </p:nvSpPr>
        <p:spPr/>
        <p:txBody>
          <a:bodyPr/>
          <a:lstStyle/>
          <a:p>
            <a:r>
              <a:rPr lang="en-US" dirty="0"/>
              <a:t>The Ames Housing Prices dataset was used to identify predictive variables.</a:t>
            </a:r>
          </a:p>
          <a:p>
            <a:r>
              <a:rPr lang="en-US" dirty="0"/>
              <a:t>The dataset contains eighty variables regarding each house sold in Ames, Iowa from 2006 to 2010.</a:t>
            </a:r>
          </a:p>
          <a:p>
            <a:r>
              <a:rPr lang="en-US" dirty="0"/>
              <a:t>The variables are a mix of discrete, continuous, and categorical values.</a:t>
            </a:r>
          </a:p>
          <a:p>
            <a:r>
              <a:rPr lang="en-US" dirty="0"/>
              <a:t>The dataset is available via Kaggle.com.</a:t>
            </a:r>
          </a:p>
        </p:txBody>
      </p:sp>
    </p:spTree>
    <p:extLst>
      <p:ext uri="{BB962C8B-B14F-4D97-AF65-F5344CB8AC3E}">
        <p14:creationId xmlns:p14="http://schemas.microsoft.com/office/powerpoint/2010/main" val="269477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5C17-C691-40BF-A321-02169EAA57C3}"/>
              </a:ext>
            </a:extLst>
          </p:cNvPr>
          <p:cNvSpPr>
            <a:spLocks noGrp="1"/>
          </p:cNvSpPr>
          <p:nvPr>
            <p:ph type="title"/>
          </p:nvPr>
        </p:nvSpPr>
        <p:spPr/>
        <p:txBody>
          <a:bodyPr/>
          <a:lstStyle/>
          <a:p>
            <a:pPr algn="ctr"/>
            <a:r>
              <a:rPr lang="en-US" dirty="0"/>
              <a:t>How will the Predictive Variables be identified?</a:t>
            </a:r>
          </a:p>
        </p:txBody>
      </p:sp>
      <p:sp>
        <p:nvSpPr>
          <p:cNvPr id="3" name="Content Placeholder 2">
            <a:extLst>
              <a:ext uri="{FF2B5EF4-FFF2-40B4-BE49-F238E27FC236}">
                <a16:creationId xmlns:a16="http://schemas.microsoft.com/office/drawing/2014/main" id="{66771563-2C2B-4F67-BBA5-0748128330C7}"/>
              </a:ext>
            </a:extLst>
          </p:cNvPr>
          <p:cNvSpPr>
            <a:spLocks noGrp="1"/>
          </p:cNvSpPr>
          <p:nvPr>
            <p:ph idx="1"/>
          </p:nvPr>
        </p:nvSpPr>
        <p:spPr/>
        <p:txBody>
          <a:bodyPr/>
          <a:lstStyle/>
          <a:p>
            <a:r>
              <a:rPr lang="en-US" dirty="0"/>
              <a:t>A linear regression model is intuitive for this problem since the goal is to predict a continuous variable in the sale price.</a:t>
            </a:r>
          </a:p>
          <a:p>
            <a:r>
              <a:rPr lang="en-US" dirty="0"/>
              <a:t>The model will enable significance testing of different features by allowing the comparison of numerous iterations of models incorporating various features. </a:t>
            </a:r>
          </a:p>
          <a:p>
            <a:r>
              <a:rPr lang="en-US" dirty="0"/>
              <a:t>The features used for model generation will be identified from statistical analysis and visualization of the dataset. </a:t>
            </a:r>
          </a:p>
        </p:txBody>
      </p:sp>
    </p:spTree>
    <p:extLst>
      <p:ext uri="{BB962C8B-B14F-4D97-AF65-F5344CB8AC3E}">
        <p14:creationId xmlns:p14="http://schemas.microsoft.com/office/powerpoint/2010/main" val="255668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B1FA-A4F5-46EA-BC5A-3720E810C07D}"/>
              </a:ext>
            </a:extLst>
          </p:cNvPr>
          <p:cNvSpPr>
            <a:spLocks noGrp="1"/>
          </p:cNvSpPr>
          <p:nvPr>
            <p:ph type="title"/>
          </p:nvPr>
        </p:nvSpPr>
        <p:spPr/>
        <p:txBody>
          <a:bodyPr/>
          <a:lstStyle/>
          <a:p>
            <a:pPr algn="ctr"/>
            <a:r>
              <a:rPr lang="en-US" dirty="0"/>
              <a:t>Is the dataset ready for analysis? </a:t>
            </a:r>
          </a:p>
        </p:txBody>
      </p:sp>
      <p:sp>
        <p:nvSpPr>
          <p:cNvPr id="3" name="Content Placeholder 2">
            <a:extLst>
              <a:ext uri="{FF2B5EF4-FFF2-40B4-BE49-F238E27FC236}">
                <a16:creationId xmlns:a16="http://schemas.microsoft.com/office/drawing/2014/main" id="{156E2B85-E890-43D6-8594-C89AB8461241}"/>
              </a:ext>
            </a:extLst>
          </p:cNvPr>
          <p:cNvSpPr>
            <a:spLocks noGrp="1"/>
          </p:cNvSpPr>
          <p:nvPr>
            <p:ph idx="1"/>
          </p:nvPr>
        </p:nvSpPr>
        <p:spPr/>
        <p:txBody>
          <a:bodyPr/>
          <a:lstStyle/>
          <a:p>
            <a:r>
              <a:rPr lang="en-US" dirty="0"/>
              <a:t>No, there are a few key issues to address with the dataset before it can be further analyzed in R.</a:t>
            </a:r>
          </a:p>
          <a:p>
            <a:r>
              <a:rPr lang="en-US" dirty="0"/>
              <a:t>There are numerous NA values present in the data.</a:t>
            </a:r>
          </a:p>
          <a:p>
            <a:r>
              <a:rPr lang="en-US" dirty="0"/>
              <a:t>Dummy variables will have to be created from the categorical variables in order to include them in regression. </a:t>
            </a:r>
          </a:p>
          <a:p>
            <a:r>
              <a:rPr lang="en-US" dirty="0"/>
              <a:t>Data wrangling is necessary to address these issues.  </a:t>
            </a:r>
          </a:p>
        </p:txBody>
      </p:sp>
    </p:spTree>
    <p:extLst>
      <p:ext uri="{BB962C8B-B14F-4D97-AF65-F5344CB8AC3E}">
        <p14:creationId xmlns:p14="http://schemas.microsoft.com/office/powerpoint/2010/main" val="373317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F22A-CD74-4478-A8B6-C04A7627D1FF}"/>
              </a:ext>
            </a:extLst>
          </p:cNvPr>
          <p:cNvSpPr>
            <a:spLocks noGrp="1"/>
          </p:cNvSpPr>
          <p:nvPr>
            <p:ph type="title"/>
          </p:nvPr>
        </p:nvSpPr>
        <p:spPr/>
        <p:txBody>
          <a:bodyPr/>
          <a:lstStyle/>
          <a:p>
            <a:pPr algn="ctr"/>
            <a:r>
              <a:rPr lang="en-US" dirty="0"/>
              <a:t>Replacing “NA” values</a:t>
            </a:r>
          </a:p>
        </p:txBody>
      </p:sp>
      <p:sp>
        <p:nvSpPr>
          <p:cNvPr id="3" name="Content Placeholder 2">
            <a:extLst>
              <a:ext uri="{FF2B5EF4-FFF2-40B4-BE49-F238E27FC236}">
                <a16:creationId xmlns:a16="http://schemas.microsoft.com/office/drawing/2014/main" id="{C086491D-A5DC-494C-86AD-B9A2BF471986}"/>
              </a:ext>
            </a:extLst>
          </p:cNvPr>
          <p:cNvSpPr>
            <a:spLocks noGrp="1"/>
          </p:cNvSpPr>
          <p:nvPr>
            <p:ph idx="1"/>
          </p:nvPr>
        </p:nvSpPr>
        <p:spPr/>
        <p:txBody>
          <a:bodyPr/>
          <a:lstStyle/>
          <a:p>
            <a:r>
              <a:rPr lang="en-US" dirty="0"/>
              <a:t>The NA values need to be replaced with zeros for regression to run successfully. </a:t>
            </a:r>
          </a:p>
          <a:p>
            <a:r>
              <a:rPr lang="en-US" dirty="0"/>
              <a:t>This was accomplished with the following lines of code:</a:t>
            </a:r>
          </a:p>
          <a:p>
            <a:pPr lvl="1"/>
            <a:r>
              <a:rPr lang="en-US" dirty="0"/>
              <a:t>train &lt;- </a:t>
            </a:r>
            <a:r>
              <a:rPr lang="en-US" dirty="0" err="1"/>
              <a:t>read_csv</a:t>
            </a:r>
            <a:r>
              <a:rPr lang="en-US" dirty="0"/>
              <a:t>("C:/Users/Mike/Downloads/train.csv")</a:t>
            </a:r>
          </a:p>
          <a:p>
            <a:pPr lvl="1"/>
            <a:r>
              <a:rPr lang="en-US" dirty="0" err="1"/>
              <a:t>newtrain</a:t>
            </a:r>
            <a:r>
              <a:rPr lang="en-US" dirty="0"/>
              <a:t> &lt;- train %&gt;% replace(is.na(train), 0)</a:t>
            </a:r>
          </a:p>
        </p:txBody>
      </p:sp>
    </p:spTree>
    <p:extLst>
      <p:ext uri="{BB962C8B-B14F-4D97-AF65-F5344CB8AC3E}">
        <p14:creationId xmlns:p14="http://schemas.microsoft.com/office/powerpoint/2010/main" val="12459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13A9-2CA8-41AD-BFFF-190AD67D2A74}"/>
              </a:ext>
            </a:extLst>
          </p:cNvPr>
          <p:cNvSpPr>
            <a:spLocks noGrp="1"/>
          </p:cNvSpPr>
          <p:nvPr>
            <p:ph type="title"/>
          </p:nvPr>
        </p:nvSpPr>
        <p:spPr/>
        <p:txBody>
          <a:bodyPr/>
          <a:lstStyle/>
          <a:p>
            <a:pPr algn="ctr"/>
            <a:r>
              <a:rPr lang="en-US" dirty="0"/>
              <a:t>Creating dummy variables</a:t>
            </a:r>
            <a:br>
              <a:rPr lang="en-US" dirty="0"/>
            </a:br>
            <a:endParaRPr lang="en-US" dirty="0"/>
          </a:p>
        </p:txBody>
      </p:sp>
      <p:sp>
        <p:nvSpPr>
          <p:cNvPr id="3" name="Content Placeholder 2">
            <a:extLst>
              <a:ext uri="{FF2B5EF4-FFF2-40B4-BE49-F238E27FC236}">
                <a16:creationId xmlns:a16="http://schemas.microsoft.com/office/drawing/2014/main" id="{D1C21298-0573-4BA1-B9A3-7AD156DF9296}"/>
              </a:ext>
            </a:extLst>
          </p:cNvPr>
          <p:cNvSpPr>
            <a:spLocks noGrp="1"/>
          </p:cNvSpPr>
          <p:nvPr>
            <p:ph idx="1"/>
          </p:nvPr>
        </p:nvSpPr>
        <p:spPr/>
        <p:txBody>
          <a:bodyPr>
            <a:normAutofit/>
          </a:bodyPr>
          <a:lstStyle/>
          <a:p>
            <a:r>
              <a:rPr lang="en-US" dirty="0"/>
              <a:t>A dummy variable is a numerical variable used in regression analysis to represent components of the categorical variable in your data.</a:t>
            </a:r>
          </a:p>
          <a:p>
            <a:r>
              <a:rPr lang="en-US" dirty="0"/>
              <a:t>Of the categorical variables present in the original data set, I identified a group of 30 variables that I believed could potentially affect the price of a house. </a:t>
            </a:r>
          </a:p>
          <a:p>
            <a:r>
              <a:rPr lang="en-US" dirty="0"/>
              <a:t>I then narrowed this list of variables down to 15, and converted each categorical variable into dummy variables.</a:t>
            </a:r>
          </a:p>
          <a:p>
            <a:r>
              <a:rPr lang="en-US" dirty="0"/>
              <a:t>After I finished converting the categorical variable, I removed the original column from the data set, and proceeded likewise through each selected variable.</a:t>
            </a:r>
          </a:p>
        </p:txBody>
      </p:sp>
    </p:spTree>
    <p:extLst>
      <p:ext uri="{BB962C8B-B14F-4D97-AF65-F5344CB8AC3E}">
        <p14:creationId xmlns:p14="http://schemas.microsoft.com/office/powerpoint/2010/main" val="162937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775E-A2C9-48DB-9AD7-47E0E0658505}"/>
              </a:ext>
            </a:extLst>
          </p:cNvPr>
          <p:cNvSpPr>
            <a:spLocks noGrp="1"/>
          </p:cNvSpPr>
          <p:nvPr>
            <p:ph type="title"/>
          </p:nvPr>
        </p:nvSpPr>
        <p:spPr/>
        <p:txBody>
          <a:bodyPr/>
          <a:lstStyle/>
          <a:p>
            <a:pPr algn="ctr"/>
            <a:r>
              <a:rPr lang="en-US" dirty="0"/>
              <a:t>Dummy variables: First Solution </a:t>
            </a:r>
          </a:p>
        </p:txBody>
      </p:sp>
      <p:sp>
        <p:nvSpPr>
          <p:cNvPr id="3" name="Content Placeholder 2">
            <a:extLst>
              <a:ext uri="{FF2B5EF4-FFF2-40B4-BE49-F238E27FC236}">
                <a16:creationId xmlns:a16="http://schemas.microsoft.com/office/drawing/2014/main" id="{2CFCEAAE-5C9B-4C4A-A9E0-90645FFDDCF0}"/>
              </a:ext>
            </a:extLst>
          </p:cNvPr>
          <p:cNvSpPr>
            <a:spLocks noGrp="1"/>
          </p:cNvSpPr>
          <p:nvPr>
            <p:ph idx="1"/>
          </p:nvPr>
        </p:nvSpPr>
        <p:spPr/>
        <p:txBody>
          <a:bodyPr/>
          <a:lstStyle/>
          <a:p>
            <a:r>
              <a:rPr lang="en-US" dirty="0"/>
              <a:t>The following code was run over each variable:</a:t>
            </a:r>
          </a:p>
          <a:p>
            <a:pPr lvl="1"/>
            <a:r>
              <a:rPr lang="en-US" dirty="0" err="1"/>
              <a:t>daf</a:t>
            </a:r>
            <a:r>
              <a:rPr lang="en-US" dirty="0"/>
              <a:t> &lt;- dummy(</a:t>
            </a:r>
            <a:r>
              <a:rPr lang="en-US" dirty="0" err="1"/>
              <a:t>train$MSSubClass</a:t>
            </a:r>
            <a:r>
              <a:rPr lang="en-US" dirty="0"/>
              <a:t>)</a:t>
            </a:r>
          </a:p>
          <a:p>
            <a:pPr lvl="1"/>
            <a:r>
              <a:rPr lang="en-US" dirty="0"/>
              <a:t>daf2 &lt;- </a:t>
            </a:r>
            <a:r>
              <a:rPr lang="en-US" dirty="0" err="1"/>
              <a:t>cbind</a:t>
            </a:r>
            <a:r>
              <a:rPr lang="en-US" dirty="0"/>
              <a:t>(</a:t>
            </a:r>
            <a:r>
              <a:rPr lang="en-US" dirty="0" err="1"/>
              <a:t>newframe</a:t>
            </a:r>
            <a:r>
              <a:rPr lang="en-US" dirty="0"/>
              <a:t>, </a:t>
            </a:r>
            <a:r>
              <a:rPr lang="en-US" dirty="0" err="1"/>
              <a:t>daf</a:t>
            </a:r>
            <a:r>
              <a:rPr lang="en-US" dirty="0"/>
              <a:t>)</a:t>
            </a:r>
          </a:p>
          <a:p>
            <a:pPr lvl="1"/>
            <a:r>
              <a:rPr lang="en-US" dirty="0"/>
              <a:t>daf2[,c("</a:t>
            </a:r>
            <a:r>
              <a:rPr lang="en-US" dirty="0" err="1"/>
              <a:t>MSSubClass</a:t>
            </a:r>
            <a:r>
              <a:rPr lang="en-US" dirty="0"/>
              <a:t>")] &lt;- list(NULL)</a:t>
            </a:r>
          </a:p>
          <a:p>
            <a:pPr lvl="1"/>
            <a:endParaRPr lang="en-US" dirty="0"/>
          </a:p>
          <a:p>
            <a:pPr lvl="1"/>
            <a:r>
              <a:rPr lang="en-US" dirty="0"/>
              <a:t>The dummy function created a new data frame for the dummy variables, which had to be bound to the original dataset using the </a:t>
            </a:r>
            <a:r>
              <a:rPr lang="en-US" dirty="0" err="1"/>
              <a:t>cbind</a:t>
            </a:r>
            <a:r>
              <a:rPr lang="en-US" dirty="0"/>
              <a:t> function. </a:t>
            </a:r>
          </a:p>
        </p:txBody>
      </p:sp>
    </p:spTree>
    <p:extLst>
      <p:ext uri="{BB962C8B-B14F-4D97-AF65-F5344CB8AC3E}">
        <p14:creationId xmlns:p14="http://schemas.microsoft.com/office/powerpoint/2010/main" val="298272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9D49-280B-4751-82E6-D3ED4902BB1B}"/>
              </a:ext>
            </a:extLst>
          </p:cNvPr>
          <p:cNvSpPr>
            <a:spLocks noGrp="1"/>
          </p:cNvSpPr>
          <p:nvPr>
            <p:ph type="title"/>
          </p:nvPr>
        </p:nvSpPr>
        <p:spPr/>
        <p:txBody>
          <a:bodyPr/>
          <a:lstStyle/>
          <a:p>
            <a:pPr algn="ctr"/>
            <a:r>
              <a:rPr lang="en-US" dirty="0"/>
              <a:t>Dummy variables: second solution</a:t>
            </a:r>
          </a:p>
        </p:txBody>
      </p:sp>
      <p:sp>
        <p:nvSpPr>
          <p:cNvPr id="3" name="Content Placeholder 2">
            <a:extLst>
              <a:ext uri="{FF2B5EF4-FFF2-40B4-BE49-F238E27FC236}">
                <a16:creationId xmlns:a16="http://schemas.microsoft.com/office/drawing/2014/main" id="{B3B91823-BB64-4E74-989C-B97D59CF85A1}"/>
              </a:ext>
            </a:extLst>
          </p:cNvPr>
          <p:cNvSpPr>
            <a:spLocks noGrp="1"/>
          </p:cNvSpPr>
          <p:nvPr>
            <p:ph idx="1"/>
          </p:nvPr>
        </p:nvSpPr>
        <p:spPr/>
        <p:txBody>
          <a:bodyPr/>
          <a:lstStyle/>
          <a:p>
            <a:r>
              <a:rPr lang="en-US" dirty="0"/>
              <a:t>The previous solution was inefficient because it required the code to be written and run over each variable, and it created a number of what were ultimately extraneous datasets.</a:t>
            </a:r>
          </a:p>
          <a:p>
            <a:r>
              <a:rPr lang="en-US" dirty="0"/>
              <a:t>The same results could be accomplished much more simply using the </a:t>
            </a:r>
            <a:r>
              <a:rPr lang="en-US" dirty="0" err="1"/>
              <a:t>dummy.data.frame</a:t>
            </a:r>
            <a:r>
              <a:rPr lang="en-US" dirty="0"/>
              <a:t> function:</a:t>
            </a:r>
          </a:p>
          <a:p>
            <a:pPr lvl="1"/>
            <a:r>
              <a:rPr lang="en-US" dirty="0"/>
              <a:t> </a:t>
            </a:r>
            <a:r>
              <a:rPr lang="en-US" dirty="0" err="1"/>
              <a:t>dafn</a:t>
            </a:r>
            <a:r>
              <a:rPr lang="en-US" dirty="0"/>
              <a:t> &lt;- </a:t>
            </a:r>
            <a:r>
              <a:rPr lang="en-US" dirty="0" err="1"/>
              <a:t>dummy.data.frame</a:t>
            </a:r>
            <a:r>
              <a:rPr lang="en-US" dirty="0"/>
              <a:t>(</a:t>
            </a:r>
            <a:r>
              <a:rPr lang="en-US" dirty="0" err="1"/>
              <a:t>as.data.frame</a:t>
            </a:r>
            <a:r>
              <a:rPr lang="en-US" dirty="0"/>
              <a:t>(</a:t>
            </a:r>
            <a:r>
              <a:rPr lang="en-US" dirty="0" err="1"/>
              <a:t>newframe</a:t>
            </a:r>
            <a:r>
              <a:rPr lang="en-US" dirty="0"/>
              <a:t>), names = c("MSSubClass","LotConfig","Condition1","BldgType","HouseStyle","RoofStyle","ExterCond", "Foundation","BsmtCond","Heating","KitchenQual","GarageType","PoolQC","Fence", "SaleCondition") , </a:t>
            </a:r>
            <a:r>
              <a:rPr lang="en-US" dirty="0" err="1"/>
              <a:t>sep</a:t>
            </a:r>
            <a:r>
              <a:rPr lang="en-US" dirty="0"/>
              <a:t> = ".")</a:t>
            </a:r>
          </a:p>
        </p:txBody>
      </p:sp>
    </p:spTree>
    <p:extLst>
      <p:ext uri="{BB962C8B-B14F-4D97-AF65-F5344CB8AC3E}">
        <p14:creationId xmlns:p14="http://schemas.microsoft.com/office/powerpoint/2010/main" val="70187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2425</TotalTime>
  <Words>1898</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What’s in a House? Predicting Housing Prices with Regression</vt:lpstr>
      <vt:lpstr>Goals </vt:lpstr>
      <vt:lpstr>What Data Was Used?</vt:lpstr>
      <vt:lpstr>How will the Predictive Variables be identified?</vt:lpstr>
      <vt:lpstr>Is the dataset ready for analysis? </vt:lpstr>
      <vt:lpstr>Replacing “NA” values</vt:lpstr>
      <vt:lpstr>Creating dummy variables </vt:lpstr>
      <vt:lpstr>Dummy variables: First Solution </vt:lpstr>
      <vt:lpstr>Dummy variables: second solution</vt:lpstr>
      <vt:lpstr>Sale Price Statistics</vt:lpstr>
      <vt:lpstr>Data visualization</vt:lpstr>
      <vt:lpstr>Conclusions from data visualization</vt:lpstr>
      <vt:lpstr>Regression and Machine learning</vt:lpstr>
      <vt:lpstr>Linear Regression</vt:lpstr>
      <vt:lpstr>Random Forest</vt:lpstr>
      <vt:lpstr>Support vector machines</vt:lpstr>
      <vt:lpstr>Evaluating the models</vt:lpstr>
      <vt:lpstr>Tuning the models</vt:lpstr>
      <vt:lpstr>Retuning the models</vt:lpstr>
      <vt:lpstr>Feature engineering</vt:lpstr>
      <vt:lpstr>which model performed best,  and what does it mean?</vt:lpstr>
      <vt:lpstr>Recommendations</vt:lpstr>
      <vt:lpstr>Limitations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Moran</dc:creator>
  <cp:lastModifiedBy>Michael Moran</cp:lastModifiedBy>
  <cp:revision>32</cp:revision>
  <dcterms:created xsi:type="dcterms:W3CDTF">2018-06-27T10:40:29Z</dcterms:created>
  <dcterms:modified xsi:type="dcterms:W3CDTF">2018-06-29T03:06:13Z</dcterms:modified>
</cp:coreProperties>
</file>