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4" r:id="rId7"/>
    <p:sldId id="265" r:id="rId8"/>
    <p:sldId id="257" r:id="rId9"/>
    <p:sldId id="261" r:id="rId10"/>
    <p:sldId id="258" r:id="rId11"/>
    <p:sldId id="259" r:id="rId12"/>
    <p:sldId id="260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F2FE9-AA0A-4344-A30C-38EDBD444258}" v="18" dt="2023-09-19T17:09:52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0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7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6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2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8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6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1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2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FDE4-54D1-4206-BB92-4E794BB9A0C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5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CFDE4-54D1-4206-BB92-4E794BB9A0C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41C0A-760A-4AD1-A427-DF18DB629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7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od.org/database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Input-Output Analysis</a:t>
            </a:r>
            <a:br>
              <a:rPr lang="en-US" dirty="0"/>
            </a:br>
            <a:r>
              <a:rPr lang="en-US" dirty="0"/>
              <a:t>South Korea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19, 2023</a:t>
            </a:r>
          </a:p>
        </p:txBody>
      </p:sp>
    </p:spTree>
    <p:extLst>
      <p:ext uri="{BB962C8B-B14F-4D97-AF65-F5344CB8AC3E}">
        <p14:creationId xmlns:p14="http://schemas.microsoft.com/office/powerpoint/2010/main" val="2067151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3820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Steps to arrive at the Employment Figures (Contd.)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219200"/>
            <a:ext cx="777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59642" y="1501551"/>
            <a:ext cx="784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STEP-7: Calculate the Total Employment Generated in the Green program.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Note#4: You can also change the weights of the program in case you think a particular energy sector deserves more importance.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STEP-8: Compare the figures with those of the fossil fuel industry like Coal and Oil &amp; Gas.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7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Theory in Brief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838200"/>
            <a:ext cx="3581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C1A55B1-9347-A987-70F6-89AF61446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295400"/>
            <a:ext cx="55372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EEC47-335F-1D3B-D1BD-09C1E20856BF}"/>
              </a:ext>
            </a:extLst>
          </p:cNvPr>
          <p:cNvSpPr txBox="1"/>
          <p:nvPr/>
        </p:nvSpPr>
        <p:spPr>
          <a:xfrm>
            <a:off x="1066800" y="5181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Imports-Ridden Input-Output Accounting Framework</a:t>
            </a:r>
          </a:p>
        </p:txBody>
      </p:sp>
    </p:spTree>
    <p:extLst>
      <p:ext uri="{BB962C8B-B14F-4D97-AF65-F5344CB8AC3E}">
        <p14:creationId xmlns:p14="http://schemas.microsoft.com/office/powerpoint/2010/main" val="257021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Theory in Brief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838200"/>
            <a:ext cx="3581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81CCBC3-1516-4147-DB56-C148F789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993228"/>
            <a:ext cx="7137400" cy="171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742CED-6797-7A62-66EC-6EAA33105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6" y="2707728"/>
            <a:ext cx="7391400" cy="157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BB8CD1-2A24-2A85-A88E-BC0AF0781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4648200"/>
            <a:ext cx="6769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0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Theory in Brief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838200"/>
            <a:ext cx="3581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78C7E9D-F735-88AB-C053-F1F9C491D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990902"/>
            <a:ext cx="6096000" cy="596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B1665D-635F-771A-AC88-352CF7504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719070"/>
            <a:ext cx="7772400" cy="17284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92A0B-1DCF-963D-B738-7A78BB263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9454"/>
            <a:ext cx="7772400" cy="5996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C7B0BC-72C3-9FA6-3B4F-03ECA713F801}"/>
              </a:ext>
            </a:extLst>
          </p:cNvPr>
          <p:cNvSpPr txBox="1"/>
          <p:nvPr/>
        </p:nvSpPr>
        <p:spPr>
          <a:xfrm>
            <a:off x="1143000" y="1670169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X changes to a change in Y? Intuitively: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BF079D-AABC-43CE-4B6E-D4F7D0100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4810617"/>
            <a:ext cx="7772400" cy="149770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A6DFD4-1C9B-3317-0BFB-BD95AA2C2F56}"/>
              </a:ext>
            </a:extLst>
          </p:cNvPr>
          <p:cNvSpPr txBox="1"/>
          <p:nvPr/>
        </p:nvSpPr>
        <p:spPr>
          <a:xfrm>
            <a:off x="7543800" y="6172200"/>
            <a:ext cx="838200" cy="4111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0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Black" panose="020B0A04020102020204" pitchFamily="34" charset="0"/>
              </a:rPr>
              <a:t>Data 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009835"/>
            <a:ext cx="82296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Data Source for the I-O Table of the Korean Economy:</a:t>
            </a:r>
          </a:p>
          <a:p>
            <a:endParaRPr lang="en-US" dirty="0"/>
          </a:p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Bank of Korea</a:t>
            </a:r>
          </a:p>
          <a:p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https://www.bok.or.kr/eng/bbs/E0000634/view.do?nttId=10058883&amp;menuNo=400069</a:t>
            </a:r>
            <a:r>
              <a:rPr lang="en-US" sz="2400" dirty="0"/>
              <a:t> </a:t>
            </a:r>
            <a:b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data files have already been provided.)</a:t>
            </a:r>
            <a:b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Data available at three levels of detail: We used the most detailed table of 165X165 industries.</a:t>
            </a:r>
          </a:p>
          <a:p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The year chosen was the latest available -2018.</a:t>
            </a:r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667000" y="838200"/>
            <a:ext cx="3581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57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Employment Data of Korea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807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Same data source: Bank of Korea.</a:t>
            </a:r>
          </a:p>
          <a:p>
            <a:pPr marL="342900" indent="-3429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used the Full Time Equivalent Employment numbers.</a:t>
            </a:r>
          </a:p>
          <a:p>
            <a:pPr marL="342900" indent="-342900">
              <a:buAutoNum type="arabicPeriod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Year of data chosen, 2018, corresponds to the same year as I-O (will be explained later).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The same detailed table matched the I-O industry level.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0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Alternative Data sources for I/O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1219200"/>
            <a:ext cx="60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200" y="1371600"/>
            <a:ext cx="8382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http://www.wiod.org/database/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Step 1: </a:t>
            </a:r>
            <a:r>
              <a:rPr lang="en-US" sz="2400" dirty="0"/>
              <a:t>Click on the link National Input-Output Tables</a:t>
            </a:r>
          </a:p>
          <a:p>
            <a:endParaRPr lang="en-US" sz="2400" dirty="0"/>
          </a:p>
          <a:p>
            <a:r>
              <a:rPr lang="en-US" sz="2400" dirty="0"/>
              <a:t>Step 2: Click on the country and choose the year (corresponding to the year of employment data).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1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57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Steps to arrive at the Employment Figures for Green Energy Program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14400" y="1143000"/>
            <a:ext cx="7315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5800" y="1261939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STEP-1 :	Three important categories  of data: Input-output table, 		Gross output and Total Employment.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STEP-2:		Generate the (I-A) inverse matrix from Input-Output 			Matrix 	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STEP-3: 	Calculate the Employment–Output Ratio for each 			individual levels of industry.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STEP-4: 	Sort/Match the Employment– Output Ratio according to		the Input-Output table.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Note#1: The individual industries mentioned in the employment column may not always exactly correspond to the individual industry names in the Input-Output table. Choose the closest possible industry and sum it up for grouping (if required).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50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845"/>
            <a:ext cx="83820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Steps to arrive at the Employment Figures (Contd.)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1219200"/>
            <a:ext cx="777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7700" y="1524000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STEP-5: 	Multiply the Employment – Output ratio with the Input-			Output Table to calculate the figures for employment			generated in each industry.</a:t>
            </a:r>
          </a:p>
          <a:p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STEP-6 :	Calculate the total, direct and indirect employment figures 		for each individual energy sector using the weights.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Note#2:	The diagonal elements in the new matrix gives the direct 		employment figures and the remainder is the indirect 			employments generated.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Note#3: You can also change the weights to levels which you feel apt and 	calculate the employment figures.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3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C0C2D073B57C4BA6DD00CAE15DB055" ma:contentTypeVersion="14" ma:contentTypeDescription="Create a new document." ma:contentTypeScope="" ma:versionID="4b1703a3bd7e11b4ae6f310a578e373f">
  <xsd:schema xmlns:xsd="http://www.w3.org/2001/XMLSchema" xmlns:xs="http://www.w3.org/2001/XMLSchema" xmlns:p="http://schemas.microsoft.com/office/2006/metadata/properties" xmlns:ns3="55d47017-2ce7-4322-b7c0-81e027266bbd" xmlns:ns4="ba69ee57-497c-40ec-885a-dc027a8fa7d9" targetNamespace="http://schemas.microsoft.com/office/2006/metadata/properties" ma:root="true" ma:fieldsID="8c4d388276043a7ea5b3f8f7f8b9b2f3" ns3:_="" ns4:_="">
    <xsd:import namespace="55d47017-2ce7-4322-b7c0-81e027266bbd"/>
    <xsd:import namespace="ba69ee57-497c-40ec-885a-dc027a8fa7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47017-2ce7-4322-b7c0-81e027266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9ee57-497c-40ec-885a-dc027a8fa7d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7D4C-5FF7-4CF0-AB5E-DFA09B3433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d47017-2ce7-4322-b7c0-81e027266bbd"/>
    <ds:schemaRef ds:uri="ba69ee57-497c-40ec-885a-dc027a8fa7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32C2A6-509E-452A-A52E-93C342B33C7D}">
  <ds:schemaRefs>
    <ds:schemaRef ds:uri="55d47017-2ce7-4322-b7c0-81e027266bbd"/>
    <ds:schemaRef ds:uri="http://purl.org/dc/terms/"/>
    <ds:schemaRef ds:uri="ba69ee57-497c-40ec-885a-dc027a8fa7d9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A7F9348-C2B4-4BB1-A066-4C5EE196B7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546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Arial Rounded MT Bold</vt:lpstr>
      <vt:lpstr>Calibri</vt:lpstr>
      <vt:lpstr>Office Theme</vt:lpstr>
      <vt:lpstr>Input-Output Analysis South Korea</vt:lpstr>
      <vt:lpstr>Theory in Brief</vt:lpstr>
      <vt:lpstr>Theory in Brief</vt:lpstr>
      <vt:lpstr>Theory in Brief</vt:lpstr>
      <vt:lpstr>Data Source</vt:lpstr>
      <vt:lpstr>Employment Data of Korea</vt:lpstr>
      <vt:lpstr>Alternative Data sources for I/O</vt:lpstr>
      <vt:lpstr>Steps to arrive at the Employment Figures for Green Energy Program</vt:lpstr>
      <vt:lpstr>Steps to arrive at the Employment Figures (Contd.)</vt:lpstr>
      <vt:lpstr>Steps to arrive at the Employment Figures (Contd.)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Input-Output Analysis</dc:title>
  <dc:creator>BANI-SUBHO</dc:creator>
  <cp:lastModifiedBy>Shouvik Chakraborty</cp:lastModifiedBy>
  <cp:revision>32</cp:revision>
  <dcterms:created xsi:type="dcterms:W3CDTF">2013-09-18T15:28:01Z</dcterms:created>
  <dcterms:modified xsi:type="dcterms:W3CDTF">2023-09-19T17:10:51Z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0x010100BFC0C2D073B57C4BA6DD00CAE15DB055</vt:lpwstr>
  </property>
</Properties>
</file>