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1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vik Chakraborty" userId="7d9c6dc9-bee0-42d3-bd6c-6fa62feee626" providerId="ADAL" clId="{2AD608A5-6E60-42AF-B871-AFA87C99551F}"/>
    <pc:docChg chg="modSld">
      <pc:chgData name="Shouvik Chakraborty" userId="7d9c6dc9-bee0-42d3-bd6c-6fa62feee626" providerId="ADAL" clId="{2AD608A5-6E60-42AF-B871-AFA87C99551F}" dt="2021-09-23T13:40:44.592" v="5" actId="20577"/>
      <pc:docMkLst>
        <pc:docMk/>
      </pc:docMkLst>
      <pc:sldChg chg="modSp mod">
        <pc:chgData name="Shouvik Chakraborty" userId="7d9c6dc9-bee0-42d3-bd6c-6fa62feee626" providerId="ADAL" clId="{2AD608A5-6E60-42AF-B871-AFA87C99551F}" dt="2021-09-23T13:40:44.592" v="5" actId="20577"/>
        <pc:sldMkLst>
          <pc:docMk/>
          <pc:sldMk cId="2067151396" sldId="256"/>
        </pc:sldMkLst>
        <pc:spChg chg="mod">
          <ac:chgData name="Shouvik Chakraborty" userId="7d9c6dc9-bee0-42d3-bd6c-6fa62feee626" providerId="ADAL" clId="{2AD608A5-6E60-42AF-B871-AFA87C99551F}" dt="2021-09-23T13:40:44.592" v="5" actId="20577"/>
          <ac:spMkLst>
            <pc:docMk/>
            <pc:sldMk cId="2067151396" sldId="256"/>
            <ac:spMk id="3" creationId="{00000000-0000-0000-0000-000000000000}"/>
          </ac:spMkLst>
        </pc:spChg>
      </pc:sldChg>
    </pc:docChg>
  </pc:docChgLst>
  <pc:docChgLst>
    <pc:chgData name="Shouvik Chakraborty" userId="7d9c6dc9-bee0-42d3-bd6c-6fa62feee626" providerId="ADAL" clId="{10B8ABCD-2F29-4D4A-95A0-BA50EE173622}"/>
    <pc:docChg chg="custSel modSld">
      <pc:chgData name="Shouvik Chakraborty" userId="7d9c6dc9-bee0-42d3-bd6c-6fa62feee626" providerId="ADAL" clId="{10B8ABCD-2F29-4D4A-95A0-BA50EE173622}" dt="2021-09-23T14:12:58.302" v="51" actId="20577"/>
      <pc:docMkLst>
        <pc:docMk/>
      </pc:docMkLst>
      <pc:sldChg chg="modSp mod">
        <pc:chgData name="Shouvik Chakraborty" userId="7d9c6dc9-bee0-42d3-bd6c-6fa62feee626" providerId="ADAL" clId="{10B8ABCD-2F29-4D4A-95A0-BA50EE173622}" dt="2021-09-23T13:50:31.715" v="45" actId="6549"/>
        <pc:sldMkLst>
          <pc:docMk/>
          <pc:sldMk cId="3430576280" sldId="257"/>
        </pc:sldMkLst>
        <pc:spChg chg="mod">
          <ac:chgData name="Shouvik Chakraborty" userId="7d9c6dc9-bee0-42d3-bd6c-6fa62feee626" providerId="ADAL" clId="{10B8ABCD-2F29-4D4A-95A0-BA50EE173622}" dt="2021-09-23T13:50:31.715" v="45" actId="6549"/>
          <ac:spMkLst>
            <pc:docMk/>
            <pc:sldMk cId="3430576280" sldId="257"/>
            <ac:spMk id="5" creationId="{00000000-0000-0000-0000-000000000000}"/>
          </ac:spMkLst>
        </pc:spChg>
      </pc:sldChg>
      <pc:sldChg chg="modSp mod">
        <pc:chgData name="Shouvik Chakraborty" userId="7d9c6dc9-bee0-42d3-bd6c-6fa62feee626" providerId="ADAL" clId="{10B8ABCD-2F29-4D4A-95A0-BA50EE173622}" dt="2021-09-23T14:12:58.302" v="51" actId="20577"/>
        <pc:sldMkLst>
          <pc:docMk/>
          <pc:sldMk cId="3914058279" sldId="262"/>
        </pc:sldMkLst>
        <pc:spChg chg="mod">
          <ac:chgData name="Shouvik Chakraborty" userId="7d9c6dc9-bee0-42d3-bd6c-6fa62feee626" providerId="ADAL" clId="{10B8ABCD-2F29-4D4A-95A0-BA50EE173622}" dt="2021-09-23T14:12:58.302" v="51" actId="20577"/>
          <ac:spMkLst>
            <pc:docMk/>
            <pc:sldMk cId="3914058279" sldId="26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6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FDE4-54D1-4206-BB92-4E794BB9A0CD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od.org/database/niots13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Input-Output Analysis</a:t>
            </a:r>
            <a:br>
              <a:rPr lang="en-US" dirty="0"/>
            </a:br>
            <a:r>
              <a:rPr lang="en-US" dirty="0"/>
              <a:t>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23, 2021</a:t>
            </a:r>
          </a:p>
        </p:txBody>
      </p:sp>
    </p:spTree>
    <p:extLst>
      <p:ext uri="{BB962C8B-B14F-4D97-AF65-F5344CB8AC3E}">
        <p14:creationId xmlns:p14="http://schemas.microsoft.com/office/powerpoint/2010/main" val="206715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Data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990600"/>
            <a:ext cx="8229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Data Source for the Indian Economy:</a:t>
            </a:r>
          </a:p>
          <a:p>
            <a:endParaRPr lang="en-US" dirty="0"/>
          </a:p>
          <a:p>
            <a:pPr lvl="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Choose Annual I-O data</a:t>
            </a:r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WORLD input output database (Details on Slide No. 5)</a:t>
            </a:r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Choosing the Employment data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employment data for India is taken from: </a:t>
            </a:r>
            <a:r>
              <a:rPr lang="en-US" sz="2400" dirty="0"/>
              <a:t>NSS Report</a:t>
            </a:r>
          </a:p>
          <a:p>
            <a:r>
              <a:rPr lang="en-US" sz="2400" dirty="0"/>
              <a:t>No. 537 (66/10/1) on Employment and Unemployment</a:t>
            </a:r>
          </a:p>
          <a:p>
            <a:r>
              <a:rPr lang="en-US" sz="2400" dirty="0"/>
              <a:t>situation in India, 2009–10.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(http://www.indiaenvironmentportal.org.in/files/file/NSS_Report_employment%20and%20unemployment.pdf)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link to the recent report (2018-19):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http://mospi.nic.in/sites/default/files/publication_reports/Annual_Report_PLFS_2018_19_HL.pdf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3820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7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with the Employment Data of India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Various Approaches to Employment:</a:t>
            </a:r>
          </a:p>
          <a:p>
            <a:pPr marL="342900" indent="-342900">
              <a:buAutoNum type="alphaLcParenBoth"/>
            </a:pPr>
            <a:r>
              <a:rPr lang="en-US" i="1" dirty="0"/>
              <a:t>usual status</a:t>
            </a:r>
            <a:r>
              <a:rPr lang="en-US" dirty="0"/>
              <a:t>(us): with a reference period of one year</a:t>
            </a:r>
          </a:p>
          <a:p>
            <a:pPr marL="342900" indent="-342900">
              <a:buAutoNum type="alphaLcParenBoth"/>
            </a:pPr>
            <a:r>
              <a:rPr lang="en-US" i="1" dirty="0"/>
              <a:t>current weekly status </a:t>
            </a:r>
            <a:r>
              <a:rPr lang="en-US" dirty="0"/>
              <a:t>(</a:t>
            </a:r>
            <a:r>
              <a:rPr lang="en-US" dirty="0" err="1"/>
              <a:t>cws</a:t>
            </a:r>
            <a:r>
              <a:rPr lang="en-US" dirty="0"/>
              <a:t>) with one week reference period and </a:t>
            </a:r>
          </a:p>
          <a:p>
            <a:pPr marL="342900" indent="-342900">
              <a:buAutoNum type="alphaLcParenBoth"/>
            </a:pPr>
            <a:r>
              <a:rPr lang="en-US" i="1" dirty="0"/>
              <a:t>current daily status 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 based on the daily activity pursued during each day of the reference week.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r>
              <a:rPr lang="en-US" dirty="0"/>
              <a:t>Who are usual status (us) workers:</a:t>
            </a:r>
          </a:p>
          <a:p>
            <a:endParaRPr lang="en-US" dirty="0"/>
          </a:p>
          <a:p>
            <a:r>
              <a:rPr lang="en-US" dirty="0"/>
              <a:t>(a) </a:t>
            </a:r>
            <a:r>
              <a:rPr lang="en-US" b="1" i="1" dirty="0"/>
              <a:t>Usual principal activity status(</a:t>
            </a:r>
            <a:r>
              <a:rPr lang="en-US" b="1" i="1" dirty="0" err="1"/>
              <a:t>ps</a:t>
            </a:r>
            <a:r>
              <a:rPr lang="en-US" b="1" i="1" dirty="0"/>
              <a:t>)</a:t>
            </a:r>
            <a:r>
              <a:rPr lang="en-US" i="1" dirty="0"/>
              <a:t>: </a:t>
            </a:r>
            <a:r>
              <a:rPr lang="en-US" dirty="0"/>
              <a:t>The usual activity status relates to the activity</a:t>
            </a:r>
          </a:p>
          <a:p>
            <a:r>
              <a:rPr lang="en-US" dirty="0"/>
              <a:t>status of a person during the reference period of 365 days preceding the date of survey.</a:t>
            </a:r>
          </a:p>
          <a:p>
            <a:r>
              <a:rPr lang="en-US" dirty="0">
                <a:latin typeface="TimesNewRomanPSMT"/>
              </a:rPr>
              <a:t>and </a:t>
            </a:r>
          </a:p>
          <a:p>
            <a:r>
              <a:rPr lang="en-US" dirty="0">
                <a:latin typeface="TimesNewRomanPSMT"/>
              </a:rPr>
              <a:t>(b) </a:t>
            </a:r>
            <a:r>
              <a:rPr lang="en-US" b="1" i="1" dirty="0">
                <a:latin typeface="+mj-lt"/>
              </a:rPr>
              <a:t>Subsidiary Status (</a:t>
            </a:r>
            <a:r>
              <a:rPr lang="en-US" b="1" i="1" dirty="0" err="1">
                <a:latin typeface="+mj-lt"/>
              </a:rPr>
              <a:t>ss</a:t>
            </a:r>
            <a:r>
              <a:rPr lang="en-US" b="1" i="1" dirty="0">
                <a:latin typeface="+mj-lt"/>
              </a:rPr>
              <a:t>):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latin typeface="TimesNewRomanPSMT"/>
              </a:rPr>
              <a:t>a person who is not a worker in the usual principal status is considered as worker according to the usual status (</a:t>
            </a:r>
            <a:r>
              <a:rPr lang="en-US" dirty="0" err="1">
                <a:latin typeface="TimesNewRomanPSMT"/>
              </a:rPr>
              <a:t>ps+ss</a:t>
            </a:r>
            <a:r>
              <a:rPr lang="en-US" dirty="0">
                <a:latin typeface="TimesNewRomanPSMT"/>
              </a:rPr>
              <a:t>) if the person pursues some</a:t>
            </a:r>
          </a:p>
          <a:p>
            <a:r>
              <a:rPr lang="en-US" dirty="0">
                <a:latin typeface="TimesNewRomanPSMT"/>
              </a:rPr>
              <a:t>subsidiary economic activity for 30 days or more during 365 days preceding the date of survey.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sz="32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Generating Industry –wise Employment Figures for India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25689"/>
            <a:ext cx="8077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</a:t>
            </a:r>
          </a:p>
          <a:p>
            <a:endParaRPr lang="en-US" dirty="0"/>
          </a:p>
          <a:p>
            <a:r>
              <a:rPr lang="en-US" dirty="0"/>
              <a:t>Calculating the total number of persons/ person days employed in India.</a:t>
            </a:r>
          </a:p>
          <a:p>
            <a:endParaRPr lang="en-US" dirty="0"/>
          </a:p>
          <a:p>
            <a:r>
              <a:rPr lang="en-US" b="1" dirty="0"/>
              <a:t>Step 2:</a:t>
            </a:r>
          </a:p>
          <a:p>
            <a:endParaRPr lang="en-US" dirty="0"/>
          </a:p>
          <a:p>
            <a:r>
              <a:rPr lang="en-US" dirty="0"/>
              <a:t>Locating the data on distribution (per 1000) of usually working persons by Industry of Work ( Note: For our research industry level data at 2-digit code/division/section as per NIC 2004 will be sufficient)</a:t>
            </a:r>
          </a:p>
          <a:p>
            <a:r>
              <a:rPr lang="en-US" dirty="0"/>
              <a:t>(NIC File named : nic_2004_struc_2digit.pdf file is attached to identify the names of each industry)</a:t>
            </a:r>
          </a:p>
          <a:p>
            <a:endParaRPr lang="en-US" dirty="0"/>
          </a:p>
          <a:p>
            <a:r>
              <a:rPr lang="en-US" b="1" dirty="0"/>
              <a:t>Step 3:</a:t>
            </a:r>
          </a:p>
          <a:p>
            <a:endParaRPr lang="en-US" dirty="0"/>
          </a:p>
          <a:p>
            <a:r>
              <a:rPr lang="en-US" dirty="0"/>
              <a:t>Multiplying the sample distribution of workers per industry with total number of  person/person days to arrive at the total number of persons/person-days employed in each industry. </a:t>
            </a:r>
          </a:p>
          <a:p>
            <a:endParaRPr lang="en-US" dirty="0"/>
          </a:p>
          <a:p>
            <a:r>
              <a:rPr lang="en-US" dirty="0"/>
              <a:t>(all calculations are done in file name: Employment data_09232021)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5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Choosing the Right I/O Dataset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219200"/>
            <a:ext cx="60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371600"/>
            <a:ext cx="8382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Rounded MT Bold" panose="020F0704030504030204" pitchFamily="34" charset="0"/>
              </a:rPr>
              <a:t>Choosing the I-O table:</a:t>
            </a:r>
          </a:p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http://www.wiod.org/database/niots13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400" dirty="0"/>
              <a:t>Click on the link National Input-Output Tables</a:t>
            </a:r>
          </a:p>
          <a:p>
            <a:endParaRPr lang="en-US" sz="2400" dirty="0"/>
          </a:p>
          <a:p>
            <a:r>
              <a:rPr lang="en-US" sz="2400" dirty="0"/>
              <a:t>Step 2: Click on India NIOT and choose the year 2009 (corresponding to the year of survey of employment data).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57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for Green Energy Program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143000"/>
            <a:ext cx="7315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4052" y="14478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STEP-1 :	Three important categories  of data: Input-output table, 		Gross output and Total Employment.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STEP-2:		Generate the (I-A) inverse matrix from Input-Output 			Matrix 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STEP-3: 	Calculate the Employment–Output Ratio for each 			individual levels of industry.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STEP-4: 	Sort/Match the Employment– Output Ratio according to		the Input-Output table.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Note#1: The individual industries mentioned in the employment column may not always exactly correspond to the individual industry names in the Input-Output table. Choose the closest possible industry and for grouping (if required) sum it up.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STEP-5: 	Multiply the Employment – Output ratio with the Input-			Output Table to calculate the figures for employment			generated in each industry.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0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(Contd.)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2192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642" y="1501551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STEP-6 :	Calculate the total, direct and indirect employment figures 		for each individual energy sector using the weights.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Note#2:	The diagonal elements in the new matrix gives the direct 		employment figures and the remainder is the indirect 			employments generated.</a:t>
            </a:r>
            <a:endParaRPr lang="en-US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Note#3: You can also change the weights to levels which you feel apt and calculate the employment figures.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STEP-7: 	Calculate the Total Employment Generated in the Green 		program.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Note#4: You can also change the weights of the program in case you think a particular energy sector deserves more importance.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STEP-8: 	Compare the figures with those of the fossil fuel industry 		like Coal and Oil &amp; Gas.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C0C2D073B57C4BA6DD00CAE15DB055" ma:contentTypeVersion="14" ma:contentTypeDescription="Create a new document." ma:contentTypeScope="" ma:versionID="4b1703a3bd7e11b4ae6f310a578e373f">
  <xsd:schema xmlns:xsd="http://www.w3.org/2001/XMLSchema" xmlns:xs="http://www.w3.org/2001/XMLSchema" xmlns:p="http://schemas.microsoft.com/office/2006/metadata/properties" xmlns:ns3="55d47017-2ce7-4322-b7c0-81e027266bbd" xmlns:ns4="ba69ee57-497c-40ec-885a-dc027a8fa7d9" targetNamespace="http://schemas.microsoft.com/office/2006/metadata/properties" ma:root="true" ma:fieldsID="8c4d388276043a7ea5b3f8f7f8b9b2f3" ns3:_="" ns4:_="">
    <xsd:import namespace="55d47017-2ce7-4322-b7c0-81e027266bbd"/>
    <xsd:import namespace="ba69ee57-497c-40ec-885a-dc027a8fa7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47017-2ce7-4322-b7c0-81e027266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9ee57-497c-40ec-885a-dc027a8fa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7D4C-5FF7-4CF0-AB5E-DFA09B343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d47017-2ce7-4322-b7c0-81e027266bbd"/>
    <ds:schemaRef ds:uri="ba69ee57-497c-40ec-885a-dc027a8fa7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2C2A6-509E-452A-A52E-93C342B33C7D}">
  <ds:schemaRefs>
    <ds:schemaRef ds:uri="http://purl.org/dc/dcmitype/"/>
    <ds:schemaRef ds:uri="http://schemas.microsoft.com/office/2006/metadata/properties"/>
    <ds:schemaRef ds:uri="55d47017-2ce7-4322-b7c0-81e027266bbd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a69ee57-497c-40ec-885a-dc027a8fa7d9"/>
  </ds:schemaRefs>
</ds:datastoreItem>
</file>

<file path=customXml/itemProps3.xml><?xml version="1.0" encoding="utf-8"?>
<ds:datastoreItem xmlns:ds="http://schemas.openxmlformats.org/officeDocument/2006/customXml" ds:itemID="{3A7F9348-C2B4-4BB1-A066-4C5EE196B7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800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TimesNewRomanPSMT</vt:lpstr>
      <vt:lpstr>Office Theme</vt:lpstr>
      <vt:lpstr>Input-Output Analysis India</vt:lpstr>
      <vt:lpstr>Data Source</vt:lpstr>
      <vt:lpstr>Working with the Employment Data of India</vt:lpstr>
      <vt:lpstr>Generating Industry –wise Employment Figures for India</vt:lpstr>
      <vt:lpstr>Choosing the Right I/O Dataset</vt:lpstr>
      <vt:lpstr>Steps to arrive at the Employment Figures for Green Energy Program</vt:lpstr>
      <vt:lpstr>Steps to arrive at the Employment Figures (Contd.)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Analysis</dc:title>
  <dc:creator>BANI-SUBHO</dc:creator>
  <cp:lastModifiedBy>Shouvik Chakraborty</cp:lastModifiedBy>
  <cp:revision>31</cp:revision>
  <dcterms:created xsi:type="dcterms:W3CDTF">2013-09-18T15:28:01Z</dcterms:created>
  <dcterms:modified xsi:type="dcterms:W3CDTF">2021-09-23T14:13:22Z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0x010100BFC0C2D073B57C4BA6DD00CAE15DB055</vt:lpwstr>
  </property>
</Properties>
</file>