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B_C3E46148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modernComment_109_258BAEA2.xml" ContentType="application/vnd.ms-powerpoint.comments+xml"/>
  <Override PartName="/ppt/comments/modernComment_103_C524A74F.xml" ContentType="application/vnd.ms-powerpoint.comments+xml"/>
  <Override PartName="/ppt/comments/modernComment_105_B98D868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0"/>
  </p:notesMasterIdLst>
  <p:sldIdLst>
    <p:sldId id="256" r:id="rId2"/>
    <p:sldId id="267" r:id="rId3"/>
    <p:sldId id="276" r:id="rId4"/>
    <p:sldId id="258" r:id="rId5"/>
    <p:sldId id="272" r:id="rId6"/>
    <p:sldId id="265" r:id="rId7"/>
    <p:sldId id="271" r:id="rId8"/>
    <p:sldId id="268" r:id="rId9"/>
    <p:sldId id="259" r:id="rId10"/>
    <p:sldId id="261" r:id="rId11"/>
    <p:sldId id="260" r:id="rId12"/>
    <p:sldId id="270" r:id="rId13"/>
    <p:sldId id="264" r:id="rId14"/>
    <p:sldId id="263" r:id="rId15"/>
    <p:sldId id="273" r:id="rId16"/>
    <p:sldId id="266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77AC0F-A586-1DC8-6F28-FD3037DB48CA}" name="Jeffery, Alvin D" initials="JD" userId="S::alvin.d.jeffery.1@vumc.org::5a546582-3f2a-4a68-b11b-f0e02a64fa0a" providerId="AD"/>
  <p188:author id="{D0456B9C-5374-828A-BE66-B9E1DD8D93CF}" name="Robinson, Michaela" initials="RM" userId="S::michaela.robinson@vumc.org::e5dd4191-8efc-402b-a5a4-9136912268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D8A6C-BC7E-0A68-77F7-D74DF0BCAA7B}" v="577" dt="2024-07-28T19:15:43.731"/>
    <p1510:client id="{9839052A-ED95-C4F5-E536-99CD95DCDD36}" v="10" dt="2024-07-28T03:14:40.644"/>
    <p1510:client id="{AB44703A-B53E-B90C-82A5-C3F6F1A4CA96}" v="34" dt="2024-07-29T22:54:25.124"/>
    <p1510:client id="{C4C4EDE7-3205-487B-0260-76C3B4282277}" v="111" dt="2024-07-29T01:09:12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3_C524A7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DD6320-6D57-46D9-998E-FC61EA393ABD}" authorId="{7277AC0F-A586-1DC8-6F28-FD3037DB48CA}" created="2024-07-18T16:30:04.961">
    <pc:sldMkLst xmlns:pc="http://schemas.microsoft.com/office/powerpoint/2013/main/command">
      <pc:docMk/>
      <pc:sldMk cId="3307513679" sldId="259"/>
    </pc:sldMkLst>
    <p188:txBody>
      <a:bodyPr/>
      <a:lstStyle/>
      <a:p>
        <a:r>
          <a:rPr lang="en-US"/>
          <a:t>We might break this up into 2 slides. Or more interestingly, putting the AUDIT questions/responses in larger zoom so they can see the types of questions. </a:t>
        </a:r>
      </a:p>
    </p188:txBody>
  </p188:cm>
</p188:cmLst>
</file>

<file path=ppt/comments/modernComment_105_B98D8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912A25-078E-453B-9BEB-B86FD1D7036A}" authorId="{7277AC0F-A586-1DC8-6F28-FD3037DB48CA}" created="2024-07-18T16:27:50.800">
    <pc:sldMkLst xmlns:pc="http://schemas.microsoft.com/office/powerpoint/2013/main/command">
      <pc:docMk/>
      <pc:sldMk cId="194566248" sldId="261"/>
    </pc:sldMkLst>
    <p188:txBody>
      <a:bodyPr/>
      <a:lstStyle/>
      <a:p>
        <a:r>
          <a:rPr lang="en-US"/>
          <a:t>I love having examples! This will be really helpful! </a:t>
        </a:r>
      </a:p>
    </p188:txBody>
  </p188:cm>
</p188:cmLst>
</file>

<file path=ppt/comments/modernComment_109_258BAE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4DA260-4F5F-49F1-86C7-BE8A06036D87}" authorId="{7277AC0F-A586-1DC8-6F28-FD3037DB48CA}" created="2024-07-18T16:28:32.208">
    <pc:sldMkLst xmlns:pc="http://schemas.microsoft.com/office/powerpoint/2013/main/command">
      <pc:docMk/>
      <pc:sldMk cId="629911202" sldId="265"/>
    </pc:sldMkLst>
    <p188:txBody>
      <a:bodyPr/>
      <a:lstStyle/>
      <a:p>
        <a:r>
          <a:rPr lang="en-US"/>
          <a:t>We might move this slide up toward the top depending on what your background/significance section look like. 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7-18T17:21:00.155" authorId="{D0456B9C-5374-828A-BE66-B9E1DD8D93CF}"/>
          </p223:rxn>
        </p223:reactions>
      </p:ext>
    </p188:extLst>
  </p188:cm>
</p188:cmLst>
</file>

<file path=ppt/comments/modernComment_10B_C3E4614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C1B34F-3012-4D67-9A46-AAB70D9EE533}" authorId="{7277AC0F-A586-1DC8-6F28-FD3037DB48CA}" created="2024-07-18T16:23:58.9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6524232" sldId="267"/>
      <ac:spMk id="3" creationId="{536B730D-FF4E-31B5-7981-0B0D85FCA684}"/>
    </ac:deMkLst>
    <p188:txBody>
      <a:bodyPr/>
      <a:lstStyle/>
      <a:p>
        <a:r>
          <a:rPr lang="en-US"/>
          <a:t>I'd add a slide about the problem of AUD. This could be done either by national statistics...and/or an individual's vignette/story. 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7-22T14:28:52.037" authorId="{D0456B9C-5374-828A-BE66-B9E1DD8D93CF}"/>
          </p223:rxn>
        </p223:reactions>
      </p:ext>
    </p188:extLst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www.niaaa.nih.gov/publications/brochures-and-fact-sheets/understanding-alcohol-use-disorder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aaa.nih.gov/publications/brochures-and-fact-sheets/understanding-alcohol-use-disorder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4E088-6D45-48A1-BAF2-D1E8172D3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E8F2FA-524B-4011-8E23-95BF4DCA14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Around </a:t>
          </a:r>
          <a:r>
            <a:rPr lang="en-US" b="1"/>
            <a:t>28.8 million adults </a:t>
          </a:r>
          <a:r>
            <a:rPr lang="en-US"/>
            <a:t>ages 18 and older were reported with Alcohol Use Disorder (AUD) in 2021. Additionally, </a:t>
          </a:r>
          <a:r>
            <a:rPr lang="en-US" b="1"/>
            <a:t>753,000 youth</a:t>
          </a:r>
          <a:r>
            <a:rPr lang="en-US"/>
            <a:t> (12-17 years) were diagnosed with AUD (</a:t>
          </a:r>
          <a:r>
            <a:rPr lang="en-US">
              <a:hlinkClick xmlns:r="http://schemas.openxmlformats.org/officeDocument/2006/relationships" r:id="rId1"/>
            </a:rPr>
            <a:t>NIH, 2020</a:t>
          </a:r>
          <a:r>
            <a:rPr lang="en-US"/>
            <a:t>).</a:t>
          </a:r>
        </a:p>
      </dgm:t>
    </dgm:pt>
    <dgm:pt modelId="{E895A01A-4827-4FA6-B5AE-16F10B1406A1}" type="parTrans" cxnId="{148972AE-58C3-4E91-81BE-39B01D30892C}">
      <dgm:prSet/>
      <dgm:spPr/>
      <dgm:t>
        <a:bodyPr/>
        <a:lstStyle/>
        <a:p>
          <a:endParaRPr lang="en-US"/>
        </a:p>
      </dgm:t>
    </dgm:pt>
    <dgm:pt modelId="{E9AD85DE-8A2A-4252-999B-C64FB21D96BC}" type="sibTrans" cxnId="{148972AE-58C3-4E91-81BE-39B01D30892C}">
      <dgm:prSet/>
      <dgm:spPr/>
      <dgm:t>
        <a:bodyPr/>
        <a:lstStyle/>
        <a:p>
          <a:endParaRPr lang="en-US"/>
        </a:p>
      </dgm:t>
    </dgm:pt>
    <dgm:pt modelId="{63A186B9-44BB-4897-828B-A32B4B1A4D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can cause disruption to daily life, relationships, and health. The average cost of alcohol use in the US averages around </a:t>
          </a:r>
          <a:r>
            <a:rPr lang="en-US" b="1"/>
            <a:t>$2,000 a year </a:t>
          </a:r>
          <a:r>
            <a:rPr lang="en-US"/>
            <a:t>and more.</a:t>
          </a:r>
        </a:p>
      </dgm:t>
    </dgm:pt>
    <dgm:pt modelId="{B58D4514-7A8B-4E7E-B78F-D7C3C3221BC0}" type="parTrans" cxnId="{4C1D64E8-08AC-48C9-8469-0827D0F70747}">
      <dgm:prSet/>
      <dgm:spPr/>
      <dgm:t>
        <a:bodyPr/>
        <a:lstStyle/>
        <a:p>
          <a:endParaRPr lang="en-US"/>
        </a:p>
      </dgm:t>
    </dgm:pt>
    <dgm:pt modelId="{6087BC0F-A071-49C3-97A0-96B432F86C59}" type="sibTrans" cxnId="{4C1D64E8-08AC-48C9-8469-0827D0F70747}">
      <dgm:prSet/>
      <dgm:spPr/>
      <dgm:t>
        <a:bodyPr/>
        <a:lstStyle/>
        <a:p>
          <a:endParaRPr lang="en-US"/>
        </a:p>
      </dgm:t>
    </dgm:pt>
    <dgm:pt modelId="{4A1656DA-A4AA-4B0E-9040-59758563DF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Unfortunately, it may go undetected by clinicians who may not recognise the signs of AUD; stigma</a:t>
          </a:r>
        </a:p>
      </dgm:t>
    </dgm:pt>
    <dgm:pt modelId="{F2B52A8B-DEA1-4C2B-AEED-1F49975D65A5}" type="parTrans" cxnId="{4A1E9F3B-52D8-4180-8E91-A12460541F0E}">
      <dgm:prSet/>
      <dgm:spPr/>
      <dgm:t>
        <a:bodyPr/>
        <a:lstStyle/>
        <a:p>
          <a:endParaRPr lang="en-US"/>
        </a:p>
      </dgm:t>
    </dgm:pt>
    <dgm:pt modelId="{46BD877C-272B-47F4-8FA1-E01AB9FCC846}" type="sibTrans" cxnId="{4A1E9F3B-52D8-4180-8E91-A12460541F0E}">
      <dgm:prSet/>
      <dgm:spPr/>
      <dgm:t>
        <a:bodyPr/>
        <a:lstStyle/>
        <a:p>
          <a:endParaRPr lang="en-US"/>
        </a:p>
      </dgm:t>
    </dgm:pt>
    <dgm:pt modelId="{89B00815-2815-45E6-B01C-0179D07BC6CA}" type="pres">
      <dgm:prSet presAssocID="{F5D4E088-6D45-48A1-BAF2-D1E8172D354A}" presName="root" presStyleCnt="0">
        <dgm:presLayoutVars>
          <dgm:dir/>
          <dgm:resizeHandles val="exact"/>
        </dgm:presLayoutVars>
      </dgm:prSet>
      <dgm:spPr/>
    </dgm:pt>
    <dgm:pt modelId="{A0745E87-ED6B-4878-84D9-E60F02ADBFB6}" type="pres">
      <dgm:prSet presAssocID="{DDE8F2FA-524B-4011-8E23-95BF4DCA1457}" presName="compNode" presStyleCnt="0"/>
      <dgm:spPr/>
    </dgm:pt>
    <dgm:pt modelId="{2E5B5BDC-F333-4160-AFEC-5A4539DA660C}" type="pres">
      <dgm:prSet presAssocID="{DDE8F2FA-524B-4011-8E23-95BF4DCA1457}" presName="bgRect" presStyleLbl="bgShp" presStyleIdx="0" presStyleCnt="3"/>
      <dgm:spPr/>
    </dgm:pt>
    <dgm:pt modelId="{4F19107F-2E54-49F4-9670-AFD80027A26B}" type="pres">
      <dgm:prSet presAssocID="{DDE8F2FA-524B-4011-8E23-95BF4DCA1457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ttle"/>
        </a:ext>
      </dgm:extLst>
    </dgm:pt>
    <dgm:pt modelId="{D73AE89F-76AD-481A-B317-12EB40E904D0}" type="pres">
      <dgm:prSet presAssocID="{DDE8F2FA-524B-4011-8E23-95BF4DCA1457}" presName="spaceRect" presStyleCnt="0"/>
      <dgm:spPr/>
    </dgm:pt>
    <dgm:pt modelId="{CB78C33A-F93E-43BB-8C32-C1E80E2902E1}" type="pres">
      <dgm:prSet presAssocID="{DDE8F2FA-524B-4011-8E23-95BF4DCA1457}" presName="parTx" presStyleLbl="revTx" presStyleIdx="0" presStyleCnt="3">
        <dgm:presLayoutVars>
          <dgm:chMax val="0"/>
          <dgm:chPref val="0"/>
        </dgm:presLayoutVars>
      </dgm:prSet>
      <dgm:spPr/>
    </dgm:pt>
    <dgm:pt modelId="{B23C7800-5EC6-4A64-B89F-D3AE584FDC98}" type="pres">
      <dgm:prSet presAssocID="{E9AD85DE-8A2A-4252-999B-C64FB21D96BC}" presName="sibTrans" presStyleCnt="0"/>
      <dgm:spPr/>
    </dgm:pt>
    <dgm:pt modelId="{58210050-E769-4B96-AC0F-4A8332A176A8}" type="pres">
      <dgm:prSet presAssocID="{63A186B9-44BB-4897-828B-A32B4B1A4D33}" presName="compNode" presStyleCnt="0"/>
      <dgm:spPr/>
    </dgm:pt>
    <dgm:pt modelId="{1F9E30AC-8170-44A6-A807-35541F2401BF}" type="pres">
      <dgm:prSet presAssocID="{63A186B9-44BB-4897-828B-A32B4B1A4D33}" presName="bgRect" presStyleLbl="bgShp" presStyleIdx="1" presStyleCnt="3"/>
      <dgm:spPr/>
    </dgm:pt>
    <dgm:pt modelId="{FE4DAE32-507B-43A1-B0FF-C0DD0AA347DD}" type="pres">
      <dgm:prSet presAssocID="{63A186B9-44BB-4897-828B-A32B4B1A4D3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0EFE08E5-D22B-441C-BBAE-7DD931F2CCF3}" type="pres">
      <dgm:prSet presAssocID="{63A186B9-44BB-4897-828B-A32B4B1A4D33}" presName="spaceRect" presStyleCnt="0"/>
      <dgm:spPr/>
    </dgm:pt>
    <dgm:pt modelId="{929BFCB7-037F-43EF-8CEF-24731DC26663}" type="pres">
      <dgm:prSet presAssocID="{63A186B9-44BB-4897-828B-A32B4B1A4D33}" presName="parTx" presStyleLbl="revTx" presStyleIdx="1" presStyleCnt="3">
        <dgm:presLayoutVars>
          <dgm:chMax val="0"/>
          <dgm:chPref val="0"/>
        </dgm:presLayoutVars>
      </dgm:prSet>
      <dgm:spPr/>
    </dgm:pt>
    <dgm:pt modelId="{4EDC6ABC-3583-485E-9687-984E45E51C8E}" type="pres">
      <dgm:prSet presAssocID="{6087BC0F-A071-49C3-97A0-96B432F86C59}" presName="sibTrans" presStyleCnt="0"/>
      <dgm:spPr/>
    </dgm:pt>
    <dgm:pt modelId="{E1E7A17E-F534-435B-953A-E1DBC4CE5616}" type="pres">
      <dgm:prSet presAssocID="{4A1656DA-A4AA-4B0E-9040-59758563DF89}" presName="compNode" presStyleCnt="0"/>
      <dgm:spPr/>
    </dgm:pt>
    <dgm:pt modelId="{A5C7BD65-F913-444F-B9BF-D489E4F2236B}" type="pres">
      <dgm:prSet presAssocID="{4A1656DA-A4AA-4B0E-9040-59758563DF89}" presName="bgRect" presStyleLbl="bgShp" presStyleIdx="2" presStyleCnt="3"/>
      <dgm:spPr/>
    </dgm:pt>
    <dgm:pt modelId="{DD6EF78D-353C-457A-9DD6-77FC2BF47F9D}" type="pres">
      <dgm:prSet presAssocID="{4A1656DA-A4AA-4B0E-9040-59758563DF89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BF8FC92-A9B4-4D43-BAC2-9165131BCED9}" type="pres">
      <dgm:prSet presAssocID="{4A1656DA-A4AA-4B0E-9040-59758563DF89}" presName="spaceRect" presStyleCnt="0"/>
      <dgm:spPr/>
    </dgm:pt>
    <dgm:pt modelId="{818DB58E-282A-49B2-BA68-0A083E4C2456}" type="pres">
      <dgm:prSet presAssocID="{4A1656DA-A4AA-4B0E-9040-59758563DF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1E9F3B-52D8-4180-8E91-A12460541F0E}" srcId="{F5D4E088-6D45-48A1-BAF2-D1E8172D354A}" destId="{4A1656DA-A4AA-4B0E-9040-59758563DF89}" srcOrd="2" destOrd="0" parTransId="{F2B52A8B-DEA1-4C2B-AEED-1F49975D65A5}" sibTransId="{46BD877C-272B-47F4-8FA1-E01AB9FCC846}"/>
    <dgm:cxn modelId="{42F7E063-B5B3-4375-A7D5-CE2C6C145C52}" type="presOf" srcId="{DDE8F2FA-524B-4011-8E23-95BF4DCA1457}" destId="{CB78C33A-F93E-43BB-8C32-C1E80E2902E1}" srcOrd="0" destOrd="0" presId="urn:microsoft.com/office/officeart/2018/2/layout/IconVerticalSolidList"/>
    <dgm:cxn modelId="{8F38AD58-2F82-469D-AA5A-943D2F20CBFE}" type="presOf" srcId="{F5D4E088-6D45-48A1-BAF2-D1E8172D354A}" destId="{89B00815-2815-45E6-B01C-0179D07BC6CA}" srcOrd="0" destOrd="0" presId="urn:microsoft.com/office/officeart/2018/2/layout/IconVerticalSolidList"/>
    <dgm:cxn modelId="{148972AE-58C3-4E91-81BE-39B01D30892C}" srcId="{F5D4E088-6D45-48A1-BAF2-D1E8172D354A}" destId="{DDE8F2FA-524B-4011-8E23-95BF4DCA1457}" srcOrd="0" destOrd="0" parTransId="{E895A01A-4827-4FA6-B5AE-16F10B1406A1}" sibTransId="{E9AD85DE-8A2A-4252-999B-C64FB21D96BC}"/>
    <dgm:cxn modelId="{790591B9-AAA8-420D-9FDE-7C35BA92D1DB}" type="presOf" srcId="{4A1656DA-A4AA-4B0E-9040-59758563DF89}" destId="{818DB58E-282A-49B2-BA68-0A083E4C2456}" srcOrd="0" destOrd="0" presId="urn:microsoft.com/office/officeart/2018/2/layout/IconVerticalSolidList"/>
    <dgm:cxn modelId="{E8E670E1-C0BA-4B62-98BD-1F185DF8FA5A}" type="presOf" srcId="{63A186B9-44BB-4897-828B-A32B4B1A4D33}" destId="{929BFCB7-037F-43EF-8CEF-24731DC26663}" srcOrd="0" destOrd="0" presId="urn:microsoft.com/office/officeart/2018/2/layout/IconVerticalSolidList"/>
    <dgm:cxn modelId="{4C1D64E8-08AC-48C9-8469-0827D0F70747}" srcId="{F5D4E088-6D45-48A1-BAF2-D1E8172D354A}" destId="{63A186B9-44BB-4897-828B-A32B4B1A4D33}" srcOrd="1" destOrd="0" parTransId="{B58D4514-7A8B-4E7E-B78F-D7C3C3221BC0}" sibTransId="{6087BC0F-A071-49C3-97A0-96B432F86C59}"/>
    <dgm:cxn modelId="{744E4200-7107-4AD5-B740-C738415517FA}" type="presParOf" srcId="{89B00815-2815-45E6-B01C-0179D07BC6CA}" destId="{A0745E87-ED6B-4878-84D9-E60F02ADBFB6}" srcOrd="0" destOrd="0" presId="urn:microsoft.com/office/officeart/2018/2/layout/IconVerticalSolidList"/>
    <dgm:cxn modelId="{89FC4D03-75E4-4E93-8482-3915103DA607}" type="presParOf" srcId="{A0745E87-ED6B-4878-84D9-E60F02ADBFB6}" destId="{2E5B5BDC-F333-4160-AFEC-5A4539DA660C}" srcOrd="0" destOrd="0" presId="urn:microsoft.com/office/officeart/2018/2/layout/IconVerticalSolidList"/>
    <dgm:cxn modelId="{5903C3DE-E340-4F33-91D6-C905431A48D5}" type="presParOf" srcId="{A0745E87-ED6B-4878-84D9-E60F02ADBFB6}" destId="{4F19107F-2E54-49F4-9670-AFD80027A26B}" srcOrd="1" destOrd="0" presId="urn:microsoft.com/office/officeart/2018/2/layout/IconVerticalSolidList"/>
    <dgm:cxn modelId="{793A8DB2-F806-474B-B41A-624EFA0529A3}" type="presParOf" srcId="{A0745E87-ED6B-4878-84D9-E60F02ADBFB6}" destId="{D73AE89F-76AD-481A-B317-12EB40E904D0}" srcOrd="2" destOrd="0" presId="urn:microsoft.com/office/officeart/2018/2/layout/IconVerticalSolidList"/>
    <dgm:cxn modelId="{633AA78A-390F-4B8A-B89D-1FE58707D5AA}" type="presParOf" srcId="{A0745E87-ED6B-4878-84D9-E60F02ADBFB6}" destId="{CB78C33A-F93E-43BB-8C32-C1E80E2902E1}" srcOrd="3" destOrd="0" presId="urn:microsoft.com/office/officeart/2018/2/layout/IconVerticalSolidList"/>
    <dgm:cxn modelId="{25EC25B8-33B1-433C-8857-951E87BFFDD8}" type="presParOf" srcId="{89B00815-2815-45E6-B01C-0179D07BC6CA}" destId="{B23C7800-5EC6-4A64-B89F-D3AE584FDC98}" srcOrd="1" destOrd="0" presId="urn:microsoft.com/office/officeart/2018/2/layout/IconVerticalSolidList"/>
    <dgm:cxn modelId="{961B399A-014C-4E45-9834-CACBE85D3267}" type="presParOf" srcId="{89B00815-2815-45E6-B01C-0179D07BC6CA}" destId="{58210050-E769-4B96-AC0F-4A8332A176A8}" srcOrd="2" destOrd="0" presId="urn:microsoft.com/office/officeart/2018/2/layout/IconVerticalSolidList"/>
    <dgm:cxn modelId="{01A3C250-3709-40E1-9477-A12B3DD1364A}" type="presParOf" srcId="{58210050-E769-4B96-AC0F-4A8332A176A8}" destId="{1F9E30AC-8170-44A6-A807-35541F2401BF}" srcOrd="0" destOrd="0" presId="urn:microsoft.com/office/officeart/2018/2/layout/IconVerticalSolidList"/>
    <dgm:cxn modelId="{69FCF04A-F703-4241-87B6-78AE932A174F}" type="presParOf" srcId="{58210050-E769-4B96-AC0F-4A8332A176A8}" destId="{FE4DAE32-507B-43A1-B0FF-C0DD0AA347DD}" srcOrd="1" destOrd="0" presId="urn:microsoft.com/office/officeart/2018/2/layout/IconVerticalSolidList"/>
    <dgm:cxn modelId="{00469875-4FBA-40EA-9F8B-A0BF8FB8A9C9}" type="presParOf" srcId="{58210050-E769-4B96-AC0F-4A8332A176A8}" destId="{0EFE08E5-D22B-441C-BBAE-7DD931F2CCF3}" srcOrd="2" destOrd="0" presId="urn:microsoft.com/office/officeart/2018/2/layout/IconVerticalSolidList"/>
    <dgm:cxn modelId="{376BBFD1-CE59-43A7-ACAD-7397EC2A0B42}" type="presParOf" srcId="{58210050-E769-4B96-AC0F-4A8332A176A8}" destId="{929BFCB7-037F-43EF-8CEF-24731DC26663}" srcOrd="3" destOrd="0" presId="urn:microsoft.com/office/officeart/2018/2/layout/IconVerticalSolidList"/>
    <dgm:cxn modelId="{EDAFCAE9-AF52-439D-8254-5E90E2D8E940}" type="presParOf" srcId="{89B00815-2815-45E6-B01C-0179D07BC6CA}" destId="{4EDC6ABC-3583-485E-9687-984E45E51C8E}" srcOrd="3" destOrd="0" presId="urn:microsoft.com/office/officeart/2018/2/layout/IconVerticalSolidList"/>
    <dgm:cxn modelId="{309171F3-9B13-4B52-9BB8-FC443C1D711F}" type="presParOf" srcId="{89B00815-2815-45E6-B01C-0179D07BC6CA}" destId="{E1E7A17E-F534-435B-953A-E1DBC4CE5616}" srcOrd="4" destOrd="0" presId="urn:microsoft.com/office/officeart/2018/2/layout/IconVerticalSolidList"/>
    <dgm:cxn modelId="{46ED6BF3-1588-496B-AF1E-0E757E95D5B6}" type="presParOf" srcId="{E1E7A17E-F534-435B-953A-E1DBC4CE5616}" destId="{A5C7BD65-F913-444F-B9BF-D489E4F2236B}" srcOrd="0" destOrd="0" presId="urn:microsoft.com/office/officeart/2018/2/layout/IconVerticalSolidList"/>
    <dgm:cxn modelId="{DAB0475C-F279-45F8-B828-F77FC3867B1B}" type="presParOf" srcId="{E1E7A17E-F534-435B-953A-E1DBC4CE5616}" destId="{DD6EF78D-353C-457A-9DD6-77FC2BF47F9D}" srcOrd="1" destOrd="0" presId="urn:microsoft.com/office/officeart/2018/2/layout/IconVerticalSolidList"/>
    <dgm:cxn modelId="{1FC562EE-2B93-4EC7-96B1-B96A91839CB1}" type="presParOf" srcId="{E1E7A17E-F534-435B-953A-E1DBC4CE5616}" destId="{CBF8FC92-A9B4-4D43-BAC2-9165131BCED9}" srcOrd="2" destOrd="0" presId="urn:microsoft.com/office/officeart/2018/2/layout/IconVerticalSolidList"/>
    <dgm:cxn modelId="{D712CC83-2431-45DF-8D3A-D8F8B846E153}" type="presParOf" srcId="{E1E7A17E-F534-435B-953A-E1DBC4CE5616}" destId="{818DB58E-282A-49B2-BA68-0A083E4C24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B5BDC-F333-4160-AFEC-5A4539DA660C}">
      <dsp:nvSpPr>
        <dsp:cNvPr id="0" name=""/>
        <dsp:cNvSpPr/>
      </dsp:nvSpPr>
      <dsp:spPr>
        <a:xfrm>
          <a:off x="0" y="510"/>
          <a:ext cx="6187482" cy="1195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9107F-2E54-49F4-9670-AFD80027A26B}">
      <dsp:nvSpPr>
        <dsp:cNvPr id="0" name=""/>
        <dsp:cNvSpPr/>
      </dsp:nvSpPr>
      <dsp:spPr>
        <a:xfrm>
          <a:off x="361531" y="269418"/>
          <a:ext cx="657329" cy="657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8C33A-F93E-43BB-8C32-C1E80E2902E1}">
      <dsp:nvSpPr>
        <dsp:cNvPr id="0" name=""/>
        <dsp:cNvSpPr/>
      </dsp:nvSpPr>
      <dsp:spPr>
        <a:xfrm>
          <a:off x="1380392" y="510"/>
          <a:ext cx="4807089" cy="119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86" tIns="126486" rIns="126486" bIns="12648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Around </a:t>
          </a:r>
          <a:r>
            <a:rPr lang="en-US" sz="1500" b="1" kern="1200"/>
            <a:t>28.8 million adults </a:t>
          </a:r>
          <a:r>
            <a:rPr lang="en-US" sz="1500" kern="1200"/>
            <a:t>ages 18 and older were reported with Alcohol Use Disorder (AUD) in 2021. Additionally, </a:t>
          </a:r>
          <a:r>
            <a:rPr lang="en-US" sz="1500" b="1" kern="1200"/>
            <a:t>753,000 youth</a:t>
          </a:r>
          <a:r>
            <a:rPr lang="en-US" sz="1500" kern="1200"/>
            <a:t> (12-17 years) were diagnosed with AUD (</a:t>
          </a:r>
          <a:r>
            <a:rPr lang="en-US" sz="1500" kern="1200">
              <a:hlinkClick xmlns:r="http://schemas.openxmlformats.org/officeDocument/2006/relationships" r:id="rId3"/>
            </a:rPr>
            <a:t>NIH, 2020</a:t>
          </a:r>
          <a:r>
            <a:rPr lang="en-US" sz="1500" kern="1200"/>
            <a:t>).</a:t>
          </a:r>
        </a:p>
      </dsp:txBody>
      <dsp:txXfrm>
        <a:off x="1380392" y="510"/>
        <a:ext cx="4807089" cy="1195144"/>
      </dsp:txXfrm>
    </dsp:sp>
    <dsp:sp modelId="{1F9E30AC-8170-44A6-A807-35541F2401BF}">
      <dsp:nvSpPr>
        <dsp:cNvPr id="0" name=""/>
        <dsp:cNvSpPr/>
      </dsp:nvSpPr>
      <dsp:spPr>
        <a:xfrm>
          <a:off x="0" y="1494441"/>
          <a:ext cx="6187482" cy="1195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DAE32-507B-43A1-B0FF-C0DD0AA347DD}">
      <dsp:nvSpPr>
        <dsp:cNvPr id="0" name=""/>
        <dsp:cNvSpPr/>
      </dsp:nvSpPr>
      <dsp:spPr>
        <a:xfrm>
          <a:off x="361531" y="1763349"/>
          <a:ext cx="657329" cy="65732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BFCB7-037F-43EF-8CEF-24731DC26663}">
      <dsp:nvSpPr>
        <dsp:cNvPr id="0" name=""/>
        <dsp:cNvSpPr/>
      </dsp:nvSpPr>
      <dsp:spPr>
        <a:xfrm>
          <a:off x="1380392" y="1494441"/>
          <a:ext cx="4807089" cy="119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86" tIns="126486" rIns="126486" bIns="12648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can cause disruption to daily life, relationships, and health. The average cost of alcohol use in the US averages around </a:t>
          </a:r>
          <a:r>
            <a:rPr lang="en-US" sz="1500" b="1" kern="1200"/>
            <a:t>$2,000 a year </a:t>
          </a:r>
          <a:r>
            <a:rPr lang="en-US" sz="1500" kern="1200"/>
            <a:t>and more.</a:t>
          </a:r>
        </a:p>
      </dsp:txBody>
      <dsp:txXfrm>
        <a:off x="1380392" y="1494441"/>
        <a:ext cx="4807089" cy="1195144"/>
      </dsp:txXfrm>
    </dsp:sp>
    <dsp:sp modelId="{A5C7BD65-F913-444F-B9BF-D489E4F2236B}">
      <dsp:nvSpPr>
        <dsp:cNvPr id="0" name=""/>
        <dsp:cNvSpPr/>
      </dsp:nvSpPr>
      <dsp:spPr>
        <a:xfrm>
          <a:off x="0" y="2988372"/>
          <a:ext cx="6187482" cy="11951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EF78D-353C-457A-9DD6-77FC2BF47F9D}">
      <dsp:nvSpPr>
        <dsp:cNvPr id="0" name=""/>
        <dsp:cNvSpPr/>
      </dsp:nvSpPr>
      <dsp:spPr>
        <a:xfrm>
          <a:off x="361531" y="3257280"/>
          <a:ext cx="657329" cy="65732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DB58E-282A-49B2-BA68-0A083E4C2456}">
      <dsp:nvSpPr>
        <dsp:cNvPr id="0" name=""/>
        <dsp:cNvSpPr/>
      </dsp:nvSpPr>
      <dsp:spPr>
        <a:xfrm>
          <a:off x="1380392" y="2988372"/>
          <a:ext cx="4807089" cy="1195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86" tIns="126486" rIns="126486" bIns="12648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Unfortunately, it may go undetected by clinicians who may not recognise the signs of AUD; stigma</a:t>
          </a:r>
        </a:p>
      </dsp:txBody>
      <dsp:txXfrm>
        <a:off x="1380392" y="2988372"/>
        <a:ext cx="4807089" cy="1195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9318C-3FB7-42E3-8805-916BC56C92F4}" type="datetimeFigureOut"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0DE1-A432-48FE-951B-10E4F22608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NLP has been used to produce a measure of OUD risk. Evidence shows that when compared to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0DE1-A432-48FE-951B-10E4F2260857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659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177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45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260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72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199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850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9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605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0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33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105_B98D86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8/01/the-role-of-big-data-in-strengthening-machine-learning-projects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probinson07@my.fisk.edu" TargetMode="External"/><Relationship Id="rId4" Type="http://schemas.openxmlformats.org/officeDocument/2006/relationships/hyperlink" Target="mailto:Michaela.robinson@vumc.or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ida.nih.gov/sites/default/files/files/AUDIT.pdf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pa.org/topics/substance-use-abuse-addiction/alcohol-disorders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B_C3E461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ndmarkrecovery.com/the-cost-of-alcohol-use-disord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International_Statistical_Classification_of_Diseases_and_Related_Health_Proble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doi.org/10.1101/2023.06.08.23290894" TargetMode="External"/><Relationship Id="rId4" Type="http://schemas.openxmlformats.org/officeDocument/2006/relationships/hyperlink" Target="https://doi.org/10.1016/j.ijmedinf.2021.10462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microsoft.com/office/2018/10/relationships/comments" Target="../comments/modernComment_109_258BAEA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3.06.08.232908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03_C524A74F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nida.nih.gov/sites/default/files/files/AUDI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08" y="4028855"/>
            <a:ext cx="8657450" cy="112407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>
                <a:latin typeface="Avenir Next LT Pro"/>
                <a:cs typeface="Times New Roman"/>
              </a:rPr>
              <a:t>Identifying Alcohol Use Disorder Phenotypes Using Regular Expressions </a:t>
            </a:r>
            <a:endParaRPr lang="en-US"/>
          </a:p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4954" y="4594630"/>
            <a:ext cx="8657450" cy="68194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1400" dirty="0"/>
              <a:t>Michaela Robinson</a:t>
            </a:r>
            <a:endParaRPr lang="en-US" sz="1400"/>
          </a:p>
          <a:p>
            <a:pPr algn="ctr"/>
            <a:r>
              <a:rPr lang="en-US" sz="1400" dirty="0"/>
              <a:t>Dr. Alvin Jeffery</a:t>
            </a:r>
          </a:p>
          <a:p>
            <a:pPr algn="ctr"/>
            <a:r>
              <a:rPr lang="en-US" sz="1400" dirty="0"/>
              <a:t>BEST DS-2 Intern, Fisk University</a:t>
            </a:r>
          </a:p>
          <a:p>
            <a:pPr algn="ctr"/>
            <a:r>
              <a:rPr lang="en-US" sz="1400" dirty="0"/>
              <a:t>Department of Biomedical Informatics, Vanderbilt University Medical Center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A419A4C-E1BB-7242-44C6-1649FF3016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2" r="-9" b="891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iLab Organizer :: VUMC Integrated Data Access and Services Core (IDASC)">
            <a:extLst>
              <a:ext uri="{FF2B5EF4-FFF2-40B4-BE49-F238E27FC236}">
                <a16:creationId xmlns:a16="http://schemas.microsoft.com/office/drawing/2014/main" id="{A3EED6A0-F4DA-7551-555E-F8CE390A1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1" r="5013" b="-1961"/>
          <a:stretch/>
        </p:blipFill>
        <p:spPr>
          <a:xfrm>
            <a:off x="5073688" y="6290573"/>
            <a:ext cx="1989184" cy="5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D2B381-96F1-D1A9-7A17-58F8E9B42F74}"/>
              </a:ext>
            </a:extLst>
          </p:cNvPr>
          <p:cNvSpPr txBox="1"/>
          <p:nvPr/>
        </p:nvSpPr>
        <p:spPr>
          <a:xfrm>
            <a:off x="343759" y="973984"/>
            <a:ext cx="76245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Avenir Next LT Pro"/>
                <a:ea typeface="+mn-lt"/>
                <a:cs typeface="+mn-lt"/>
              </a:rPr>
              <a:t>Example for question 8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76ABC1F-E8EE-5047-FD37-4D3B3AB8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2" y="2240973"/>
            <a:ext cx="11715174" cy="2483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6A77C0-B622-21D8-D883-392421AF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62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F0B8-6D82-5110-2027-F3E643CD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85" y="582930"/>
            <a:ext cx="9950103" cy="1507376"/>
          </a:xfrm>
        </p:spPr>
        <p:txBody>
          <a:bodyPr/>
          <a:lstStyle/>
          <a:p>
            <a:r>
              <a:rPr lang="en-US"/>
              <a:t>Example for question 9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ABBBF8D-D6F5-6080-AAF5-A4C969B97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21" y="2464263"/>
            <a:ext cx="10655437" cy="262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DB119-696A-99D3-E5F8-50FD8241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1021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0C0BA-3778-B96D-3034-373C70F4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584142"/>
            <a:ext cx="4635705" cy="1507375"/>
          </a:xfrm>
        </p:spPr>
        <p:txBody>
          <a:bodyPr>
            <a:normAutofit/>
          </a:bodyPr>
          <a:lstStyle/>
          <a:p>
            <a:r>
              <a:rPr lang="en-US"/>
              <a:t>Results - Chronic Pain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CEAD3-9A79-E3DC-D911-94908F02F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78" y="2568830"/>
            <a:ext cx="5649853" cy="3513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After testing regex patterns on 15</a:t>
            </a:r>
            <a:r>
              <a:rPr lang="en-US" sz="2000" dirty="0"/>
              <a:t> </a:t>
            </a:r>
            <a:r>
              <a:rPr lang="en-US" sz="2800" dirty="0"/>
              <a:t>compiled note files, we found:</a:t>
            </a:r>
          </a:p>
          <a:p>
            <a:pPr algn="ctr"/>
            <a:r>
              <a:rPr lang="en-US" sz="2800" b="1" dirty="0"/>
              <a:t>2</a:t>
            </a:r>
            <a:r>
              <a:rPr lang="en-US" sz="2800" dirty="0"/>
              <a:t> matches for </a:t>
            </a:r>
            <a:r>
              <a:rPr lang="en-US" sz="2800" b="1" dirty="0"/>
              <a:t>question 9</a:t>
            </a:r>
          </a:p>
          <a:p>
            <a:pPr algn="ctr"/>
            <a:r>
              <a:rPr lang="en-US" sz="2800" b="1" dirty="0"/>
              <a:t>1</a:t>
            </a:r>
            <a:r>
              <a:rPr lang="en-US" sz="2800" dirty="0"/>
              <a:t> match for </a:t>
            </a:r>
            <a:r>
              <a:rPr lang="en-US" sz="2800" b="1" dirty="0"/>
              <a:t>question 8</a:t>
            </a:r>
          </a:p>
          <a:p>
            <a:pPr algn="ctr"/>
            <a:r>
              <a:rPr lang="en-US" sz="2800" dirty="0"/>
              <a:t>No matches for </a:t>
            </a:r>
            <a:r>
              <a:rPr lang="en-US" sz="2800" b="1" dirty="0"/>
              <a:t>question 4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02E41A61-8F49-D2A6-600C-85A67C8E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0886-71E0-EA44-F70C-2E99D94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3C0950-3C3C-4FE9-BE59-DAF5AEF9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0FABE-7A1E-BC5F-5C99-141FE1E9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97411"/>
            <a:ext cx="6608086" cy="150737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Challenges and Future Directions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B499C-EA03-252F-0B64-FD34F01D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252868" cy="4161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venir Next LT Pro Light"/>
                <a:ea typeface="+mn-lt"/>
                <a:cs typeface="+mn-lt"/>
              </a:rPr>
              <a:t>Cohort Selection:</a:t>
            </a:r>
            <a:endParaRPr lang="en-US" sz="2000" dirty="0">
              <a:latin typeface="Avenir Next LT Pro Light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Avenir Next LT Pro Light"/>
                <a:cs typeface="Arial"/>
              </a:rPr>
              <a:t>The chronic pain cohort for this project was initially created for a study on opioid use disorders. </a:t>
            </a:r>
            <a:endParaRPr lang="en-US" sz="2000" b="0" dirty="0">
              <a:cs typeface="Arial"/>
            </a:endParaRPr>
          </a:p>
          <a:p>
            <a:pPr marL="0" indent="0">
              <a:buNone/>
            </a:pPr>
            <a:r>
              <a:rPr lang="en-US" sz="2000" b="1" dirty="0">
                <a:latin typeface="Avenir Next LT Pro Light"/>
                <a:cs typeface="Arial"/>
              </a:rPr>
              <a:t>Future Studies:</a:t>
            </a:r>
            <a:r>
              <a:rPr lang="en-US" sz="2000" dirty="0">
                <a:latin typeface="Avenir Next LT Pro Light"/>
                <a:cs typeface="Arial"/>
              </a:rPr>
              <a:t> </a:t>
            </a:r>
          </a:p>
          <a:p>
            <a:pPr marL="0" indent="0">
              <a:buNone/>
            </a:pPr>
            <a:r>
              <a:rPr lang="en-US" sz="2000" dirty="0">
                <a:latin typeface="Avenir Next LT Pro Light"/>
                <a:cs typeface="Arial"/>
              </a:rPr>
              <a:t>Potentially</a:t>
            </a:r>
            <a:r>
              <a:rPr lang="en-US" sz="2000" b="0" dirty="0">
                <a:latin typeface="Avenir Next LT Pro Light"/>
                <a:cs typeface="Arial"/>
              </a:rPr>
              <a:t> </a:t>
            </a:r>
            <a:r>
              <a:rPr lang="en-US" sz="2000" dirty="0">
                <a:latin typeface="Avenir Next LT Pro Light"/>
                <a:cs typeface="Arial"/>
              </a:rPr>
              <a:t>explore </a:t>
            </a:r>
            <a:r>
              <a:rPr lang="en-US" sz="2000" b="0" dirty="0">
                <a:latin typeface="Avenir Next LT Pro Light"/>
                <a:cs typeface="Arial"/>
              </a:rPr>
              <a:t>using a different cohort, such as one specifically selected for alcohol use disorder or including patients with liver conditions, to enhance generalizability and robustness of findings.</a:t>
            </a:r>
            <a:endParaRPr lang="en-US" sz="2000" b="0" dirty="0">
              <a:latin typeface="Avenir Next LT Pro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15DDA-2676-413C-8636-3E46EB18F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3401303"/>
            <a:ext cx="3485994" cy="34566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5FADB-FB52-448C-9702-2000373C2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07923" y="-131"/>
            <a:ext cx="3488653" cy="3406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F2F495-5DE2-4DF5-8741-3841A9DE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07925" y="3406925"/>
            <a:ext cx="3485990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6A740D2F-CBAA-486B-B578-F35085ECE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49175" y="-41251"/>
            <a:ext cx="3417103" cy="3499599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are Disease Population · Free vector graphic on Pixabay">
            <a:extLst>
              <a:ext uri="{FF2B5EF4-FFF2-40B4-BE49-F238E27FC236}">
                <a16:creationId xmlns:a16="http://schemas.microsoft.com/office/drawing/2014/main" id="{12081B76-AB29-1C36-3BBE-6044E7F5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417" y="1716382"/>
            <a:ext cx="3425238" cy="348168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F504A-9DFF-6D0C-02DD-E08EAEF7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8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A3117-AA95-DF8B-A0E7-13F62A03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88" y="216254"/>
            <a:ext cx="6266956" cy="150737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Challenges and Future Directions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66786-1C21-7D33-A68C-8009DCA10731}"/>
              </a:ext>
            </a:extLst>
          </p:cNvPr>
          <p:cNvSpPr txBox="1"/>
          <p:nvPr/>
        </p:nvSpPr>
        <p:spPr>
          <a:xfrm>
            <a:off x="182167" y="2307142"/>
            <a:ext cx="422914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Avenir Next LT Pro Light"/>
                <a:cs typeface="Arial"/>
              </a:rPr>
              <a:t>Regular Expressions:</a:t>
            </a:r>
            <a:endParaRPr lang="en-US"/>
          </a:p>
          <a:p>
            <a:pPr algn="ctr"/>
            <a:endParaRPr lang="en-US" sz="2400" b="1" dirty="0">
              <a:ea typeface="+mn-lt"/>
              <a:cs typeface="Arial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Searching for simple phrases or words serves as an easy way to identify patterns within text.</a:t>
            </a:r>
          </a:p>
          <a:p>
            <a:pPr marL="285750" indent="-285750" algn="ctr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b="1" dirty="0">
                <a:ea typeface="+mn-lt"/>
                <a:cs typeface="+mn-lt"/>
              </a:rPr>
              <a:t>However, searching for more nuanced terms may prove to be a more complex process.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b="1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05A4B-B4EE-C8A5-FAAB-F770362B4F5B}"/>
              </a:ext>
            </a:extLst>
          </p:cNvPr>
          <p:cNvSpPr txBox="1"/>
          <p:nvPr/>
        </p:nvSpPr>
        <p:spPr>
          <a:xfrm>
            <a:off x="4412766" y="3082187"/>
            <a:ext cx="3741312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ea typeface="+mn-lt"/>
                <a:cs typeface="+mn-lt"/>
              </a:rPr>
              <a:t>Advanced NLP Techniques:</a:t>
            </a:r>
            <a:endParaRPr lang="en-US" dirty="0"/>
          </a:p>
          <a:p>
            <a:pPr algn="ctr"/>
            <a:endParaRPr lang="en-US" sz="2400" b="1" dirty="0">
              <a:latin typeface="Avenir Next LT Pro Light"/>
              <a:cs typeface="Arial"/>
            </a:endParaRPr>
          </a:p>
          <a:p>
            <a:pPr marL="285750" indent="-285750" algn="ctr">
              <a:buFont typeface="Arial"/>
              <a:buChar char="•"/>
            </a:pPr>
            <a:r>
              <a:rPr lang="en-US" sz="2000" dirty="0">
                <a:latin typeface="Avenir Next LT Pro Light"/>
                <a:cs typeface="Arial"/>
              </a:rPr>
              <a:t>Incorporate advanced LLMs to capture the nuances of the AUDIT questions more effectively.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B589A-1381-3C71-15E8-BE76CD4F1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8662" y="214165"/>
            <a:ext cx="5447355" cy="25315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DC690-1605-A2BE-8B36-0E0B5500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3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97F71-C3EF-3E51-FDB3-4F87C2BD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Future Steps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86F4CE3-4D1B-B945-6F8B-F5AB3E1E4E09}"/>
              </a:ext>
            </a:extLst>
          </p:cNvPr>
          <p:cNvSpPr/>
          <p:nvPr/>
        </p:nvSpPr>
        <p:spPr>
          <a:xfrm>
            <a:off x="3048000" y="2492831"/>
            <a:ext cx="1828799" cy="186689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Group with solid fill">
            <a:extLst>
              <a:ext uri="{FF2B5EF4-FFF2-40B4-BE49-F238E27FC236}">
                <a16:creationId xmlns:a16="http://schemas.microsoft.com/office/drawing/2014/main" id="{4C693728-0F3D-E5AA-6408-67493F32B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00" y="2971800"/>
            <a:ext cx="914400" cy="914400"/>
          </a:xfrm>
          <a:prstGeom prst="rect">
            <a:avLst/>
          </a:prstGeom>
        </p:spPr>
      </p:pic>
      <p:sp>
        <p:nvSpPr>
          <p:cNvPr id="115" name="Oval 114">
            <a:extLst>
              <a:ext uri="{FF2B5EF4-FFF2-40B4-BE49-F238E27FC236}">
                <a16:creationId xmlns:a16="http://schemas.microsoft.com/office/drawing/2014/main" id="{61A9C7E9-2722-1B24-996A-C7D7532BA95E}"/>
              </a:ext>
            </a:extLst>
          </p:cNvPr>
          <p:cNvSpPr/>
          <p:nvPr/>
        </p:nvSpPr>
        <p:spPr>
          <a:xfrm>
            <a:off x="7206343" y="2492831"/>
            <a:ext cx="1828799" cy="1866896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6" name="Graphic 115" descr="Group brainstorm with solid fill">
            <a:extLst>
              <a:ext uri="{FF2B5EF4-FFF2-40B4-BE49-F238E27FC236}">
                <a16:creationId xmlns:a16="http://schemas.microsoft.com/office/drawing/2014/main" id="{E08182BE-B877-FBEC-1F06-9FB074E2C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3543" y="2971800"/>
            <a:ext cx="914400" cy="9144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83C5B23-8BA4-A214-6354-9EE2AEFB4AEE}"/>
              </a:ext>
            </a:extLst>
          </p:cNvPr>
          <p:cNvSpPr txBox="1"/>
          <p:nvPr/>
        </p:nvSpPr>
        <p:spPr>
          <a:xfrm>
            <a:off x="2590799" y="465364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New cohort focused on AUD</a:t>
            </a:r>
            <a:endParaRPr lang="en-US" sz="240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FD7F603-36B3-9FF1-5EE2-2D9A1F7B006A}"/>
              </a:ext>
            </a:extLst>
          </p:cNvPr>
          <p:cNvSpPr txBox="1"/>
          <p:nvPr/>
        </p:nvSpPr>
        <p:spPr>
          <a:xfrm>
            <a:off x="6749142" y="4653644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Further testing and eventual evaluation by experts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6A8C2-E868-3A86-A2F8-85479FB9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BB7E89"/>
                </a:solidFill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8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3685-427F-C9DB-DA3C-9DFCFC5B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96" y="608922"/>
            <a:ext cx="9950103" cy="1507376"/>
          </a:xfrm>
        </p:spPr>
        <p:txBody>
          <a:bodyPr/>
          <a:lstStyle/>
          <a:p>
            <a:r>
              <a:rPr lang="en-US"/>
              <a:t>Acknowledgements &amp;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2DEA-82D2-EE25-BB3B-48F43242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I would like to acknowledge Dr. Alvin Jeffery, Dr. Kim Unertl, Dr. Lei Qian, </a:t>
            </a:r>
            <a:r>
              <a:rPr lang="en-US" sz="2400" err="1"/>
              <a:t>Rischelle</a:t>
            </a:r>
            <a:r>
              <a:rPr lang="en-US" sz="2400"/>
              <a:t> Jenkins, and Abigail Doyle.</a:t>
            </a:r>
          </a:p>
          <a:p>
            <a:r>
              <a:rPr lang="en-US" sz="2400"/>
              <a:t>This work was funded by </a:t>
            </a:r>
            <a:r>
              <a:rPr lang="en-US" sz="2400">
                <a:latin typeface="Avenir Next LT Pro Light"/>
                <a:cs typeface="Times New Roman"/>
              </a:rPr>
              <a:t>NIH NLM 5R25LM014216 and Avenir DP1 under Award Number DP1DA056667.</a:t>
            </a:r>
          </a:p>
        </p:txBody>
      </p:sp>
      <p:pic>
        <p:nvPicPr>
          <p:cNvPr id="5" name="Picture 4" descr="Vanderbilt University Medical Center | Williamson, Inc.">
            <a:extLst>
              <a:ext uri="{FF2B5EF4-FFF2-40B4-BE49-F238E27FC236}">
                <a16:creationId xmlns:a16="http://schemas.microsoft.com/office/drawing/2014/main" id="{4D8AD3F7-8647-2511-CFAE-B2B22857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827" y="5292705"/>
            <a:ext cx="2743200" cy="1549167"/>
          </a:xfrm>
          <a:prstGeom prst="rect">
            <a:avLst/>
          </a:prstGeom>
        </p:spPr>
      </p:pic>
      <p:pic>
        <p:nvPicPr>
          <p:cNvPr id="6" name="Picture 5" descr="FAQs | NIH STRIDES">
            <a:extLst>
              <a:ext uri="{FF2B5EF4-FFF2-40B4-BE49-F238E27FC236}">
                <a16:creationId xmlns:a16="http://schemas.microsoft.com/office/drawing/2014/main" id="{55B262F3-68E4-1C7B-DA73-D6FC77E98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90" y="5328748"/>
            <a:ext cx="1596704" cy="15133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F0A21-A226-3C7A-A8C3-888B96CB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82956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BB5B2-98C6-144A-4FD0-01914B24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52" y="1872062"/>
            <a:ext cx="4646350" cy="31623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000" dirty="0"/>
              <a:t>Thank you!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Questions? 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Graphic 23" descr="Questions">
            <a:extLst>
              <a:ext uri="{FF2B5EF4-FFF2-40B4-BE49-F238E27FC236}">
                <a16:creationId xmlns:a16="http://schemas.microsoft.com/office/drawing/2014/main" id="{DF702C9B-8700-8BAC-6A23-1B73EEA2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9123" y="914199"/>
            <a:ext cx="4975810" cy="4975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D667D-78FC-96E5-F055-C6007ACDFD00}"/>
              </a:ext>
            </a:extLst>
          </p:cNvPr>
          <p:cNvSpPr txBox="1"/>
          <p:nvPr/>
        </p:nvSpPr>
        <p:spPr>
          <a:xfrm>
            <a:off x="-1" y="6210300"/>
            <a:ext cx="70430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hlinkClick r:id="rId4"/>
              </a:rPr>
              <a:t>Michaela.robinson@vumc.org</a:t>
            </a:r>
            <a:endParaRPr lang="en-US" sz="1600" dirty="0"/>
          </a:p>
          <a:p>
            <a:r>
              <a:rPr lang="en-US" sz="1600" dirty="0">
                <a:hlinkClick r:id="rId5"/>
              </a:rPr>
              <a:t>Mprobinson07@my.fisk.edu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1F072-498D-64B5-5CAC-43385C60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3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2FB6D-C370-B6C4-E2C3-54BF5E3B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8" y="1489104"/>
            <a:ext cx="2628969" cy="4517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AUDIT Checklist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close-up of a questionnaire&#10;&#10;Description automatically generated">
            <a:extLst>
              <a:ext uri="{FF2B5EF4-FFF2-40B4-BE49-F238E27FC236}">
                <a16:creationId xmlns:a16="http://schemas.microsoft.com/office/drawing/2014/main" id="{DC9F8C7E-41F6-3591-737D-256A17469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111" t="1901" r="10692"/>
          <a:stretch/>
        </p:blipFill>
        <p:spPr>
          <a:xfrm>
            <a:off x="4364535" y="54632"/>
            <a:ext cx="4440151" cy="67516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A7171-16AD-FA78-4F50-E5363DA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355" y="6356350"/>
            <a:ext cx="4109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solidFill>
                  <a:srgbClr val="FFFFFF"/>
                </a:solidFill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31484-CBBA-1AF7-5BF7-E46D9EDF89CF}"/>
              </a:ext>
            </a:extLst>
          </p:cNvPr>
          <p:cNvSpPr txBox="1"/>
          <p:nvPr/>
        </p:nvSpPr>
        <p:spPr>
          <a:xfrm>
            <a:off x="0" y="6656614"/>
            <a:ext cx="2743200" cy="2051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u="sng" baseline="30000">
                <a:solidFill>
                  <a:srgbClr val="568E84"/>
                </a:solidFill>
                <a:hlinkClick r:id="rId3"/>
              </a:rPr>
              <a:t>https://nida.nih.gov/sites/default/files/files/AUDIT.pdf</a:t>
            </a:r>
          </a:p>
        </p:txBody>
      </p:sp>
    </p:spTree>
    <p:extLst>
      <p:ext uri="{BB962C8B-B14F-4D97-AF65-F5344CB8AC3E}">
        <p14:creationId xmlns:p14="http://schemas.microsoft.com/office/powerpoint/2010/main" val="7092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A267D3-CCC7-4260-8127-53F80B99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85F91-1AE8-F909-AB5C-E2CAA032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37" y="941298"/>
            <a:ext cx="3566357" cy="3128682"/>
          </a:xfrm>
        </p:spPr>
        <p:txBody>
          <a:bodyPr anchor="t">
            <a:normAutofit/>
          </a:bodyPr>
          <a:lstStyle/>
          <a:p>
            <a:r>
              <a:rPr lang="en-US"/>
              <a:t>Alcohol use disorder is common, costly, &amp; problematic</a:t>
            </a:r>
          </a:p>
        </p:txBody>
      </p:sp>
      <p:graphicFrame>
        <p:nvGraphicFramePr>
          <p:cNvPr id="200" name="Content Placeholder 2">
            <a:extLst>
              <a:ext uri="{FF2B5EF4-FFF2-40B4-BE49-F238E27FC236}">
                <a16:creationId xmlns:a16="http://schemas.microsoft.com/office/drawing/2014/main" id="{9EE5A00F-EB31-FDCD-7F3A-25BED5C298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7649" y="419695"/>
          <a:ext cx="6187482" cy="4184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221CB08-76F0-4C77-AA9B-6D5720938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146188"/>
            <a:ext cx="3623149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9D3072-33D8-4A93-A3EC-7C79C02D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99" y="5146191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668EE-1091-4A2B-A85D-58D1B0D0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623152" y="5146185"/>
            <a:ext cx="1715077" cy="1715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DB90578B-9C73-4314-9DA2-6718A36FB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621087" y="5146183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90391-F313-439F-B2BF-9F00E5AC2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336166" y="5146186"/>
            <a:ext cx="6861695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EB90DD-57D5-4A21-9E3B-61276875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4" y="5107136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BD8C18B-BF23-7063-3C93-6094696C8A63}"/>
              </a:ext>
            </a:extLst>
          </p:cNvPr>
          <p:cNvSpPr txBox="1"/>
          <p:nvPr/>
        </p:nvSpPr>
        <p:spPr>
          <a:xfrm>
            <a:off x="5340742" y="5145768"/>
            <a:ext cx="5433800" cy="1712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500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https://www.apa.org/topics/substance-use-abuse-addiction/alcohol-disorders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sz="1500"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https://landmarkrecovery.com/the-cost-of-alcohol-use-disorder/</a:t>
            </a:r>
            <a:endParaRPr lang="en-US">
              <a:ea typeface="+mn-lt"/>
              <a:cs typeface="+mn-lt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endParaRPr lang="en-US" sz="1500">
              <a:solidFill>
                <a:schemeClr val="bg2">
                  <a:lumMod val="1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D683CD9B-EDD6-AC79-D49A-75D4EEE1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z="1400" b="1" dirty="0" smtClean="0"/>
              <a:t>2</a:t>
            </a:fld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2865242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12023-A8E4-BC76-4E31-52A0D0D4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Alcohol and Substance Use Disorder Phenotyping: ICD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A3CA6-0F8A-0EAA-8169-EEC2532F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  <a:hlinkClick r:id="rId2"/>
              </a:rPr>
              <a:t>International Statistical Classification of Diseases and Related Health Problems</a:t>
            </a:r>
            <a:r>
              <a:rPr lang="en-US" sz="1600" dirty="0">
                <a:ea typeface="+mn-lt"/>
                <a:cs typeface="+mn-lt"/>
              </a:rPr>
              <a:t> (ICD) is a medical classification list that contains diseases, diagnosis, and symptoms. 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These codes are used to help identify cases like substance use disorders (SUD) which extends to alcohol use disorders (AUD).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However,  ICD codes may not be the most accurate way to detect cases due to complex electronic health record data (E.H.R).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6F368-864B-45F3-BEF0-619A0D74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3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CA18FE2-8AD1-4692-A130-30A8E979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3" y="2066834"/>
            <a:ext cx="6386512" cy="3981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E396F8-BE1C-DD2E-8998-2AFF507BAD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436"/>
          <a:stretch/>
        </p:blipFill>
        <p:spPr>
          <a:xfrm>
            <a:off x="5505450" y="893113"/>
            <a:ext cx="6096000" cy="820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66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FFD0B-4806-4E63-5903-A161657E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07" y="593435"/>
            <a:ext cx="4140096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/>
              <a:t>Natural Language Processing (NLP) and AUD 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B739-7379-3AB1-1CA6-E982D2A6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58" y="2326556"/>
            <a:ext cx="5469547" cy="3290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ea typeface="+mn-lt"/>
                <a:cs typeface="+mn-lt"/>
              </a:rPr>
              <a:t>Studies have shown that using natural language processing (NLP) to identify SUD concepts in clinical notes have promising</a:t>
            </a: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results. 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Automation of Addiction Behaviors Checklist for opioid use disorder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 b="1">
              <a:cs typeface="Times New Roman"/>
            </a:endParaRPr>
          </a:p>
          <a:p>
            <a:pPr>
              <a:lnSpc>
                <a:spcPct val="110000"/>
              </a:lnSpc>
            </a:pPr>
            <a:endParaRPr lang="en-US" sz="1400">
              <a:cs typeface="Times New Roman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medical information&#10;&#10;Description automatically generated">
            <a:extLst>
              <a:ext uri="{FF2B5EF4-FFF2-40B4-BE49-F238E27FC236}">
                <a16:creationId xmlns:a16="http://schemas.microsoft.com/office/drawing/2014/main" id="{71300C3B-A493-8E31-71A9-D8431A612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91" y="1707884"/>
            <a:ext cx="3152693" cy="2554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DC5CA-F1D5-488E-89F8-48988E959249}"/>
              </a:ext>
            </a:extLst>
          </p:cNvPr>
          <p:cNvSpPr txBox="1"/>
          <p:nvPr/>
        </p:nvSpPr>
        <p:spPr>
          <a:xfrm>
            <a:off x="464" y="6149314"/>
            <a:ext cx="7085340" cy="1418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S</a:t>
            </a:r>
            <a:r>
              <a:rPr lang="en-US" sz="800">
                <a:ea typeface="+mn-lt"/>
                <a:cs typeface="+mn-lt"/>
              </a:rPr>
              <a:t>c</a:t>
            </a:r>
            <a:r>
              <a:rPr lang="en-US" sz="700">
                <a:ea typeface="+mn-lt"/>
                <a:cs typeface="+mn-lt"/>
              </a:rPr>
              <a:t>hirle, L., Jeffery, A., Yaqoob, A., Sanchez-</a:t>
            </a:r>
            <a:r>
              <a:rPr lang="en-US" sz="700" err="1">
                <a:ea typeface="+mn-lt"/>
                <a:cs typeface="+mn-lt"/>
              </a:rPr>
              <a:t>Roige</a:t>
            </a:r>
            <a:r>
              <a:rPr lang="en-US" sz="700">
                <a:ea typeface="+mn-lt"/>
                <a:cs typeface="+mn-lt"/>
              </a:rPr>
              <a:t>, S., &amp; Samuels, D. C. (2021). Two data-driven approaches to identifying the spectrum of problematic opioid use: A pilot study within a chronic pain cohort. </a:t>
            </a:r>
            <a:r>
              <a:rPr lang="en-US" sz="700" i="1">
                <a:ea typeface="+mn-lt"/>
                <a:cs typeface="+mn-lt"/>
              </a:rPr>
              <a:t>International Journal of Medical Informatics</a:t>
            </a:r>
            <a:r>
              <a:rPr lang="en-US" sz="700">
                <a:ea typeface="+mn-lt"/>
                <a:cs typeface="+mn-lt"/>
              </a:rPr>
              <a:t>, </a:t>
            </a:r>
            <a:r>
              <a:rPr lang="en-US" sz="700" i="1">
                <a:ea typeface="+mn-lt"/>
                <a:cs typeface="+mn-lt"/>
              </a:rPr>
              <a:t>156</a:t>
            </a:r>
            <a:r>
              <a:rPr lang="en-US" sz="700">
                <a:ea typeface="+mn-lt"/>
                <a:cs typeface="+mn-lt"/>
              </a:rPr>
              <a:t>, 104621. </a:t>
            </a:r>
            <a:r>
              <a:rPr lang="en-US" sz="700">
                <a:ea typeface="+mn-lt"/>
                <a:cs typeface="+mn-lt"/>
                <a:hlinkClick r:id="rId4"/>
              </a:rPr>
              <a:t>https://doi.org/10.1016/j.ijmedinf.2021.104621</a:t>
            </a:r>
            <a:r>
              <a:rPr lang="en-US" sz="700">
                <a:ea typeface="+mn-lt"/>
                <a:cs typeface="+mn-lt"/>
              </a:rPr>
              <a:t> </a:t>
            </a:r>
          </a:p>
          <a:p>
            <a:endParaRPr lang="en-US" sz="700">
              <a:ea typeface="+mn-lt"/>
              <a:cs typeface="+mn-lt"/>
            </a:endParaRPr>
          </a:p>
          <a:p>
            <a:r>
              <a:rPr lang="en-US" sz="700">
                <a:ea typeface="+mn-lt"/>
                <a:cs typeface="+mn-lt"/>
              </a:rPr>
              <a:t>Chatham, A. H., Bradley, E. D., Schirle, L., Sanchez-</a:t>
            </a:r>
            <a:r>
              <a:rPr lang="en-US" sz="700" err="1">
                <a:ea typeface="+mn-lt"/>
                <a:cs typeface="+mn-lt"/>
              </a:rPr>
              <a:t>Roige</a:t>
            </a:r>
            <a:r>
              <a:rPr lang="en-US" sz="700">
                <a:ea typeface="+mn-lt"/>
                <a:cs typeface="+mn-lt"/>
              </a:rPr>
              <a:t>, S., Samuels, D. C., &amp; Jeffery, A. D. (2023). Detecting Problematic Opioid Use in the Electronic Health Record: Automation of the Addiction Behaviors Checklist in a Chronic Pain Population. </a:t>
            </a:r>
            <a:r>
              <a:rPr lang="en-US" sz="700" i="1" err="1">
                <a:ea typeface="+mn-lt"/>
                <a:cs typeface="+mn-lt"/>
              </a:rPr>
              <a:t>medRxiv</a:t>
            </a:r>
            <a:r>
              <a:rPr lang="en-US" sz="700" i="1">
                <a:ea typeface="+mn-lt"/>
                <a:cs typeface="+mn-lt"/>
              </a:rPr>
              <a:t> : the preprint server for health sciences</a:t>
            </a:r>
            <a:r>
              <a:rPr lang="en-US" sz="700">
                <a:ea typeface="+mn-lt"/>
                <a:cs typeface="+mn-lt"/>
              </a:rPr>
              <a:t>, 2023.06.08.23290894. </a:t>
            </a:r>
            <a:r>
              <a:rPr lang="en-US" sz="700">
                <a:ea typeface="+mn-lt"/>
                <a:cs typeface="+mn-lt"/>
                <a:hlinkClick r:id="rId5"/>
              </a:rPr>
              <a:t>https://doi.org/10.1101/2023.06.08.23290894</a:t>
            </a:r>
            <a:endParaRPr lang="en-US" sz="700">
              <a:ea typeface="+mn-lt"/>
              <a:cs typeface="+mn-lt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endParaRPr lang="en-US" sz="110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</a:pPr>
            <a:endParaRPr lang="en-US" sz="1400"/>
          </a:p>
        </p:txBody>
      </p:sp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2F330E63-3899-1FA7-C98F-3B24302739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107" r="-99"/>
          <a:stretch/>
        </p:blipFill>
        <p:spPr>
          <a:xfrm>
            <a:off x="5660986" y="4544410"/>
            <a:ext cx="5528673" cy="99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9B429-9A77-54EC-0808-0F056802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226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EDFF3-BB8B-1310-1E84-3D15AF67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1" y="743881"/>
            <a:ext cx="4620742" cy="1507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000">
                <a:ea typeface="+mj-lt"/>
                <a:cs typeface="+mj-lt"/>
              </a:rPr>
              <a:t>How can we expand and use this knowledge for AUD?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E8B4C-C41C-C253-52DA-66646105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05" y="2415410"/>
            <a:ext cx="5318814" cy="27632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latin typeface="Avenir Next LT Pro Light"/>
                <a:cs typeface="Arial"/>
              </a:rPr>
              <a:t>This project aims to expand the phenotyping of SUD by focusing on AUD within a chronic pain cohort.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Avenir Next LT Pro Light"/>
                <a:cs typeface="Arial"/>
              </a:rPr>
              <a:t> Using natural language processing techniques, the primary objective is to use </a:t>
            </a:r>
            <a:r>
              <a:rPr lang="en-US" sz="2000" b="1">
                <a:latin typeface="Avenir Next LT Pro Light"/>
                <a:cs typeface="Arial"/>
              </a:rPr>
              <a:t>regular expressions (regex) </a:t>
            </a:r>
            <a:r>
              <a:rPr lang="en-US" sz="2000">
                <a:latin typeface="Avenir Next LT Pro Light"/>
                <a:cs typeface="Arial"/>
              </a:rPr>
              <a:t>to search clinical notes for key terms aligned with the </a:t>
            </a:r>
            <a:r>
              <a:rPr lang="en-US" sz="2000" b="1">
                <a:latin typeface="Avenir Next LT Pro Light"/>
                <a:cs typeface="Arial"/>
              </a:rPr>
              <a:t>Alcohol Use Disorders Identification Test (AUDIT).</a:t>
            </a:r>
            <a:endParaRPr lang="en-US" sz="2000">
              <a:latin typeface="Avenir Next LT Pro Light"/>
              <a:cs typeface="Arial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3B131D08-C62A-7C7B-B2C4-2E6C0E1C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464" y="1034569"/>
            <a:ext cx="4788861" cy="47888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FE31A-60BE-D0AF-2AB9-FC9A78D4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207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DC12D2C-21A1-44CF-BA29-D0EE453AB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69771-FB58-85F0-CF1B-64F85E7C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6" y="3656244"/>
            <a:ext cx="3439876" cy="20051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Why is this important?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598DD8-827C-48DB-AD4F-AEBB72483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557"/>
            <a:ext cx="5223349" cy="3420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EB40E5E0-6677-497A-8E9D-E8575E276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783473" y="3856"/>
            <a:ext cx="3439876" cy="341482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C46E49D-1D37-455E-BDA2-28DAF372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55978" y="-1558"/>
            <a:ext cx="3439878" cy="3420239"/>
          </a:xfrm>
          <a:custGeom>
            <a:avLst/>
            <a:gdLst>
              <a:gd name="connsiteX0" fmla="*/ 3439878 w 3439878"/>
              <a:gd name="connsiteY0" fmla="*/ 3420239 h 3420239"/>
              <a:gd name="connsiteX1" fmla="*/ 0 w 3439878"/>
              <a:gd name="connsiteY1" fmla="*/ 3420239 h 3420239"/>
              <a:gd name="connsiteX2" fmla="*/ 0 w 3439878"/>
              <a:gd name="connsiteY2" fmla="*/ 0 h 3420239"/>
              <a:gd name="connsiteX3" fmla="*/ 3856 w 3439878"/>
              <a:gd name="connsiteY3" fmla="*/ 0 h 3420239"/>
              <a:gd name="connsiteX4" fmla="*/ 3856 w 3439878"/>
              <a:gd name="connsiteY4" fmla="*/ 133338 h 3420239"/>
              <a:gd name="connsiteX5" fmla="*/ 5641 w 3439878"/>
              <a:gd name="connsiteY5" fmla="*/ 203263 h 3420239"/>
              <a:gd name="connsiteX6" fmla="*/ 3347718 w 3439878"/>
              <a:gd name="connsiteY6" fmla="*/ 3415186 h 3420239"/>
              <a:gd name="connsiteX7" fmla="*/ 3427612 w 3439878"/>
              <a:gd name="connsiteY7" fmla="*/ 3417124 h 3420239"/>
              <a:gd name="connsiteX8" fmla="*/ 3856 w 3439878"/>
              <a:gd name="connsiteY8" fmla="*/ 3417124 h 3420239"/>
              <a:gd name="connsiteX9" fmla="*/ 3856 w 3439878"/>
              <a:gd name="connsiteY9" fmla="*/ 3418681 h 3420239"/>
              <a:gd name="connsiteX10" fmla="*/ 3439878 w 3439878"/>
              <a:gd name="connsiteY10" fmla="*/ 3418681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9878" h="3420239">
                <a:moveTo>
                  <a:pt x="3439878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856" y="0"/>
                </a:lnTo>
                <a:lnTo>
                  <a:pt x="3856" y="133338"/>
                </a:lnTo>
                <a:lnTo>
                  <a:pt x="5641" y="203263"/>
                </a:lnTo>
                <a:cubicBezTo>
                  <a:pt x="94351" y="1936677"/>
                  <a:pt x="1541917" y="3327355"/>
                  <a:pt x="3347718" y="3415186"/>
                </a:cubicBezTo>
                <a:lnTo>
                  <a:pt x="3427612" y="3417124"/>
                </a:lnTo>
                <a:lnTo>
                  <a:pt x="3856" y="3417124"/>
                </a:lnTo>
                <a:lnTo>
                  <a:pt x="3856" y="3418681"/>
                </a:lnTo>
                <a:lnTo>
                  <a:pt x="3439878" y="34186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Senior Visits A Doctor Free Stock Photo - Public Domain Pictures">
            <a:extLst>
              <a:ext uri="{FF2B5EF4-FFF2-40B4-BE49-F238E27FC236}">
                <a16:creationId xmlns:a16="http://schemas.microsoft.com/office/drawing/2014/main" id="{C82F8066-5775-A664-E3D1-EDECB9FB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15" b="18314"/>
          <a:stretch/>
        </p:blipFill>
        <p:spPr>
          <a:xfrm>
            <a:off x="5216651" y="-1558"/>
            <a:ext cx="6979975" cy="3420240"/>
          </a:xfrm>
          <a:custGeom>
            <a:avLst/>
            <a:gdLst/>
            <a:ahLst/>
            <a:cxnLst/>
            <a:rect l="l" t="t" r="r" b="b"/>
            <a:pathLst>
              <a:path w="6979975" h="3420240">
                <a:moveTo>
                  <a:pt x="13648" y="0"/>
                </a:moveTo>
                <a:lnTo>
                  <a:pt x="6979975" y="0"/>
                </a:lnTo>
                <a:lnTo>
                  <a:pt x="6979975" y="1557"/>
                </a:lnTo>
                <a:lnTo>
                  <a:pt x="3556219" y="1557"/>
                </a:lnTo>
                <a:lnTo>
                  <a:pt x="3636113" y="3495"/>
                </a:lnTo>
                <a:cubicBezTo>
                  <a:pt x="5441914" y="91326"/>
                  <a:pt x="6889480" y="1482004"/>
                  <a:pt x="6978190" y="3215418"/>
                </a:cubicBezTo>
                <a:lnTo>
                  <a:pt x="6979975" y="3285343"/>
                </a:lnTo>
                <a:lnTo>
                  <a:pt x="6979975" y="3420240"/>
                </a:lnTo>
                <a:lnTo>
                  <a:pt x="13648" y="3420240"/>
                </a:lnTo>
                <a:lnTo>
                  <a:pt x="13648" y="3420238"/>
                </a:lnTo>
                <a:lnTo>
                  <a:pt x="0" y="3420238"/>
                </a:lnTo>
                <a:lnTo>
                  <a:pt x="0" y="1557"/>
                </a:lnTo>
                <a:lnTo>
                  <a:pt x="13648" y="1557"/>
                </a:lnTo>
                <a:close/>
              </a:path>
            </a:pathLst>
          </a:cu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042DCB-0551-D5AE-EEDF-3738D2FB9836}"/>
              </a:ext>
            </a:extLst>
          </p:cNvPr>
          <p:cNvSpPr txBox="1">
            <a:spLocks/>
          </p:cNvSpPr>
          <p:nvPr/>
        </p:nvSpPr>
        <p:spPr>
          <a:xfrm>
            <a:off x="4133277" y="3656244"/>
            <a:ext cx="7016530" cy="2005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800" b="1" u="sng"/>
              <a:t>Automation and Application:</a:t>
            </a:r>
            <a:endParaRPr lang="en-US" sz="2800" u="sng"/>
          </a:p>
          <a:p>
            <a:pPr lvl="1">
              <a:lnSpc>
                <a:spcPct val="110000"/>
              </a:lnSpc>
            </a:pPr>
            <a:r>
              <a:rPr lang="en-US" sz="2400" b="0"/>
              <a:t>If automation of AUD phenotyping with regex proves to be accurate and reliable, this method can enhance diagnosis, identification, and prevention within multiple clinical and genetic contexts.</a:t>
            </a:r>
            <a:endParaRPr lang="en-US" sz="2400"/>
          </a:p>
          <a:p>
            <a:pPr>
              <a:lnSpc>
                <a:spcPct val="110000"/>
              </a:lnSpc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DC127-1F73-D9AC-A8AD-A5A93F9F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>
                <a:solidFill>
                  <a:srgbClr val="BB7E89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99112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02E0-3C21-E7F4-E0DF-94F94CBD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254" y="380465"/>
            <a:ext cx="9950103" cy="1507376"/>
          </a:xfrm>
        </p:spPr>
        <p:txBody>
          <a:bodyPr/>
          <a:lstStyle/>
          <a:p>
            <a:r>
              <a:rPr lang="en-US" dirty="0"/>
              <a:t>Methods: Chronic Pain Cohort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FE6940-3EE1-ADF6-4A2B-344442E6B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469304"/>
              </p:ext>
            </p:extLst>
          </p:nvPr>
        </p:nvGraphicFramePr>
        <p:xfrm>
          <a:off x="1125415" y="2080845"/>
          <a:ext cx="9948861" cy="2232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287">
                  <a:extLst>
                    <a:ext uri="{9D8B030D-6E8A-4147-A177-3AD203B41FA5}">
                      <a16:colId xmlns:a16="http://schemas.microsoft.com/office/drawing/2014/main" val="2974238395"/>
                    </a:ext>
                  </a:extLst>
                </a:gridCol>
                <a:gridCol w="3316287">
                  <a:extLst>
                    <a:ext uri="{9D8B030D-6E8A-4147-A177-3AD203B41FA5}">
                      <a16:colId xmlns:a16="http://schemas.microsoft.com/office/drawing/2014/main" val="395465990"/>
                    </a:ext>
                  </a:extLst>
                </a:gridCol>
                <a:gridCol w="3316287">
                  <a:extLst>
                    <a:ext uri="{9D8B030D-6E8A-4147-A177-3AD203B41FA5}">
                      <a16:colId xmlns:a16="http://schemas.microsoft.com/office/drawing/2014/main" val="3440920008"/>
                    </a:ext>
                  </a:extLst>
                </a:gridCol>
              </a:tblGrid>
              <a:tr h="1043353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2400" b="1"/>
                        <a:t>Total Patients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/>
                        <a:t>(VUMC Synthetic Derivative)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2400"/>
                        <a:t>Sex 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2400"/>
                        <a:t>Race 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400324"/>
                  </a:ext>
                </a:extLst>
              </a:tr>
              <a:tr h="1187055">
                <a:tc>
                  <a:txBody>
                    <a:bodyPr/>
                    <a:lstStyle/>
                    <a:p>
                      <a:pPr algn="ctr"/>
                      <a:endParaRPr lang="en-US" sz="2800" b="1"/>
                    </a:p>
                    <a:p>
                      <a:pPr lvl="0" algn="ctr">
                        <a:buNone/>
                      </a:pPr>
                      <a:r>
                        <a:rPr lang="en-US" sz="2800" b="1"/>
                        <a:t>8,063</a:t>
                      </a:r>
                      <a:r>
                        <a:rPr lang="en-US" b="1"/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2400" b="1"/>
                        <a:t>Female - 63%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2400" b="1"/>
                        <a:t>Male – 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Asian – 1%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/>
                        <a:t>Black - 16%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/>
                        <a:t>White - 80.6%</a:t>
                      </a:r>
                    </a:p>
                    <a:p>
                      <a:pPr lvl="0" algn="ctr">
                        <a:buNone/>
                      </a:pPr>
                      <a:r>
                        <a:rPr lang="en-US" b="1"/>
                        <a:t>Other - 1.5%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223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4CFB0F-E217-1F24-926E-F26E2F44613B}"/>
              </a:ext>
            </a:extLst>
          </p:cNvPr>
          <p:cNvSpPr txBox="1"/>
          <p:nvPr/>
        </p:nvSpPr>
        <p:spPr>
          <a:xfrm>
            <a:off x="1852245" y="4519246"/>
            <a:ext cx="84875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Chronic pain defined by ICD codes (relating to chronic pain) occurring 2 different days in patient E.H.R</a:t>
            </a:r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3,485,348</a:t>
            </a:r>
            <a:r>
              <a:rPr lang="en-US" sz="2400">
                <a:ea typeface="+mn-lt"/>
                <a:cs typeface="+mn-lt"/>
              </a:rPr>
              <a:t> clinical notes compiled into 68 note files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4DEF2-5F11-E6AB-D377-63E498313ED0}"/>
              </a:ext>
            </a:extLst>
          </p:cNvPr>
          <p:cNvSpPr txBox="1"/>
          <p:nvPr/>
        </p:nvSpPr>
        <p:spPr>
          <a:xfrm>
            <a:off x="-1" y="6488723"/>
            <a:ext cx="96598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Chatham, A. H., Bradley, E. D., Schirle, L., Sanchez-</a:t>
            </a:r>
            <a:r>
              <a:rPr lang="en-US" sz="900" err="1">
                <a:ea typeface="+mn-lt"/>
                <a:cs typeface="+mn-lt"/>
              </a:rPr>
              <a:t>Roige</a:t>
            </a:r>
            <a:r>
              <a:rPr lang="en-US" sz="900">
                <a:ea typeface="+mn-lt"/>
                <a:cs typeface="+mn-lt"/>
              </a:rPr>
              <a:t>, S., Samuels, D. C., &amp; Jeffery, A. D. (2023). Detecting Problematic Opioid Use in the Electronic Health Record: Automation of the Addiction Behaviors Checklist in a Chronic Pain Population. </a:t>
            </a:r>
            <a:r>
              <a:rPr lang="en-US" sz="900" i="1" err="1">
                <a:ea typeface="+mn-lt"/>
                <a:cs typeface="+mn-lt"/>
              </a:rPr>
              <a:t>medRxiv</a:t>
            </a:r>
            <a:r>
              <a:rPr lang="en-US" sz="900" i="1">
                <a:ea typeface="+mn-lt"/>
                <a:cs typeface="+mn-lt"/>
              </a:rPr>
              <a:t> : the preprint server for health sciences</a:t>
            </a:r>
            <a:r>
              <a:rPr lang="en-US" sz="900">
                <a:ea typeface="+mn-lt"/>
                <a:cs typeface="+mn-lt"/>
              </a:rPr>
              <a:t>, 2023.06.08.23290894. </a:t>
            </a:r>
            <a:r>
              <a:rPr lang="en-US" sz="900">
                <a:ea typeface="+mn-lt"/>
                <a:cs typeface="+mn-lt"/>
                <a:hlinkClick r:id="rId2"/>
              </a:rPr>
              <a:t>https://doi.org/10.1101/2023.06.08.23290894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3AF44B-EDF2-1608-D8F5-E3021688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8916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A79B9-0669-CC07-DD8F-8C64D508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16" y="451658"/>
            <a:ext cx="4140096" cy="1507375"/>
          </a:xfrm>
        </p:spPr>
        <p:txBody>
          <a:bodyPr>
            <a:normAutofit/>
          </a:bodyPr>
          <a:lstStyle/>
          <a:p>
            <a:r>
              <a:rPr lang="en-US"/>
              <a:t>Methods: AUDIT-C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104B-B494-950E-96EE-5D1B5099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17" y="2553150"/>
            <a:ext cx="4293894" cy="4081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The Alcohol Use Disorders Identification Test (AUDIT)</a:t>
            </a:r>
            <a:r>
              <a:rPr lang="en-US">
                <a:ea typeface="+mn-lt"/>
                <a:cs typeface="+mn-lt"/>
              </a:rPr>
              <a:t> is a screening tool used to assess drinking behaviors and alcohol consumption. </a:t>
            </a:r>
          </a:p>
          <a:p>
            <a:r>
              <a:rPr lang="en-US">
                <a:ea typeface="+mn-lt"/>
                <a:cs typeface="+mn-lt"/>
              </a:rPr>
              <a:t>The AUDIT-C is a shortened version of this checklist that includes the first three questions of the AUDIT. Our team previously developed regex patterns for the first three questions.</a:t>
            </a:r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questionnaire with a question mark&#10;&#10;Description automatically generated">
            <a:extLst>
              <a:ext uri="{FF2B5EF4-FFF2-40B4-BE49-F238E27FC236}">
                <a16:creationId xmlns:a16="http://schemas.microsoft.com/office/drawing/2014/main" id="{7A8A58CB-3118-C4EA-F950-8A1CDBB57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" b="1921"/>
          <a:stretch/>
        </p:blipFill>
        <p:spPr>
          <a:xfrm>
            <a:off x="5034924" y="697057"/>
            <a:ext cx="5909267" cy="53856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07E4C-AE85-D1B5-9523-0D1EC3E1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7597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8FA7F-5432-FF4C-2F22-DAF3B863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62" y="352966"/>
            <a:ext cx="4671398" cy="1472421"/>
          </a:xfrm>
        </p:spPr>
        <p:txBody>
          <a:bodyPr>
            <a:normAutofit/>
          </a:bodyPr>
          <a:lstStyle/>
          <a:p>
            <a:r>
              <a:rPr lang="en-US"/>
              <a:t>Methods: AUDIT and </a:t>
            </a:r>
            <a:r>
              <a:rPr lang="en-US" err="1"/>
              <a:t>RegEx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D0D5-4C1F-41A0-9C6A-23FA8101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095016"/>
            <a:ext cx="4140096" cy="35135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>
                <a:latin typeface="Avenir Next LT Pro Light"/>
                <a:cs typeface="Times New Roman"/>
              </a:rPr>
              <a:t>Of the 10 questions, this project focused on developing questions #4, 8, and 9. </a:t>
            </a:r>
          </a:p>
          <a:p>
            <a:pPr>
              <a:lnSpc>
                <a:spcPct val="110000"/>
              </a:lnSpc>
            </a:pPr>
            <a:r>
              <a:rPr lang="en-US" sz="2000">
                <a:latin typeface="Avenir Next LT Pro Light"/>
                <a:cs typeface="Times New Roman"/>
              </a:rPr>
              <a:t>These questions were converted into </a:t>
            </a:r>
            <a:r>
              <a:rPr lang="en-US" sz="2000" b="1">
                <a:latin typeface="Avenir Next LT Pro Light"/>
                <a:cs typeface="Times New Roman"/>
              </a:rPr>
              <a:t>regular expressions (regex) </a:t>
            </a:r>
            <a:r>
              <a:rPr lang="en-US" sz="2000">
                <a:latin typeface="Avenir Next LT Pro Light"/>
                <a:cs typeface="Times New Roman"/>
              </a:rPr>
              <a:t>which are tools that can search for patterns and matches to specific key words and phrases within text.</a:t>
            </a:r>
          </a:p>
          <a:p>
            <a:pPr>
              <a:lnSpc>
                <a:spcPct val="110000"/>
              </a:lnSpc>
            </a:pPr>
            <a:endParaRPr lang="en-US" sz="2000">
              <a:latin typeface="Avenir Next LT Pro Light"/>
              <a:cs typeface="Times New Roman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questionnaire with text on it&#10;&#10;Description automatically generated">
            <a:extLst>
              <a:ext uri="{FF2B5EF4-FFF2-40B4-BE49-F238E27FC236}">
                <a16:creationId xmlns:a16="http://schemas.microsoft.com/office/drawing/2014/main" id="{8AC86179-5B83-AFED-12BE-600452AE69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9" t="64840" r="50066" b="20091"/>
          <a:stretch/>
        </p:blipFill>
        <p:spPr>
          <a:xfrm>
            <a:off x="5550713" y="1186455"/>
            <a:ext cx="3407005" cy="16037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0F7E9-6746-463E-6AEC-A55BB7A127E7}"/>
              </a:ext>
            </a:extLst>
          </p:cNvPr>
          <p:cNvSpPr txBox="1"/>
          <p:nvPr/>
        </p:nvSpPr>
        <p:spPr>
          <a:xfrm>
            <a:off x="-1" y="6517531"/>
            <a:ext cx="554800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ea typeface="+mn-lt"/>
                <a:cs typeface="+mn-lt"/>
                <a:hlinkClick r:id="rId4"/>
              </a:rPr>
              <a:t>https://nida.nih.gov/sites/default/files/files/AUDIT.pdf</a:t>
            </a:r>
            <a:endParaRPr lang="en-US" sz="1100">
              <a:ea typeface="+mn-lt"/>
              <a:cs typeface="+mn-lt"/>
            </a:endParaRPr>
          </a:p>
          <a:p>
            <a:endParaRPr lang="en-US" sz="1100"/>
          </a:p>
        </p:txBody>
      </p:sp>
      <p:pic>
        <p:nvPicPr>
          <p:cNvPr id="6" name="Picture 5" descr="A screenshot of a questionnaire&#10;&#10;Description automatically generated">
            <a:extLst>
              <a:ext uri="{FF2B5EF4-FFF2-40B4-BE49-F238E27FC236}">
                <a16:creationId xmlns:a16="http://schemas.microsoft.com/office/drawing/2014/main" id="{7712AAF1-07E7-161B-6AD6-55C48E9A3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650" y="3014662"/>
            <a:ext cx="3238483" cy="31980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82EF5-F2C4-0FF5-21A1-60D256E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075136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Blocks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BlocksVTI</vt:lpstr>
      <vt:lpstr>Identifying Alcohol Use Disorder Phenotypes Using Regular Expressions  </vt:lpstr>
      <vt:lpstr>Alcohol use disorder is common, costly, &amp; problematic</vt:lpstr>
      <vt:lpstr>Alcohol and Substance Use Disorder Phenotyping: ICD Codes</vt:lpstr>
      <vt:lpstr>Natural Language Processing (NLP) and AUD Identification</vt:lpstr>
      <vt:lpstr>How can we expand and use this knowledge for AUD?</vt:lpstr>
      <vt:lpstr>Why is this important?</vt:lpstr>
      <vt:lpstr>Methods: Chronic Pain Cohort</vt:lpstr>
      <vt:lpstr>Methods: AUDIT-C</vt:lpstr>
      <vt:lpstr>Methods: AUDIT and RegEx</vt:lpstr>
      <vt:lpstr>PowerPoint Presentation</vt:lpstr>
      <vt:lpstr>Example for question 9</vt:lpstr>
      <vt:lpstr>Results - Chronic Pain Cohort</vt:lpstr>
      <vt:lpstr>Challenges and Future Directions</vt:lpstr>
      <vt:lpstr>Challenges and Future Directions</vt:lpstr>
      <vt:lpstr>Future Steps</vt:lpstr>
      <vt:lpstr>Acknowledgements &amp; Funding</vt:lpstr>
      <vt:lpstr>Thank you!  Any Questions? </vt:lpstr>
      <vt:lpstr>AUDIT Checklist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357</cp:revision>
  <dcterms:created xsi:type="dcterms:W3CDTF">2024-07-15T15:27:42Z</dcterms:created>
  <dcterms:modified xsi:type="dcterms:W3CDTF">2024-08-01T01:25:53Z</dcterms:modified>
</cp:coreProperties>
</file>