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05" r:id="rId11"/>
    <p:sldId id="268" r:id="rId12"/>
    <p:sldId id="269" r:id="rId13"/>
    <p:sldId id="270" r:id="rId14"/>
    <p:sldId id="271" r:id="rId15"/>
    <p:sldId id="272" r:id="rId16"/>
    <p:sldId id="295" r:id="rId17"/>
    <p:sldId id="274" r:id="rId18"/>
    <p:sldId id="275" r:id="rId19"/>
    <p:sldId id="276" r:id="rId20"/>
    <p:sldId id="277" r:id="rId21"/>
    <p:sldId id="306" r:id="rId22"/>
    <p:sldId id="281" r:id="rId23"/>
    <p:sldId id="296" r:id="rId24"/>
    <p:sldId id="304" r:id="rId25"/>
    <p:sldId id="282" r:id="rId26"/>
  </p:sldIdLst>
  <p:sldSz cx="12801600" cy="9601200" type="A3"/>
  <p:notesSz cx="6794500" cy="9906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F9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napVertSplitter="1" vertBarState="minimized" horzBarState="maximized">
    <p:restoredLeft sz="15581" autoAdjust="0"/>
    <p:restoredTop sz="74517" autoAdjust="0"/>
  </p:normalViewPr>
  <p:slideViewPr>
    <p:cSldViewPr>
      <p:cViewPr varScale="1">
        <p:scale>
          <a:sx n="70" d="100"/>
          <a:sy n="70" d="100"/>
        </p:scale>
        <p:origin x="-1284" y="-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74"/>
    </p:cViewPr>
  </p:sorterViewPr>
  <p:notesViewPr>
    <p:cSldViewPr>
      <p:cViewPr>
        <p:scale>
          <a:sx n="200" d="100"/>
          <a:sy n="200" d="100"/>
        </p:scale>
        <p:origin x="-72" y="390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20208-E5C4-4012-9788-DB7F5AAD866A}" type="datetimeFigureOut">
              <a:rPr lang="en-US" smtClean="0"/>
              <a:pPr/>
              <a:t>11/22/2012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B24E-E1F2-4A37-8D29-56DE71413C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34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867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0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5180C-252B-BD4F-897B-16B5CA384C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5180C-252B-BD4F-897B-16B5CA384C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5180C-252B-BD4F-897B-16B5CA384C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11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2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CF5EC5-594A-40B6-BFBC-A420333F4DC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AA2A7-FC6B-4585-A670-2237526FA2A9}" type="slidenum">
              <a:rPr lang="en-GB" smtClean="0">
                <a:latin typeface="Times New Roman" pitchFamily="18" charset="0"/>
                <a:ea typeface="ＭＳ Ｐゴシック" pitchFamily="34" charset="-128"/>
              </a:rPr>
              <a:pPr/>
              <a:t>25</a:t>
            </a:fld>
            <a:endParaRPr lang="en-GB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3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1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61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1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B24E-E1F2-4A37-8D29-56DE71413C1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69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Im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216" y="8761040"/>
            <a:ext cx="1944216" cy="77344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79943" y="8977064"/>
            <a:ext cx="4729169" cy="365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379F9C"/>
                </a:solidFill>
                <a:latin typeface="Browallia New" pitchFamily="34" charset="-34"/>
                <a:ea typeface="+mj-ea"/>
                <a:cs typeface="Browallia New" pitchFamily="34" charset="-34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800" dirty="0" smtClean="0"/>
              <a:t>F</a:t>
            </a:r>
            <a:r>
              <a:rPr lang="en-GB" sz="2400" dirty="0" smtClean="0"/>
              <a:t>rontiers in </a:t>
            </a:r>
            <a:r>
              <a:rPr lang="en-GB" sz="2800" dirty="0" smtClean="0"/>
              <a:t>S</a:t>
            </a:r>
            <a:r>
              <a:rPr lang="en-GB" sz="2400" dirty="0" smtClean="0"/>
              <a:t>patial </a:t>
            </a:r>
            <a:r>
              <a:rPr lang="en-GB" sz="2800" dirty="0" smtClean="0"/>
              <a:t>E</a:t>
            </a:r>
            <a:r>
              <a:rPr lang="en-GB" sz="2400" dirty="0" smtClean="0"/>
              <a:t>pidemiology </a:t>
            </a:r>
            <a:r>
              <a:rPr lang="en-GB" sz="2800" dirty="0" smtClean="0"/>
              <a:t>S</a:t>
            </a:r>
            <a:r>
              <a:rPr lang="en-GB" sz="2400" dirty="0" smtClean="0"/>
              <a:t>ymposium</a:t>
            </a:r>
            <a:endParaRPr lang="en-GB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2750" y="8833048"/>
            <a:ext cx="2524754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1144216" y="8675585"/>
            <a:ext cx="11657384" cy="0"/>
          </a:xfrm>
          <a:prstGeom prst="line">
            <a:avLst/>
          </a:prstGeom>
          <a:ln w="28575">
            <a:solidFill>
              <a:srgbClr val="379F9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64" y="241617"/>
            <a:ext cx="11358642" cy="772769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accent5"/>
                </a:solidFill>
                <a:latin typeface="BrowalliaUPC" pitchFamily="34" charset="-34"/>
                <a:cs typeface="BrowalliaUPC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264" y="1178896"/>
            <a:ext cx="11544336" cy="74079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/>
          <a:lstStyle/>
          <a:p>
            <a:fld id="{2A01183F-BBE1-400F-8620-461474C55851}" type="datetimeFigureOut">
              <a:rPr lang="en-GB" smtClean="0"/>
              <a:pPr/>
              <a:t>22/11/2012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/>
          <a:lstStyle/>
          <a:p>
            <a:fld id="{89DBA51C-36B5-4B0B-89A3-8DFCB2792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/>
          <a:lstStyle/>
          <a:p>
            <a:fld id="{2A01183F-BBE1-400F-8620-461474C55851}" type="datetimeFigureOut">
              <a:rPr lang="en-GB" smtClean="0"/>
              <a:pPr/>
              <a:t>22/11/2012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/>
          <a:lstStyle/>
          <a:p>
            <a:fld id="{89DBA51C-36B5-4B0B-89A3-8DFCB2792CD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57264" y="241617"/>
            <a:ext cx="11358642" cy="772769"/>
          </a:xfrm>
        </p:spPr>
        <p:txBody>
          <a:bodyPr>
            <a:normAutofit/>
          </a:bodyPr>
          <a:lstStyle>
            <a:lvl1pPr>
              <a:defRPr sz="5400" b="1">
                <a:solidFill>
                  <a:schemeClr val="accent5"/>
                </a:solidFill>
                <a:latin typeface="BrowalliaUPC" pitchFamily="34" charset="-34"/>
                <a:cs typeface="BrowalliaUPC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endParaRPr lang="en-GB" sz="7200" b="1" dirty="0">
              <a:solidFill>
                <a:srgbClr val="379F9C"/>
              </a:solidFill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97" b="3248"/>
          <a:stretch>
            <a:fillRect/>
          </a:stretch>
        </p:blipFill>
        <p:spPr bwMode="auto">
          <a:xfrm>
            <a:off x="0" y="0"/>
            <a:ext cx="1144216" cy="960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New Image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216" y="8761040"/>
            <a:ext cx="1944216" cy="77344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479943" y="8977064"/>
            <a:ext cx="4729169" cy="365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379F9C"/>
                </a:solidFill>
                <a:latin typeface="Browallia New" pitchFamily="34" charset="-34"/>
                <a:ea typeface="+mj-ea"/>
                <a:cs typeface="Browallia New" pitchFamily="34" charset="-34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800" dirty="0" smtClean="0"/>
              <a:t>F</a:t>
            </a:r>
            <a:r>
              <a:rPr lang="en-GB" sz="2400" dirty="0" smtClean="0"/>
              <a:t>rontiers in </a:t>
            </a:r>
            <a:r>
              <a:rPr lang="en-GB" sz="2800" dirty="0" smtClean="0"/>
              <a:t>S</a:t>
            </a:r>
            <a:r>
              <a:rPr lang="en-GB" sz="2400" dirty="0" smtClean="0"/>
              <a:t>patial </a:t>
            </a:r>
            <a:r>
              <a:rPr lang="en-GB" sz="2800" dirty="0" smtClean="0"/>
              <a:t>E</a:t>
            </a:r>
            <a:r>
              <a:rPr lang="en-GB" sz="2400" dirty="0" smtClean="0"/>
              <a:t>pidemiology </a:t>
            </a:r>
            <a:r>
              <a:rPr lang="en-GB" sz="2800" dirty="0" smtClean="0"/>
              <a:t>S</a:t>
            </a:r>
            <a:r>
              <a:rPr lang="en-GB" sz="2400" dirty="0" smtClean="0"/>
              <a:t>ymposium</a:t>
            </a:r>
            <a:endParaRPr lang="en-GB" sz="24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12750" y="8833048"/>
            <a:ext cx="2524754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144216" y="8675585"/>
            <a:ext cx="11657384" cy="0"/>
          </a:xfrm>
          <a:prstGeom prst="line">
            <a:avLst/>
          </a:prstGeom>
          <a:ln w="28575">
            <a:solidFill>
              <a:srgbClr val="379F9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0" r:id="rId3"/>
  </p:sldLayoutIdLst>
  <p:txStyles>
    <p:titleStyle>
      <a:lvl1pPr algn="ctr" defTabSz="128016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757198" y="514320"/>
            <a:ext cx="12073022" cy="6337300"/>
          </a:xfrm>
        </p:spPr>
        <p:txBody>
          <a:bodyPr>
            <a:normAutofit/>
          </a:bodyPr>
          <a:lstStyle/>
          <a:p>
            <a:pPr indent="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GB" sz="8000" b="1" dirty="0" smtClean="0">
                <a:solidFill>
                  <a:srgbClr val="379F9C"/>
                </a:solidFill>
                <a:latin typeface="BrowalliaUPC" pitchFamily="34" charset="-34"/>
                <a:cs typeface="BrowalliaUPC" pitchFamily="34" charset="-34"/>
              </a:rPr>
              <a:t>Searching for needles in haystacks:         </a:t>
            </a:r>
            <a:r>
              <a:rPr lang="en-GB" sz="6600" b="1" dirty="0" smtClean="0">
                <a:solidFill>
                  <a:srgbClr val="379F9C"/>
                </a:solidFill>
                <a:latin typeface="BrowalliaUPC" pitchFamily="34" charset="-34"/>
                <a:cs typeface="BrowalliaUPC" pitchFamily="34" charset="-34"/>
              </a:rPr>
              <a:t>A Bayesian approach to chronic disease surveillance</a:t>
            </a:r>
            <a:r>
              <a:rPr lang="en-GB" sz="4400" dirty="0" smtClean="0">
                <a:solidFill>
                  <a:srgbClr val="008000"/>
                </a:solidFill>
              </a:rPr>
              <a:t/>
            </a:r>
            <a:br>
              <a:rPr lang="en-GB" sz="4400" dirty="0" smtClean="0">
                <a:solidFill>
                  <a:srgbClr val="008000"/>
                </a:solidFill>
              </a:rPr>
            </a:br>
            <a:endParaRPr lang="en-US" sz="5000" b="1" dirty="0" smtClean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28702" y="3657592"/>
            <a:ext cx="842968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/>
          <a:lstStyle/>
          <a:p>
            <a:pPr marL="480060" indent="-48006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GB" sz="4800" b="1" dirty="0" smtClean="0">
                <a:latin typeface="BrowalliaUPC" pitchFamily="34" charset="-34"/>
                <a:cs typeface="BrowalliaUPC" pitchFamily="34" charset="-34"/>
              </a:rPr>
              <a:t>Nicky Best </a:t>
            </a:r>
            <a:endParaRPr lang="en-GB" sz="3600" dirty="0">
              <a:latin typeface="BrowalliaUPC" pitchFamily="34" charset="-34"/>
              <a:cs typeface="BrowalliaUPC" pitchFamily="34" charset="-34"/>
            </a:endParaRPr>
          </a:p>
          <a:p>
            <a:pPr marL="480060" indent="-48006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itchFamily="34" charset="-34"/>
                <a:cs typeface="BrowalliaUPC" pitchFamily="34" charset="-34"/>
              </a:rPr>
              <a:t>Department </a:t>
            </a: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itchFamily="34" charset="-34"/>
                <a:cs typeface="BrowalliaUPC" pitchFamily="34" charset="-34"/>
              </a:rPr>
              <a:t>of Epidemiology and </a:t>
            </a: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itchFamily="34" charset="-34"/>
                <a:cs typeface="BrowalliaUPC" pitchFamily="34" charset="-34"/>
              </a:rPr>
              <a:t>Biostatistics</a:t>
            </a:r>
            <a:endParaRPr lang="en-GB" sz="3200" dirty="0">
              <a:solidFill>
                <a:schemeClr val="tx1">
                  <a:lumMod val="50000"/>
                  <a:lumOff val="50000"/>
                </a:schemeClr>
              </a:solidFill>
              <a:latin typeface="BrowalliaUPC" pitchFamily="34" charset="-34"/>
              <a:cs typeface="BrowalliaUPC" pitchFamily="34" charset="-34"/>
            </a:endParaRPr>
          </a:p>
          <a:p>
            <a:pPr marL="480060" indent="-48006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itchFamily="34" charset="-34"/>
                <a:cs typeface="BrowalliaUPC" pitchFamily="34" charset="-34"/>
              </a:rPr>
              <a:t>Imperial College, </a:t>
            </a: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owalliaUPC" pitchFamily="34" charset="-34"/>
                <a:cs typeface="BrowalliaUPC" pitchFamily="34" charset="-34"/>
              </a:rPr>
              <a:t>London</a:t>
            </a:r>
          </a:p>
          <a:p>
            <a:pPr marL="480060" indent="-480060">
              <a:lnSpc>
                <a:spcPct val="80000"/>
              </a:lnSpc>
              <a:buClr>
                <a:schemeClr val="tx2"/>
              </a:buClr>
              <a:buSzPct val="75000"/>
            </a:pP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pPr marL="480060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Joint work with: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</a:t>
            </a:r>
          </a:p>
          <a:p>
            <a:pPr marL="1120140" lvl="1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US" sz="3200" dirty="0" err="1" smtClean="0">
                <a:latin typeface="BrowalliaUPC" pitchFamily="34" charset="-34"/>
                <a:cs typeface="BrowalliaUPC" pitchFamily="34" charset="-34"/>
              </a:rPr>
              <a:t>Guangquan</a:t>
            </a:r>
            <a:r>
              <a:rPr lang="en-US" sz="3200" dirty="0" smtClean="0">
                <a:latin typeface="BrowalliaUPC" pitchFamily="34" charset="-34"/>
                <a:cs typeface="BrowalliaUPC" pitchFamily="34" charset="-34"/>
              </a:rPr>
              <a:t> (Philip) Li                          </a:t>
            </a: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pPr marL="1120140" lvl="1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Lea </a:t>
            </a:r>
            <a:r>
              <a:rPr lang="en-GB" sz="3200" dirty="0" err="1" smtClean="0">
                <a:latin typeface="BrowalliaUPC" pitchFamily="34" charset="-34"/>
                <a:cs typeface="BrowalliaUPC" pitchFamily="34" charset="-34"/>
              </a:rPr>
              <a:t>Fortunato</a:t>
            </a: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pPr marL="1120140" lvl="1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Sylvia Richardson   </a:t>
            </a:r>
          </a:p>
          <a:p>
            <a:pPr marL="1120140" lvl="1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Anna </a:t>
            </a:r>
            <a:r>
              <a:rPr lang="en-GB" sz="3200" dirty="0" err="1" smtClean="0">
                <a:latin typeface="BrowalliaUPC" pitchFamily="34" charset="-34"/>
                <a:cs typeface="BrowalliaUPC" pitchFamily="34" charset="-34"/>
              </a:rPr>
              <a:t>Hansell</a:t>
            </a:r>
            <a:endParaRPr lang="en-GB" sz="3200" dirty="0" smtClean="0">
              <a:latin typeface="BrowalliaUPC" pitchFamily="34" charset="-34"/>
              <a:cs typeface="BrowalliaUPC" pitchFamily="34" charset="-34"/>
            </a:endParaRPr>
          </a:p>
          <a:p>
            <a:pPr marL="1120140" lvl="1" indent="-480060">
              <a:lnSpc>
                <a:spcPct val="80000"/>
              </a:lnSpc>
              <a:buClr>
                <a:schemeClr val="tx2"/>
              </a:buClr>
              <a:buSzPct val="75000"/>
            </a:pPr>
            <a:r>
              <a:rPr lang="en-GB" sz="3200" dirty="0" err="1" smtClean="0">
                <a:latin typeface="BrowalliaUPC" pitchFamily="34" charset="-34"/>
                <a:cs typeface="BrowalliaUPC" pitchFamily="34" charset="-34"/>
              </a:rPr>
              <a:t>Mireille</a:t>
            </a:r>
            <a:r>
              <a:rPr lang="en-GB" sz="3200" dirty="0" smtClean="0"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GB" sz="3200" dirty="0" err="1" smtClean="0">
                <a:latin typeface="BrowalliaUPC" pitchFamily="34" charset="-34"/>
                <a:cs typeface="BrowalliaUPC" pitchFamily="34" charset="-34"/>
              </a:rPr>
              <a:t>Toledano</a:t>
            </a:r>
            <a:endParaRPr lang="en-GB" sz="3200" dirty="0">
              <a:latin typeface="BrowalliaUPC" pitchFamily="34" charset="-34"/>
              <a:cs typeface="Browall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38" y="-342936"/>
            <a:ext cx="12669096" cy="1600200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WinBUGS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274836" y="1006156"/>
            <a:ext cx="5554592" cy="51398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b="1" dirty="0" smtClean="0"/>
              <a:t>Model 1: Common trend</a:t>
            </a:r>
            <a:endParaRPr lang="en-GB" b="1" dirty="0"/>
          </a:p>
        </p:txBody>
      </p:sp>
      <p:grpSp>
        <p:nvGrpSpPr>
          <p:cNvPr id="3" name="Group 87"/>
          <p:cNvGrpSpPr/>
          <p:nvPr/>
        </p:nvGrpSpPr>
        <p:grpSpPr>
          <a:xfrm>
            <a:off x="1226803" y="897667"/>
            <a:ext cx="5102559" cy="4317832"/>
            <a:chOff x="338378" y="1410346"/>
            <a:chExt cx="3644685" cy="3084166"/>
          </a:xfrm>
        </p:grpSpPr>
        <p:grpSp>
          <p:nvGrpSpPr>
            <p:cNvPr id="4" name="Group 24"/>
            <p:cNvGrpSpPr/>
            <p:nvPr/>
          </p:nvGrpSpPr>
          <p:grpSpPr>
            <a:xfrm>
              <a:off x="1828801" y="3654820"/>
              <a:ext cx="827556" cy="700222"/>
              <a:chOff x="1907799" y="4495800"/>
              <a:chExt cx="827556" cy="700222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1907799" y="4495800"/>
                <a:ext cx="717455" cy="70022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115423" y="4633993"/>
                <a:ext cx="619932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endParaRPr lang="en-GB" sz="3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/>
            <p:nvPr/>
          </p:nvGrpSpPr>
          <p:grpSpPr>
            <a:xfrm>
              <a:off x="1788896" y="2538292"/>
              <a:ext cx="947967" cy="700868"/>
              <a:chOff x="5059026" y="3902135"/>
              <a:chExt cx="947967" cy="700868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5083433" y="3902135"/>
                <a:ext cx="735752" cy="700868"/>
              </a:xfrm>
              <a:prstGeom prst="ellipse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59026" y="3980157"/>
                <a:ext cx="947967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Symbol" pitchFamily="18" charset="2"/>
                    <a:cs typeface="Times New Roman" pitchFamily="18" charset="0"/>
                  </a:rPr>
                  <a:t>m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en-GB" sz="3400" i="1" baseline="30000" dirty="0" smtClean="0">
                    <a:latin typeface="Times New Roman" pitchFamily="18" charset="0"/>
                    <a:cs typeface="Times New Roman" pitchFamily="18" charset="0"/>
                  </a:rPr>
                  <a:t>[C]</a:t>
                </a:r>
                <a:endParaRPr lang="en-GB" sz="3400" i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 bwMode="auto">
            <a:xfrm rot="5400000">
              <a:off x="2569146" y="2284471"/>
              <a:ext cx="228622" cy="4843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6200000" flipH="1">
              <a:off x="1976524" y="3443815"/>
              <a:ext cx="415660" cy="6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16200000" flipH="1">
              <a:off x="1556437" y="2276317"/>
              <a:ext cx="227581" cy="5016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" name="Group 24"/>
            <p:cNvGrpSpPr/>
            <p:nvPr/>
          </p:nvGrpSpPr>
          <p:grpSpPr>
            <a:xfrm>
              <a:off x="805914" y="1845806"/>
              <a:ext cx="1126939" cy="664920"/>
              <a:chOff x="5146932" y="3933131"/>
              <a:chExt cx="1126939" cy="664920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46932" y="3933131"/>
                <a:ext cx="718747" cy="664920"/>
              </a:xfrm>
              <a:prstGeom prst="ellipse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25904" y="3989259"/>
                <a:ext cx="947967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smtClean="0">
                    <a:latin typeface="Symbol" pitchFamily="18" charset="2"/>
                    <a:cs typeface="Times New Roman" pitchFamily="18" charset="0"/>
                  </a:rPr>
                  <a:t>h</a:t>
                </a:r>
                <a:r>
                  <a:rPr lang="en-GB" sz="34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GB" sz="3400" i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24"/>
            <p:cNvGrpSpPr/>
            <p:nvPr/>
          </p:nvGrpSpPr>
          <p:grpSpPr>
            <a:xfrm>
              <a:off x="2820696" y="1838702"/>
              <a:ext cx="1111340" cy="672024"/>
              <a:chOff x="5164798" y="3933131"/>
              <a:chExt cx="1111340" cy="672024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5164798" y="3933131"/>
                <a:ext cx="716379" cy="672024"/>
              </a:xfrm>
              <a:prstGeom prst="ellipse">
                <a:avLst/>
              </a:prstGeom>
              <a:solidFill>
                <a:srgbClr val="00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28171" y="3996363"/>
                <a:ext cx="947967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Symbol" pitchFamily="18" charset="2"/>
                    <a:cs typeface="Times New Roman" pitchFamily="18" charset="0"/>
                  </a:rPr>
                  <a:t>g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GB" sz="3400" i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" name="Group 61"/>
            <p:cNvGrpSpPr/>
            <p:nvPr/>
          </p:nvGrpSpPr>
          <p:grpSpPr>
            <a:xfrm>
              <a:off x="772335" y="3202788"/>
              <a:ext cx="717455" cy="700222"/>
              <a:chOff x="1907799" y="4495800"/>
              <a:chExt cx="717455" cy="700222"/>
            </a:xfrm>
          </p:grpSpPr>
          <p:sp>
            <p:nvSpPr>
              <p:cNvPr id="63" name="Oval 62"/>
              <p:cNvSpPr/>
              <p:nvPr/>
            </p:nvSpPr>
            <p:spPr bwMode="auto">
              <a:xfrm>
                <a:off x="1907799" y="4495800"/>
                <a:ext cx="717455" cy="70022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83794" y="4633993"/>
                <a:ext cx="619932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endParaRPr lang="en-GB" sz="3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 bwMode="auto">
            <a:xfrm rot="16200000" flipH="1">
              <a:off x="1504528" y="3680658"/>
              <a:ext cx="204466" cy="4440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1" name="Rounded Rectangle 100"/>
            <p:cNvSpPr/>
            <p:nvPr/>
          </p:nvSpPr>
          <p:spPr bwMode="auto">
            <a:xfrm>
              <a:off x="338378" y="1410346"/>
              <a:ext cx="3644685" cy="308416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40130" indent="-400050"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</a:pPr>
              <a:endParaRPr lang="en-GB" sz="2800" dirty="0">
                <a:latin typeface="Arial" charset="0"/>
              </a:endParaRPr>
            </a:p>
          </p:txBody>
        </p:sp>
      </p:grpSp>
      <p:grpSp>
        <p:nvGrpSpPr>
          <p:cNvPr id="12" name="Group 102"/>
          <p:cNvGrpSpPr/>
          <p:nvPr/>
        </p:nvGrpSpPr>
        <p:grpSpPr>
          <a:xfrm>
            <a:off x="7503301" y="919364"/>
            <a:ext cx="5826985" cy="4270826"/>
            <a:chOff x="5140178" y="1425844"/>
            <a:chExt cx="4162132" cy="3050590"/>
          </a:xfrm>
        </p:grpSpPr>
        <p:sp>
          <p:nvSpPr>
            <p:cNvPr id="96" name="TextBox 95"/>
            <p:cNvSpPr txBox="1"/>
            <p:nvPr/>
          </p:nvSpPr>
          <p:spPr>
            <a:xfrm>
              <a:off x="5334744" y="1485258"/>
              <a:ext cx="3967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Model 2: Local trend</a:t>
              </a:r>
              <a:endParaRPr lang="en-GB" b="1" dirty="0"/>
            </a:p>
          </p:txBody>
        </p:sp>
        <p:grpSp>
          <p:nvGrpSpPr>
            <p:cNvPr id="13" name="Group 97"/>
            <p:cNvGrpSpPr/>
            <p:nvPr/>
          </p:nvGrpSpPr>
          <p:grpSpPr>
            <a:xfrm>
              <a:off x="5140178" y="1425844"/>
              <a:ext cx="3644685" cy="3050590"/>
              <a:chOff x="5140178" y="1425844"/>
              <a:chExt cx="3644685" cy="3050590"/>
            </a:xfrm>
          </p:grpSpPr>
          <p:grpSp>
            <p:nvGrpSpPr>
              <p:cNvPr id="14" name="Group 46"/>
              <p:cNvGrpSpPr/>
              <p:nvPr/>
            </p:nvGrpSpPr>
            <p:grpSpPr>
              <a:xfrm>
                <a:off x="6646191" y="3683214"/>
                <a:ext cx="819142" cy="700222"/>
                <a:chOff x="1907799" y="4495800"/>
                <a:chExt cx="819142" cy="700222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1907799" y="4495800"/>
                  <a:ext cx="717455" cy="70022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040130" indent="-400050" algn="ctr" fontAlgn="base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107009" y="4633993"/>
                  <a:ext cx="619932" cy="43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400" i="1" dirty="0" err="1" smtClean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r>
                    <a:rPr lang="en-GB" sz="3400" i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it</a:t>
                  </a:r>
                  <a:endParaRPr lang="en-GB" sz="3400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" name="Group 24"/>
              <p:cNvGrpSpPr/>
              <p:nvPr/>
            </p:nvGrpSpPr>
            <p:grpSpPr>
              <a:xfrm>
                <a:off x="6597872" y="2566686"/>
                <a:ext cx="947967" cy="700868"/>
                <a:chOff x="5050612" y="3902135"/>
                <a:chExt cx="947967" cy="700868"/>
              </a:xfrm>
            </p:grpSpPr>
            <p:sp>
              <p:nvSpPr>
                <p:cNvPr id="51" name="Oval 50"/>
                <p:cNvSpPr/>
                <p:nvPr/>
              </p:nvSpPr>
              <p:spPr bwMode="auto">
                <a:xfrm>
                  <a:off x="5083433" y="3902135"/>
                  <a:ext cx="735752" cy="700868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040130" indent="-400050" algn="ctr" fontAlgn="base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5050612" y="4002790"/>
                  <a:ext cx="947967" cy="43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400" i="1" dirty="0" err="1" smtClean="0">
                      <a:latin typeface="Symbol" pitchFamily="18" charset="2"/>
                      <a:cs typeface="Times New Roman" pitchFamily="18" charset="0"/>
                    </a:rPr>
                    <a:t>m</a:t>
                  </a:r>
                  <a:r>
                    <a:rPr lang="en-GB" sz="3400" i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it</a:t>
                  </a:r>
                  <a:r>
                    <a:rPr lang="en-GB" sz="3400" i="1" baseline="30000" dirty="0" smtClean="0">
                      <a:latin typeface="Times New Roman" pitchFamily="18" charset="0"/>
                      <a:cs typeface="Times New Roman" pitchFamily="18" charset="0"/>
                    </a:rPr>
                    <a:t>[L]</a:t>
                  </a:r>
                  <a:endParaRPr lang="en-GB" sz="3400" i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3" name="Straight Arrow Connector 52"/>
              <p:cNvCxnSpPr/>
              <p:nvPr/>
            </p:nvCxnSpPr>
            <p:spPr bwMode="auto">
              <a:xfrm rot="5400000">
                <a:off x="7386536" y="2312865"/>
                <a:ext cx="228622" cy="48430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 rot="16200000" flipH="1">
                <a:off x="6793914" y="3472209"/>
                <a:ext cx="415660" cy="63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 rot="16200000" flipH="1">
                <a:off x="6373827" y="2304711"/>
                <a:ext cx="227581" cy="50164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16" name="Group 24"/>
              <p:cNvGrpSpPr/>
              <p:nvPr/>
            </p:nvGrpSpPr>
            <p:grpSpPr>
              <a:xfrm>
                <a:off x="5623304" y="1874200"/>
                <a:ext cx="1178676" cy="664920"/>
                <a:chOff x="5146932" y="3933131"/>
                <a:chExt cx="1178676" cy="664920"/>
              </a:xfrm>
            </p:grpSpPr>
            <p:sp>
              <p:nvSpPr>
                <p:cNvPr id="57" name="Oval 56"/>
                <p:cNvSpPr/>
                <p:nvPr/>
              </p:nvSpPr>
              <p:spPr bwMode="auto">
                <a:xfrm>
                  <a:off x="5146932" y="3933131"/>
                  <a:ext cx="718747" cy="66492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040130" indent="-400050" algn="ctr" fontAlgn="base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5377641" y="4011892"/>
                  <a:ext cx="947967" cy="43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400" i="1" dirty="0" err="1" smtClean="0"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  <a:r>
                    <a:rPr lang="en-GB" sz="3400" i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endParaRPr lang="en-GB" sz="3400" i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7" name="Group 24"/>
              <p:cNvGrpSpPr/>
              <p:nvPr/>
            </p:nvGrpSpPr>
            <p:grpSpPr>
              <a:xfrm>
                <a:off x="7638086" y="1867096"/>
                <a:ext cx="1102926" cy="672024"/>
                <a:chOff x="5164798" y="3933131"/>
                <a:chExt cx="1102926" cy="672024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5164798" y="3933131"/>
                  <a:ext cx="716379" cy="672024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040130" indent="-400050" algn="ctr" fontAlgn="base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319757" y="3967969"/>
                  <a:ext cx="947967" cy="43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400" i="1" dirty="0" smtClean="0">
                      <a:latin typeface="Symbol" pitchFamily="18" charset="2"/>
                      <a:cs typeface="Times New Roman" pitchFamily="18" charset="0"/>
                    </a:rPr>
                    <a:t>f</a:t>
                  </a:r>
                  <a:r>
                    <a:rPr lang="en-GB" sz="3400" i="1" baseline="-25000" dirty="0" smtClean="0">
                      <a:latin typeface="Times New Roman" pitchFamily="18" charset="0"/>
                      <a:cs typeface="Times New Roman" pitchFamily="18" charset="0"/>
                    </a:rPr>
                    <a:t>it</a:t>
                  </a:r>
                  <a:endParaRPr lang="en-GB" sz="3400" i="1" baseline="30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8" name="Group 67"/>
              <p:cNvGrpSpPr/>
              <p:nvPr/>
            </p:nvGrpSpPr>
            <p:grpSpPr>
              <a:xfrm>
                <a:off x="7743989" y="3293175"/>
                <a:ext cx="800521" cy="700222"/>
                <a:chOff x="1907799" y="4495800"/>
                <a:chExt cx="800521" cy="700222"/>
              </a:xfrm>
            </p:grpSpPr>
            <p:sp>
              <p:nvSpPr>
                <p:cNvPr id="69" name="Oval 68"/>
                <p:cNvSpPr/>
                <p:nvPr/>
              </p:nvSpPr>
              <p:spPr bwMode="auto">
                <a:xfrm>
                  <a:off x="1907799" y="4495800"/>
                  <a:ext cx="717455" cy="70022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1040130" indent="-400050" algn="ctr" fontAlgn="base">
                    <a:lnSpc>
                      <a:spcPct val="8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</a:pPr>
                  <a:endParaRPr lang="en-GB" dirty="0">
                    <a:latin typeface="Arial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088388" y="4633993"/>
                  <a:ext cx="619932" cy="439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400" i="1" dirty="0" err="1" smtClean="0"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r>
                    <a:rPr lang="en-GB" sz="3400" i="1" baseline="-25000" dirty="0" err="1" smtClean="0">
                      <a:latin typeface="Times New Roman" pitchFamily="18" charset="0"/>
                      <a:cs typeface="Times New Roman" pitchFamily="18" charset="0"/>
                    </a:rPr>
                    <a:t>it</a:t>
                  </a:r>
                  <a:endParaRPr lang="en-GB" sz="3400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 bwMode="auto">
              <a:xfrm rot="5400000">
                <a:off x="7535116" y="3719382"/>
                <a:ext cx="142473" cy="48541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2" name="Rounded Rectangle 101"/>
              <p:cNvSpPr/>
              <p:nvPr/>
            </p:nvSpPr>
            <p:spPr bwMode="auto">
              <a:xfrm>
                <a:off x="5140178" y="1425844"/>
                <a:ext cx="3644685" cy="30505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sz="2800" dirty="0">
                  <a:latin typeface="Arial" charset="0"/>
                </a:endParaRPr>
              </a:p>
            </p:txBody>
          </p:sp>
        </p:grpSp>
      </p:grpSp>
      <p:grpSp>
        <p:nvGrpSpPr>
          <p:cNvPr id="19" name="Group 98"/>
          <p:cNvGrpSpPr/>
          <p:nvPr/>
        </p:nvGrpSpPr>
        <p:grpSpPr>
          <a:xfrm>
            <a:off x="4147530" y="3314309"/>
            <a:ext cx="9039880" cy="5058191"/>
            <a:chOff x="2743199" y="3136520"/>
            <a:chExt cx="6457057" cy="3612993"/>
          </a:xfrm>
        </p:grpSpPr>
        <p:grpSp>
          <p:nvGrpSpPr>
            <p:cNvPr id="20" name="Group 73"/>
            <p:cNvGrpSpPr/>
            <p:nvPr/>
          </p:nvGrpSpPr>
          <p:grpSpPr>
            <a:xfrm>
              <a:off x="4398937" y="5976961"/>
              <a:ext cx="872229" cy="700222"/>
              <a:chOff x="1907799" y="4495800"/>
              <a:chExt cx="872229" cy="700222"/>
            </a:xfrm>
          </p:grpSpPr>
          <p:sp>
            <p:nvSpPr>
              <p:cNvPr id="75" name="Oval 74"/>
              <p:cNvSpPr/>
              <p:nvPr/>
            </p:nvSpPr>
            <p:spPr bwMode="auto">
              <a:xfrm>
                <a:off x="1907799" y="4495800"/>
                <a:ext cx="717455" cy="70022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160096" y="4633993"/>
                <a:ext cx="619932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endParaRPr lang="en-GB" sz="3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83439" y="4860433"/>
              <a:ext cx="1142863" cy="700868"/>
              <a:chOff x="5083433" y="3902135"/>
              <a:chExt cx="1142863" cy="700868"/>
            </a:xfr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p:grpSpPr>
          <p:sp>
            <p:nvSpPr>
              <p:cNvPr id="78" name="Oval 77"/>
              <p:cNvSpPr/>
              <p:nvPr/>
            </p:nvSpPr>
            <p:spPr bwMode="auto">
              <a:xfrm>
                <a:off x="5083433" y="3902135"/>
                <a:ext cx="735752" cy="70086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78329" y="3954238"/>
                <a:ext cx="947967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Symbol" pitchFamily="18" charset="2"/>
                    <a:cs typeface="Times New Roman" pitchFamily="18" charset="0"/>
                  </a:rPr>
                  <a:t>m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endParaRPr lang="en-GB" sz="3400" i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51" idx="3"/>
              <a:endCxn id="78" idx="7"/>
            </p:cNvCxnSpPr>
            <p:nvPr/>
          </p:nvCxnSpPr>
          <p:spPr bwMode="auto">
            <a:xfrm rot="5400000">
              <a:off x="5001377" y="3174981"/>
              <a:ext cx="1798158" cy="17780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1" name="Straight Arrow Connector 80"/>
            <p:cNvCxnSpPr/>
            <p:nvPr/>
          </p:nvCxnSpPr>
          <p:spPr bwMode="auto">
            <a:xfrm rot="16200000" flipH="1">
              <a:off x="4546660" y="5765956"/>
              <a:ext cx="415660" cy="63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Straight Arrow Connector 81"/>
            <p:cNvCxnSpPr>
              <a:stCxn id="10" idx="5"/>
              <a:endCxn id="78" idx="1"/>
            </p:cNvCxnSpPr>
            <p:nvPr/>
          </p:nvCxnSpPr>
          <p:spPr bwMode="auto">
            <a:xfrm rot="16200000" flipH="1">
              <a:off x="2712264" y="3184151"/>
              <a:ext cx="1826553" cy="173129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6" name="Group 82"/>
            <p:cNvGrpSpPr/>
            <p:nvPr/>
          </p:nvGrpSpPr>
          <p:grpSpPr>
            <a:xfrm>
              <a:off x="3342471" y="5524929"/>
              <a:ext cx="813704" cy="700222"/>
              <a:chOff x="1907799" y="4495800"/>
              <a:chExt cx="813704" cy="700222"/>
            </a:xfrm>
          </p:grpSpPr>
          <p:sp>
            <p:nvSpPr>
              <p:cNvPr id="84" name="Oval 83"/>
              <p:cNvSpPr/>
              <p:nvPr/>
            </p:nvSpPr>
            <p:spPr bwMode="auto">
              <a:xfrm>
                <a:off x="1907799" y="4495800"/>
                <a:ext cx="717455" cy="70022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01571" y="4617350"/>
                <a:ext cx="619932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endParaRPr lang="en-GB" sz="3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 bwMode="auto">
            <a:xfrm rot="16200000" flipH="1">
              <a:off x="4074664" y="6002799"/>
              <a:ext cx="204466" cy="4440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9" name="Group 120"/>
            <p:cNvGrpSpPr/>
            <p:nvPr/>
          </p:nvGrpSpPr>
          <p:grpSpPr>
            <a:xfrm>
              <a:off x="3412258" y="3781583"/>
              <a:ext cx="175013" cy="197467"/>
              <a:chOff x="6325928" y="4959458"/>
              <a:chExt cx="175013" cy="197467"/>
            </a:xfrm>
          </p:grpSpPr>
          <p:cxnSp>
            <p:nvCxnSpPr>
              <p:cNvPr id="90" name="Straight Connector 89"/>
              <p:cNvCxnSpPr/>
              <p:nvPr/>
            </p:nvCxnSpPr>
            <p:spPr bwMode="auto">
              <a:xfrm rot="5400000" flipH="1" flipV="1">
                <a:off x="6310429" y="4974957"/>
                <a:ext cx="154983" cy="12398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rot="5400000" flipH="1" flipV="1">
                <a:off x="6361456" y="5017441"/>
                <a:ext cx="154983" cy="12398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Group 127"/>
            <p:cNvGrpSpPr/>
            <p:nvPr/>
          </p:nvGrpSpPr>
          <p:grpSpPr>
            <a:xfrm rot="-5100000">
              <a:off x="5862395" y="3885555"/>
              <a:ext cx="167645" cy="196186"/>
              <a:chOff x="6174714" y="5016743"/>
              <a:chExt cx="167645" cy="196186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 rot="5400000" flipH="1" flipV="1">
                <a:off x="6159215" y="5032242"/>
                <a:ext cx="154983" cy="12398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 flipH="1" flipV="1">
                <a:off x="6202874" y="5073445"/>
                <a:ext cx="154983" cy="12398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190466" name="Object 2"/>
            <p:cNvGraphicFramePr>
              <a:graphicFrameLocks noChangeAspect="1"/>
            </p:cNvGraphicFramePr>
            <p:nvPr/>
          </p:nvGraphicFramePr>
          <p:xfrm>
            <a:off x="5220295" y="5553699"/>
            <a:ext cx="3536247" cy="523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name="Equation" r:id="rId4" imgW="1625400" imgH="241200" progId="">
                    <p:embed/>
                  </p:oleObj>
                </mc:Choice>
                <mc:Fallback>
                  <p:oleObj name="Equation" r:id="rId4" imgW="1625400" imgH="2412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295" y="5553699"/>
                          <a:ext cx="3536247" cy="5238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/>
            <p:cNvSpPr txBox="1"/>
            <p:nvPr/>
          </p:nvSpPr>
          <p:spPr>
            <a:xfrm>
              <a:off x="5232690" y="5186767"/>
              <a:ext cx="3967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Selection model</a:t>
              </a:r>
              <a:endParaRPr lang="en-GB" b="1" dirty="0"/>
            </a:p>
          </p:txBody>
        </p:sp>
        <p:sp>
          <p:nvSpPr>
            <p:cNvPr id="100" name="Rounded Rectangle 99"/>
            <p:cNvSpPr/>
            <p:nvPr/>
          </p:nvSpPr>
          <p:spPr bwMode="auto">
            <a:xfrm>
              <a:off x="2743199" y="4649492"/>
              <a:ext cx="6059837" cy="210002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40130" indent="-400050"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</a:pPr>
              <a:endParaRPr lang="en-GB" sz="2800" dirty="0">
                <a:latin typeface="Arial" charset="0"/>
              </a:endParaRPr>
            </a:p>
          </p:txBody>
        </p:sp>
        <p:grpSp>
          <p:nvGrpSpPr>
            <p:cNvPr id="33" name="Group 66"/>
            <p:cNvGrpSpPr/>
            <p:nvPr/>
          </p:nvGrpSpPr>
          <p:grpSpPr>
            <a:xfrm>
              <a:off x="3339891" y="4700955"/>
              <a:ext cx="859705" cy="700222"/>
              <a:chOff x="1907799" y="4495800"/>
              <a:chExt cx="859705" cy="700222"/>
            </a:xfr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p:grpSpPr>
          <p:sp>
            <p:nvSpPr>
              <p:cNvPr id="72" name="Oval 71"/>
              <p:cNvSpPr/>
              <p:nvPr/>
            </p:nvSpPr>
            <p:spPr bwMode="auto">
              <a:xfrm>
                <a:off x="1907799" y="4495800"/>
                <a:ext cx="717455" cy="700222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1040130" indent="-400050" algn="ctr"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endParaRPr lang="en-GB" dirty="0">
                  <a:latin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47572" y="4605327"/>
                <a:ext cx="619932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400" i="1" dirty="0" err="1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GB" sz="34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GB" sz="34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87" name="Straight Arrow Connector 86"/>
            <p:cNvCxnSpPr>
              <a:stCxn id="72" idx="6"/>
              <a:endCxn id="78" idx="2"/>
            </p:cNvCxnSpPr>
            <p:nvPr/>
          </p:nvCxnSpPr>
          <p:spPr bwMode="auto">
            <a:xfrm>
              <a:off x="4057346" y="5051066"/>
              <a:ext cx="326093" cy="15980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117"/>
          <p:cNvGrpSpPr/>
          <p:nvPr/>
        </p:nvGrpSpPr>
        <p:grpSpPr>
          <a:xfrm>
            <a:off x="1289672" y="5709555"/>
            <a:ext cx="3253740" cy="2365783"/>
            <a:chOff x="114300" y="4847409"/>
            <a:chExt cx="2324100" cy="1689845"/>
          </a:xfrm>
        </p:grpSpPr>
        <p:sp>
          <p:nvSpPr>
            <p:cNvPr id="104" name="TextBox 103"/>
            <p:cNvSpPr txBox="1"/>
            <p:nvPr/>
          </p:nvSpPr>
          <p:spPr>
            <a:xfrm>
              <a:off x="782172" y="4847409"/>
              <a:ext cx="1420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‘cut’ link</a:t>
              </a:r>
              <a:endParaRPr lang="en-GB" dirty="0"/>
            </a:p>
          </p:txBody>
        </p:sp>
        <p:cxnSp>
          <p:nvCxnSpPr>
            <p:cNvPr id="105" name="Straight Arrow Connector 104"/>
            <p:cNvCxnSpPr/>
            <p:nvPr/>
          </p:nvCxnSpPr>
          <p:spPr bwMode="auto">
            <a:xfrm>
              <a:off x="419100" y="4895850"/>
              <a:ext cx="540040" cy="336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flipV="1">
              <a:off x="533400" y="4914900"/>
              <a:ext cx="76200" cy="1905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 flipV="1">
              <a:off x="590550" y="4933950"/>
              <a:ext cx="76200" cy="1905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114300" y="5372100"/>
              <a:ext cx="2324100" cy="1165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 smtClean="0"/>
                <a:t>used to prevent</a:t>
              </a:r>
            </a:p>
            <a:p>
              <a:pPr>
                <a:lnSpc>
                  <a:spcPct val="100000"/>
                </a:lnSpc>
              </a:pPr>
              <a:r>
                <a:rPr lang="en-GB" dirty="0" smtClean="0"/>
                <a:t> ‘double counting’ </a:t>
              </a:r>
            </a:p>
            <a:p>
              <a:pPr>
                <a:lnSpc>
                  <a:spcPct val="100000"/>
                </a:lnSpc>
              </a:pPr>
              <a:r>
                <a:rPr lang="en-GB" dirty="0" smtClean="0"/>
                <a:t>of </a:t>
              </a:r>
              <a:r>
                <a:rPr lang="en-GB" i="1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i="1" baseline="-25000" dirty="0" err="1" smtClean="0">
                  <a:latin typeface="Times New Roman" pitchFamily="18" charset="0"/>
                  <a:cs typeface="Times New Roman" pitchFamily="18" charset="0"/>
                </a:rPr>
                <a:t>it</a:t>
              </a:r>
              <a:endParaRPr lang="en-GB" i="1" baseline="-250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986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Classifying areas as “unusual”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263" y="1228700"/>
            <a:ext cx="11544337" cy="7429552"/>
          </a:xfrm>
        </p:spPr>
        <p:txBody>
          <a:bodyPr/>
          <a:lstStyle/>
          <a:p>
            <a:pPr>
              <a:spcBef>
                <a:spcPts val="1680"/>
              </a:spcBef>
            </a:pPr>
            <a:r>
              <a:rPr lang="en-US" sz="3200" dirty="0" smtClean="0"/>
              <a:t>Areas are classified as “unusual” if they have a </a:t>
            </a:r>
            <a:r>
              <a:rPr lang="en-US" sz="3200" dirty="0" smtClean="0">
                <a:solidFill>
                  <a:srgbClr val="FF0000"/>
                </a:solidFill>
              </a:rPr>
              <a:t>low posterior probability</a:t>
            </a:r>
            <a:r>
              <a:rPr lang="en-US" sz="3200" dirty="0" smtClean="0"/>
              <a:t> of belonging to the </a:t>
            </a:r>
            <a:r>
              <a:rPr lang="en-US" sz="3200" dirty="0" smtClean="0">
                <a:solidFill>
                  <a:srgbClr val="FF0000"/>
                </a:solidFill>
              </a:rPr>
              <a:t>common trend </a:t>
            </a:r>
            <a:r>
              <a:rPr lang="en-US" sz="3200" dirty="0" smtClean="0"/>
              <a:t>model (model 1):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/>
              <a:t> = Pr(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/>
              <a:t> = 1| data)</a:t>
            </a:r>
          </a:p>
          <a:p>
            <a:pPr>
              <a:spcBef>
                <a:spcPts val="1680"/>
              </a:spcBef>
            </a:pPr>
            <a:r>
              <a:rPr lang="en-US" sz="3200" dirty="0" smtClean="0"/>
              <a:t>Need to set suitable </a:t>
            </a:r>
            <a:r>
              <a:rPr lang="en-US" sz="3200" dirty="0" smtClean="0">
                <a:solidFill>
                  <a:srgbClr val="FF0000"/>
                </a:solidFill>
              </a:rPr>
              <a:t>cut-off value C</a:t>
            </a:r>
            <a:r>
              <a:rPr lang="en-US" sz="3200" dirty="0" smtClean="0"/>
              <a:t>, such that areas with   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/>
              <a:t> &lt; C are declared to be unusual</a:t>
            </a:r>
          </a:p>
          <a:p>
            <a:pPr>
              <a:spcBef>
                <a:spcPts val="1680"/>
              </a:spcBef>
            </a:pPr>
            <a:r>
              <a:rPr lang="en-US" sz="3200" dirty="0" smtClean="0"/>
              <a:t>Put another way</a:t>
            </a:r>
            <a:r>
              <a:rPr lang="en-GB" sz="3200" dirty="0" smtClean="0"/>
              <a:t>, if we declare area </a:t>
            </a:r>
            <a:r>
              <a:rPr lang="en-GB" sz="32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3200" dirty="0" smtClean="0"/>
              <a:t> to be unusual, then </a:t>
            </a:r>
            <a:r>
              <a:rPr lang="en-GB" sz="32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smtClean="0"/>
              <a:t>can be thought of as the </a:t>
            </a:r>
            <a:r>
              <a:rPr lang="en-GB" sz="3200" dirty="0" smtClean="0">
                <a:solidFill>
                  <a:srgbClr val="FF0000"/>
                </a:solidFill>
              </a:rPr>
              <a:t>probability of false detection for that area</a:t>
            </a:r>
          </a:p>
          <a:p>
            <a:pPr>
              <a:spcBef>
                <a:spcPts val="1680"/>
              </a:spcBef>
            </a:pPr>
            <a:r>
              <a:rPr lang="en-GB" sz="3200" dirty="0" smtClean="0"/>
              <a:t>We choose C in such a way that we ensure that the expected </a:t>
            </a:r>
            <a:r>
              <a:rPr lang="en-GB" sz="3200" dirty="0" smtClean="0">
                <a:solidFill>
                  <a:srgbClr val="FF0000"/>
                </a:solidFill>
              </a:rPr>
              <a:t>average probability of false detection </a:t>
            </a:r>
            <a:r>
              <a:rPr lang="en-GB" sz="3200" dirty="0" smtClean="0"/>
              <a:t>(FDR) amongst areas declared as unusual is less than some pre-set level </a:t>
            </a:r>
            <a:r>
              <a:rPr lang="en-GB" sz="3200" i="1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</a:p>
          <a:p>
            <a:pPr>
              <a:lnSpc>
                <a:spcPts val="49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53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2" y="514320"/>
            <a:ext cx="11627166" cy="74676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 smtClean="0"/>
              <a:t>Simulation study to evaluate operating characteristics of </a:t>
            </a:r>
            <a:r>
              <a:rPr lang="en-US" sz="6000" dirty="0" err="1" smtClean="0"/>
              <a:t>BaySTDe</a:t>
            </a:r>
            <a:r>
              <a:rPr lang="en-US" dirty="0" err="1" smtClean="0"/>
              <a:t>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26" y="1585891"/>
            <a:ext cx="11615774" cy="542928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50 replicate data sets </a:t>
            </a:r>
            <a:r>
              <a:rPr lang="en-US" sz="3000" dirty="0" smtClean="0"/>
              <a:t>were simulated based </a:t>
            </a:r>
            <a:r>
              <a:rPr lang="en-US" sz="3000" dirty="0"/>
              <a:t>on the observed COPD mortality </a:t>
            </a:r>
            <a:r>
              <a:rPr lang="en-US" sz="3000" dirty="0" smtClean="0"/>
              <a:t>data</a:t>
            </a:r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3 patterns × 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FF0000"/>
                </a:solidFill>
              </a:rPr>
              <a:t>medium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0000"/>
                </a:solidFill>
              </a:rPr>
              <a:t>large</a:t>
            </a:r>
            <a:r>
              <a:rPr lang="en-US" sz="3000" dirty="0" smtClean="0"/>
              <a:t> departures from common trend</a:t>
            </a:r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endParaRPr lang="en-US" sz="3000" dirty="0" smtClean="0"/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endParaRPr lang="en-US" sz="3000" dirty="0" smtClean="0"/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endParaRPr lang="en-US" sz="3000" dirty="0" smtClean="0"/>
          </a:p>
          <a:p>
            <a:pPr>
              <a:buClr>
                <a:schemeClr val="tx1"/>
              </a:buClr>
              <a:buNone/>
            </a:pPr>
            <a:endParaRPr lang="en-US" sz="3000" dirty="0" smtClean="0"/>
          </a:p>
          <a:p>
            <a:pPr>
              <a:spcBef>
                <a:spcPts val="3000"/>
              </a:spcBef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000" dirty="0" smtClean="0"/>
              <a:t>Either </a:t>
            </a:r>
            <a:r>
              <a:rPr lang="en-US" sz="3000" dirty="0"/>
              <a:t>the </a:t>
            </a:r>
            <a:r>
              <a:rPr lang="en-US" sz="3000" dirty="0">
                <a:solidFill>
                  <a:srgbClr val="FF0000"/>
                </a:solidFill>
              </a:rPr>
              <a:t>original</a:t>
            </a:r>
            <a:r>
              <a:rPr lang="en-US" sz="3000" dirty="0"/>
              <a:t> set of expected </a:t>
            </a:r>
            <a:r>
              <a:rPr lang="en-US" sz="3000" dirty="0" smtClean="0"/>
              <a:t>counts (median </a:t>
            </a:r>
            <a:r>
              <a:rPr lang="en-US" sz="3000" dirty="0" smtClean="0">
                <a:solidFill>
                  <a:srgbClr val="FF0000"/>
                </a:solidFill>
              </a:rPr>
              <a:t>E = 42</a:t>
            </a:r>
            <a:r>
              <a:rPr lang="en-US" sz="3000" dirty="0" smtClean="0"/>
              <a:t>) </a:t>
            </a:r>
            <a:r>
              <a:rPr lang="en-US" sz="3000" dirty="0"/>
              <a:t>or a </a:t>
            </a:r>
            <a:r>
              <a:rPr lang="en-US" sz="3000" dirty="0">
                <a:solidFill>
                  <a:srgbClr val="FF0000"/>
                </a:solidFill>
              </a:rPr>
              <a:t>reduced</a:t>
            </a:r>
            <a:r>
              <a:rPr lang="en-US" sz="3000" dirty="0"/>
              <a:t> set </a:t>
            </a:r>
            <a:r>
              <a:rPr lang="en-US" sz="3000" dirty="0" smtClean="0"/>
              <a:t>(E × 0.2; median </a:t>
            </a:r>
            <a:r>
              <a:rPr lang="en-US" sz="3000" dirty="0" smtClean="0">
                <a:solidFill>
                  <a:srgbClr val="FF0000"/>
                </a:solidFill>
              </a:rPr>
              <a:t>E = 8</a:t>
            </a:r>
            <a:r>
              <a:rPr lang="en-US" sz="3000" dirty="0" smtClean="0"/>
              <a:t>) or an inflated set (E × 2.5; median </a:t>
            </a:r>
            <a:r>
              <a:rPr lang="en-US" sz="3000" dirty="0" smtClean="0">
                <a:solidFill>
                  <a:srgbClr val="FF0000"/>
                </a:solidFill>
              </a:rPr>
              <a:t>E =  105</a:t>
            </a:r>
            <a:r>
              <a:rPr lang="en-US" sz="3000" dirty="0" smtClean="0"/>
              <a:t>) were used</a:t>
            </a:r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000" dirty="0" smtClean="0">
                <a:solidFill>
                  <a:srgbClr val="FF0000"/>
                </a:solidFill>
              </a:rPr>
              <a:t>15 areas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dirty="0" smtClean="0"/>
              <a:t>(4</a:t>
            </a:r>
            <a:r>
              <a:rPr lang="en-US" sz="3000" dirty="0"/>
              <a:t>%) were chosen to have the </a:t>
            </a:r>
            <a:r>
              <a:rPr lang="en-US" sz="3000" dirty="0">
                <a:solidFill>
                  <a:srgbClr val="FF0000"/>
                </a:solidFill>
              </a:rPr>
              <a:t>unusual</a:t>
            </a:r>
            <a:r>
              <a:rPr lang="en-US" sz="3000" dirty="0"/>
              <a:t> trend </a:t>
            </a:r>
            <a:r>
              <a:rPr lang="en-US" sz="3000" dirty="0" smtClean="0"/>
              <a:t>patterns</a:t>
            </a:r>
          </a:p>
          <a:p>
            <a:pPr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000" dirty="0" smtClean="0"/>
              <a:t>Results </a:t>
            </a:r>
            <a:r>
              <a:rPr lang="en-US" sz="3000" dirty="0"/>
              <a:t>were compared to those from the popular </a:t>
            </a:r>
            <a:r>
              <a:rPr lang="en-US" sz="3000" dirty="0">
                <a:solidFill>
                  <a:srgbClr val="FF0000"/>
                </a:solidFill>
              </a:rPr>
              <a:t>SaTScan</a:t>
            </a:r>
            <a:r>
              <a:rPr lang="en-US" sz="3000" dirty="0"/>
              <a:t> space-time scan </a:t>
            </a:r>
            <a:r>
              <a:rPr lang="en-US" sz="3000" dirty="0" smtClean="0"/>
              <a:t>statistic</a:t>
            </a:r>
          </a:p>
          <a:p>
            <a:endParaRPr lang="en-US" sz="3400" dirty="0"/>
          </a:p>
        </p:txBody>
      </p:sp>
      <p:pic>
        <p:nvPicPr>
          <p:cNvPr id="4" name="Picture 3" descr="Screen Shot 2011-11-21 at 09.35.0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2569" b="2124"/>
          <a:stretch>
            <a:fillRect/>
          </a:stretch>
        </p:blipFill>
        <p:spPr>
          <a:xfrm>
            <a:off x="2598763" y="3157526"/>
            <a:ext cx="8302631" cy="25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15454" y="1966092"/>
            <a:ext cx="3013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Low E</a:t>
            </a:r>
            <a:endParaRPr lang="en-GB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60" y="200004"/>
            <a:ext cx="11521440" cy="1600200"/>
          </a:xfrm>
          <a:prstGeom prst="rect">
            <a:avLst/>
          </a:prstGeom>
        </p:spPr>
        <p:txBody>
          <a:bodyPr lIns="128016" tIns="64008" rIns="128016" bIns="6400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kern="0" dirty="0" smtClean="0">
                <a:solidFill>
                  <a:schemeClr val="accent5"/>
                </a:solidFill>
                <a:latin typeface="BrowalliaUPC" pitchFamily="34" charset="-34"/>
                <a:ea typeface="ＭＳ Ｐゴシック" charset="-128"/>
                <a:cs typeface="BrowalliaUPC" pitchFamily="34" charset="-34"/>
              </a:rPr>
              <a:t>Sensitivity of detecting the 15 truly unusual areas</a:t>
            </a:r>
            <a:endParaRPr lang="en-US" sz="5400" b="1" kern="0" dirty="0">
              <a:solidFill>
                <a:schemeClr val="accent5"/>
              </a:solidFill>
              <a:latin typeface="BrowalliaUPC" pitchFamily="34" charset="-34"/>
              <a:ea typeface="ＭＳ Ｐゴシック" charset="-128"/>
              <a:cs typeface="BrowalliaUPC" pitchFamily="34" charset="-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68710" y="1157262"/>
            <a:ext cx="11661510" cy="5929354"/>
            <a:chOff x="1168710" y="1157262"/>
            <a:chExt cx="11661510" cy="5929354"/>
          </a:xfrm>
        </p:grpSpPr>
        <p:pic>
          <p:nvPicPr>
            <p:cNvPr id="2" name="Picture 1" descr="scen7_sensitivity_pi95_sf0.2_fdr0.05.jpg"/>
            <p:cNvPicPr>
              <a:picLocks noChangeAspect="1"/>
            </p:cNvPicPr>
            <p:nvPr/>
          </p:nvPicPr>
          <p:blipFill>
            <a:blip r:embed="rId3" cstate="print"/>
            <a:srcRect l="3434" t="9028"/>
            <a:stretch>
              <a:fillRect/>
            </a:stretch>
          </p:blipFill>
          <p:spPr>
            <a:xfrm>
              <a:off x="1168710" y="2321495"/>
              <a:ext cx="4017644" cy="3784908"/>
            </a:xfrm>
            <a:prstGeom prst="rect">
              <a:avLst/>
            </a:prstGeom>
          </p:spPr>
        </p:pic>
        <p:pic>
          <p:nvPicPr>
            <p:cNvPr id="3" name="Picture 2" descr="scen7_sensitivity_pi95_sf1_fdr0.05.jpg"/>
            <p:cNvPicPr>
              <a:picLocks noChangeAspect="1"/>
            </p:cNvPicPr>
            <p:nvPr/>
          </p:nvPicPr>
          <p:blipFill>
            <a:blip r:embed="rId4" cstate="print"/>
            <a:srcRect l="3845" t="9028"/>
            <a:stretch>
              <a:fillRect/>
            </a:stretch>
          </p:blipFill>
          <p:spPr>
            <a:xfrm>
              <a:off x="4972040" y="2321495"/>
              <a:ext cx="4000528" cy="3784908"/>
            </a:xfrm>
            <a:prstGeom prst="rect">
              <a:avLst/>
            </a:prstGeom>
          </p:spPr>
        </p:pic>
        <p:pic>
          <p:nvPicPr>
            <p:cNvPr id="4" name="Picture 3" descr="scen7_sensitivity_pi95_sf2.5_fdr0.05.jpg"/>
            <p:cNvPicPr>
              <a:picLocks noChangeAspect="1"/>
            </p:cNvPicPr>
            <p:nvPr/>
          </p:nvPicPr>
          <p:blipFill>
            <a:blip r:embed="rId5" cstate="print"/>
            <a:srcRect l="3845" t="9028"/>
            <a:stretch>
              <a:fillRect/>
            </a:stretch>
          </p:blipFill>
          <p:spPr>
            <a:xfrm>
              <a:off x="8829692" y="2321495"/>
              <a:ext cx="4000528" cy="378490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00338" y="1157262"/>
              <a:ext cx="9041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FDR = 0.05;        prior prob. of common trend </a:t>
              </a:r>
              <a:r>
                <a:rPr lang="en-GB" sz="2800" i="1" dirty="0" smtClean="0">
                  <a:latin typeface="Symbol" pitchFamily="18" charset="2"/>
                </a:rPr>
                <a:t>p</a:t>
              </a:r>
              <a:r>
                <a:rPr lang="en-GB" sz="2800" dirty="0" smtClean="0"/>
                <a:t> = 0.95</a:t>
              </a:r>
              <a:endParaRPr lang="en-GB" sz="2800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097404" y="6443674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5597866" y="6491542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9461256" y="6518212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866914" y="6224842"/>
              <a:ext cx="30137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00FF"/>
                  </a:solidFill>
                </a:rPr>
                <a:t>high            departures (</a:t>
              </a:r>
              <a:r>
                <a:rPr lang="en-GB" sz="2200" dirty="0" smtClean="0">
                  <a:solidFill>
                    <a:srgbClr val="0000FF"/>
                  </a:solidFill>
                </a:rPr>
                <a:t>×</a:t>
              </a:r>
              <a:r>
                <a:rPr lang="en-GB" dirty="0" smtClean="0">
                  <a:solidFill>
                    <a:srgbClr val="0000FF"/>
                  </a:solidFill>
                </a:rPr>
                <a:t>2) 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7466" y="6198172"/>
              <a:ext cx="29308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moderate departures (</a:t>
              </a:r>
              <a:r>
                <a:rPr lang="en-GB" sz="2200" dirty="0" smtClean="0">
                  <a:solidFill>
                    <a:srgbClr val="FF0000"/>
                  </a:solidFill>
                </a:rPr>
                <a:t>×</a:t>
              </a:r>
              <a:r>
                <a:rPr lang="en-GB" dirty="0" smtClean="0">
                  <a:solidFill>
                    <a:srgbClr val="FF0000"/>
                  </a:solidFill>
                </a:rPr>
                <a:t>1.5) 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81218" y="6198172"/>
              <a:ext cx="287749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low            departures (</a:t>
              </a:r>
              <a:r>
                <a:rPr lang="en-GB" sz="2200" dirty="0" smtClean="0"/>
                <a:t>×</a:t>
              </a:r>
              <a:r>
                <a:rPr lang="en-GB" dirty="0" smtClean="0"/>
                <a:t>1.2) </a:t>
              </a:r>
              <a:endParaRPr lang="en-GB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57264" y="7658120"/>
            <a:ext cx="1150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Sensitivity increases as FDR increases and </a:t>
            </a:r>
            <a:r>
              <a:rPr lang="en-GB" sz="3200" i="1" dirty="0" smtClean="0">
                <a:latin typeface="Symbol" pitchFamily="18" charset="2"/>
              </a:rPr>
              <a:t>p</a:t>
            </a:r>
            <a:r>
              <a:rPr lang="en-GB" sz="3200" dirty="0" smtClean="0"/>
              <a:t> decreases (not shown)</a:t>
            </a:r>
            <a:endParaRPr lang="en-GB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6" y="1943080"/>
            <a:ext cx="3013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Moderate E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401196" y="1966092"/>
            <a:ext cx="3013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High 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0"/>
            <a:ext cx="11521440" cy="1157262"/>
          </a:xfrm>
        </p:spPr>
        <p:txBody>
          <a:bodyPr>
            <a:normAutofit/>
          </a:bodyPr>
          <a:lstStyle/>
          <a:p>
            <a:r>
              <a:rPr lang="en-US" dirty="0" smtClean="0"/>
              <a:t>Sensitivity: Comparison with </a:t>
            </a:r>
            <a:r>
              <a:rPr lang="en-US" dirty="0" err="1" smtClean="0"/>
              <a:t>SaTScan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400140" y="800072"/>
            <a:ext cx="11215766" cy="777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1040130" indent="-400050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GB" sz="2800" dirty="0">
              <a:latin typeface="Arial" charset="0"/>
            </a:endParaRPr>
          </a:p>
        </p:txBody>
      </p:sp>
      <p:pic>
        <p:nvPicPr>
          <p:cNvPr id="4" name="Picture 3" descr="Screen Shot 2011-11-21 at 09.44.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37546" r="47362" b="31448"/>
          <a:stretch>
            <a:fillRect/>
          </a:stretch>
        </p:blipFill>
        <p:spPr>
          <a:xfrm>
            <a:off x="2140308" y="1191042"/>
            <a:ext cx="7790863" cy="3628943"/>
          </a:xfrm>
          <a:prstGeom prst="rect">
            <a:avLst/>
          </a:prstGeom>
        </p:spPr>
      </p:pic>
      <p:pic>
        <p:nvPicPr>
          <p:cNvPr id="6" name="Picture 5" descr="Screen Shot 2011-11-21 at 09.44.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2" t="37546" b="31744"/>
          <a:stretch>
            <a:fillRect/>
          </a:stretch>
        </p:blipFill>
        <p:spPr>
          <a:xfrm>
            <a:off x="2098820" y="4834326"/>
            <a:ext cx="7786437" cy="3594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7520" y="4203199"/>
            <a:ext cx="3570972" cy="767903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1700" dirty="0" smtClean="0"/>
              <a:t>E=24  E=33  E=42  E=52  E=80  </a:t>
            </a:r>
          </a:p>
          <a:p>
            <a:pPr>
              <a:spcBef>
                <a:spcPts val="280"/>
              </a:spcBef>
            </a:pPr>
            <a:r>
              <a:rPr lang="en-GB" sz="2200" dirty="0" smtClean="0"/>
              <a:t>Expected count </a:t>
            </a:r>
            <a:r>
              <a:rPr lang="en-GB" sz="2200" dirty="0" err="1" smtClean="0"/>
              <a:t>quantiles</a:t>
            </a:r>
            <a:endParaRPr lang="en-GB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351360" y="4199584"/>
            <a:ext cx="3570972" cy="767903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1700" dirty="0" smtClean="0"/>
              <a:t>E=24  E=33  E=42  E=52  E=80  </a:t>
            </a:r>
          </a:p>
          <a:p>
            <a:pPr>
              <a:spcBef>
                <a:spcPts val="280"/>
              </a:spcBef>
            </a:pPr>
            <a:r>
              <a:rPr lang="en-GB" sz="2200" dirty="0" smtClean="0"/>
              <a:t>Expected count </a:t>
            </a:r>
            <a:r>
              <a:rPr lang="en-GB" sz="2200" dirty="0" err="1" smtClean="0"/>
              <a:t>quantiles</a:t>
            </a:r>
            <a:endParaRPr lang="en-GB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2250505" y="7858604"/>
            <a:ext cx="3570972" cy="767903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1700" dirty="0" smtClean="0"/>
              <a:t>E=24  E=33  E=42  E=52  E=80  </a:t>
            </a:r>
          </a:p>
          <a:p>
            <a:pPr>
              <a:spcBef>
                <a:spcPts val="280"/>
              </a:spcBef>
            </a:pPr>
            <a:r>
              <a:rPr lang="en-GB" sz="2200" dirty="0" smtClean="0"/>
              <a:t>Expected count </a:t>
            </a:r>
            <a:r>
              <a:rPr lang="en-GB" sz="2200" dirty="0" err="1" smtClean="0"/>
              <a:t>quantiles</a:t>
            </a:r>
            <a:endParaRPr lang="en-GB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6351355" y="7858604"/>
            <a:ext cx="3570972" cy="767903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1700" dirty="0" smtClean="0"/>
              <a:t>E=24  E=33  E=42  E=52  E=80  </a:t>
            </a:r>
          </a:p>
          <a:p>
            <a:pPr>
              <a:spcBef>
                <a:spcPts val="280"/>
              </a:spcBef>
            </a:pPr>
            <a:r>
              <a:rPr lang="en-GB" sz="2200" dirty="0" smtClean="0"/>
              <a:t>Expected count </a:t>
            </a:r>
            <a:r>
              <a:rPr lang="en-GB" sz="2200" dirty="0" err="1" smtClean="0"/>
              <a:t>quantiles</a:t>
            </a:r>
            <a:endParaRPr lang="en-GB" sz="2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3158" y="2424329"/>
            <a:ext cx="3254643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2200" dirty="0" smtClean="0"/>
              <a:t>Sensitivity</a:t>
            </a:r>
          </a:p>
          <a:p>
            <a:r>
              <a:rPr lang="en-GB" sz="1700" dirty="0" smtClean="0"/>
              <a:t>0.0</a:t>
            </a:r>
            <a:r>
              <a:rPr lang="en-GB" sz="1500" dirty="0" smtClean="0"/>
              <a:t>    </a:t>
            </a:r>
            <a:r>
              <a:rPr lang="en-GB" sz="1700" dirty="0" smtClean="0"/>
              <a:t>0.2</a:t>
            </a:r>
            <a:r>
              <a:rPr lang="en-GB" sz="1500" dirty="0" smtClean="0"/>
              <a:t>    </a:t>
            </a:r>
            <a:r>
              <a:rPr lang="en-GB" sz="1700" dirty="0" smtClean="0"/>
              <a:t>0.4</a:t>
            </a:r>
            <a:r>
              <a:rPr lang="en-GB" sz="1500" dirty="0" smtClean="0"/>
              <a:t>    </a:t>
            </a:r>
            <a:r>
              <a:rPr lang="en-GB" sz="1700" dirty="0" smtClean="0"/>
              <a:t>0.6</a:t>
            </a:r>
            <a:r>
              <a:rPr lang="en-GB" sz="1500" dirty="0" smtClean="0"/>
              <a:t>    </a:t>
            </a:r>
            <a:r>
              <a:rPr lang="en-GB" sz="1700" dirty="0" smtClean="0"/>
              <a:t>0.8</a:t>
            </a:r>
            <a:r>
              <a:rPr lang="en-GB" sz="1500" dirty="0" smtClean="0"/>
              <a:t>    </a:t>
            </a:r>
            <a:r>
              <a:rPr lang="en-GB" sz="1700" dirty="0" smtClean="0"/>
              <a:t>1.0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8695" y="2420720"/>
            <a:ext cx="3254643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2200" dirty="0" smtClean="0"/>
              <a:t>Sensitivity</a:t>
            </a:r>
          </a:p>
          <a:p>
            <a:r>
              <a:rPr lang="en-GB" sz="1700" dirty="0" smtClean="0"/>
              <a:t>0.0</a:t>
            </a:r>
            <a:r>
              <a:rPr lang="en-GB" sz="1500" dirty="0" smtClean="0"/>
              <a:t>    </a:t>
            </a:r>
            <a:r>
              <a:rPr lang="en-GB" sz="1700" dirty="0" smtClean="0"/>
              <a:t>0.2</a:t>
            </a:r>
            <a:r>
              <a:rPr lang="en-GB" sz="1500" dirty="0" smtClean="0"/>
              <a:t>    </a:t>
            </a:r>
            <a:r>
              <a:rPr lang="en-GB" sz="1700" dirty="0" smtClean="0"/>
              <a:t>0.4</a:t>
            </a:r>
            <a:r>
              <a:rPr lang="en-GB" sz="1500" dirty="0" smtClean="0"/>
              <a:t>    </a:t>
            </a:r>
            <a:r>
              <a:rPr lang="en-GB" sz="1700" dirty="0" smtClean="0"/>
              <a:t>0.6</a:t>
            </a:r>
            <a:r>
              <a:rPr lang="en-GB" sz="1500" dirty="0" smtClean="0"/>
              <a:t>    </a:t>
            </a:r>
            <a:r>
              <a:rPr lang="en-GB" sz="1700" dirty="0" smtClean="0"/>
              <a:t>0.8</a:t>
            </a:r>
            <a:r>
              <a:rPr lang="en-GB" sz="1500" dirty="0" smtClean="0"/>
              <a:t>    </a:t>
            </a:r>
            <a:r>
              <a:rPr lang="en-GB" sz="1700" dirty="0" smtClean="0"/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31243" y="6022452"/>
            <a:ext cx="3254643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2200" dirty="0" smtClean="0"/>
              <a:t>Sensitivity</a:t>
            </a:r>
          </a:p>
          <a:p>
            <a:r>
              <a:rPr lang="en-GB" sz="1700" dirty="0" smtClean="0"/>
              <a:t>0.0</a:t>
            </a:r>
            <a:r>
              <a:rPr lang="en-GB" sz="1500" dirty="0" smtClean="0"/>
              <a:t>    </a:t>
            </a:r>
            <a:r>
              <a:rPr lang="en-GB" sz="1700" dirty="0" smtClean="0"/>
              <a:t>0.2</a:t>
            </a:r>
            <a:r>
              <a:rPr lang="en-GB" sz="1500" dirty="0" smtClean="0"/>
              <a:t>    </a:t>
            </a:r>
            <a:r>
              <a:rPr lang="en-GB" sz="1700" dirty="0" smtClean="0"/>
              <a:t>0.4</a:t>
            </a:r>
            <a:r>
              <a:rPr lang="en-GB" sz="1500" dirty="0" smtClean="0"/>
              <a:t>    </a:t>
            </a:r>
            <a:r>
              <a:rPr lang="en-GB" sz="1700" dirty="0" smtClean="0"/>
              <a:t>0.6</a:t>
            </a:r>
            <a:r>
              <a:rPr lang="en-GB" sz="1500" dirty="0" smtClean="0"/>
              <a:t>    </a:t>
            </a:r>
            <a:r>
              <a:rPr lang="en-GB" sz="1700" dirty="0" smtClean="0"/>
              <a:t>0.8</a:t>
            </a:r>
            <a:r>
              <a:rPr lang="en-GB" sz="1500" dirty="0" smtClean="0"/>
              <a:t>    </a:t>
            </a:r>
            <a:r>
              <a:rPr lang="en-GB" sz="1700" dirty="0" smtClean="0"/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06704" y="6105629"/>
            <a:ext cx="3254643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2200" dirty="0" smtClean="0"/>
              <a:t>Sensitivity</a:t>
            </a:r>
          </a:p>
          <a:p>
            <a:r>
              <a:rPr lang="en-GB" sz="1700" dirty="0" smtClean="0"/>
              <a:t>0.0</a:t>
            </a:r>
            <a:r>
              <a:rPr lang="en-GB" sz="1500" dirty="0" smtClean="0"/>
              <a:t>    </a:t>
            </a:r>
            <a:r>
              <a:rPr lang="en-GB" sz="1700" dirty="0" smtClean="0"/>
              <a:t>0.2</a:t>
            </a:r>
            <a:r>
              <a:rPr lang="en-GB" sz="1500" dirty="0" smtClean="0"/>
              <a:t>    </a:t>
            </a:r>
            <a:r>
              <a:rPr lang="en-GB" sz="1700" dirty="0" smtClean="0"/>
              <a:t>0.4</a:t>
            </a:r>
            <a:r>
              <a:rPr lang="en-GB" sz="1500" dirty="0" smtClean="0"/>
              <a:t>    </a:t>
            </a:r>
            <a:r>
              <a:rPr lang="en-GB" sz="1700" dirty="0" smtClean="0"/>
              <a:t>0.6</a:t>
            </a:r>
            <a:r>
              <a:rPr lang="en-GB" sz="1500" dirty="0" smtClean="0"/>
              <a:t>    </a:t>
            </a:r>
            <a:r>
              <a:rPr lang="en-GB" sz="1700" dirty="0" smtClean="0"/>
              <a:t>0.8</a:t>
            </a:r>
            <a:r>
              <a:rPr lang="en-GB" sz="1500" dirty="0" smtClean="0"/>
              <a:t>    </a:t>
            </a:r>
            <a:r>
              <a:rPr lang="en-GB" sz="1700" dirty="0" smtClean="0"/>
              <a:t>1.0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2651" y="879655"/>
            <a:ext cx="4751779" cy="513987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b="1" dirty="0" smtClean="0"/>
              <a:t>    </a:t>
            </a:r>
            <a:r>
              <a:rPr lang="en-GB" b="1" dirty="0" err="1" smtClean="0"/>
              <a:t>BaySTDetect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00866" y="876037"/>
            <a:ext cx="4278050" cy="513987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b="1" dirty="0" err="1" smtClean="0"/>
              <a:t>SaTScan</a:t>
            </a:r>
            <a:r>
              <a:rPr lang="en-GB" b="1" dirty="0" smtClean="0"/>
              <a:t> (p=0.05)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298871" y="1935605"/>
            <a:ext cx="2202295" cy="513987"/>
          </a:xfrm>
          <a:prstGeom prst="rect">
            <a:avLst/>
          </a:prstGeom>
          <a:solidFill>
            <a:schemeClr val="bg1"/>
          </a:solidFill>
        </p:spPr>
        <p:txBody>
          <a:bodyPr wrap="square" lIns="128016" tIns="64008" rIns="128016" bIns="64008" rtlCol="0">
            <a:spAutoFit/>
          </a:bodyPr>
          <a:lstStyle/>
          <a:p>
            <a:pPr>
              <a:lnSpc>
                <a:spcPct val="100000"/>
              </a:lnSpc>
            </a:pPr>
            <a:endParaRPr lang="en-GB" b="1" dirty="0"/>
          </a:p>
        </p:txBody>
      </p:sp>
      <p:pic>
        <p:nvPicPr>
          <p:cNvPr id="25" name="Picture 24" descr="Screen Shot 2011-11-21 at 09.44.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4" t="80658" r="26452" b="9892"/>
          <a:stretch>
            <a:fillRect/>
          </a:stretch>
        </p:blipFill>
        <p:spPr>
          <a:xfrm>
            <a:off x="3240796" y="6325757"/>
            <a:ext cx="2040980" cy="128066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81824" y="2342435"/>
            <a:ext cx="3147060" cy="898708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moderate departures (</a:t>
            </a:r>
            <a:r>
              <a:rPr lang="en-GB" sz="2200" dirty="0" smtClean="0">
                <a:solidFill>
                  <a:srgbClr val="FF0000"/>
                </a:solidFill>
              </a:rPr>
              <a:t>×</a:t>
            </a:r>
            <a:r>
              <a:rPr lang="en-GB" dirty="0" smtClean="0">
                <a:solidFill>
                  <a:srgbClr val="FF0000"/>
                </a:solidFill>
              </a:rPr>
              <a:t>1.5)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08494" y="5676185"/>
            <a:ext cx="2835974" cy="898708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high departures (</a:t>
            </a:r>
            <a:r>
              <a:rPr lang="en-GB" sz="2200" dirty="0" smtClean="0">
                <a:solidFill>
                  <a:srgbClr val="0000FF"/>
                </a:solidFill>
              </a:rPr>
              <a:t>×</a:t>
            </a:r>
            <a:r>
              <a:rPr lang="en-GB" dirty="0" smtClean="0">
                <a:solidFill>
                  <a:srgbClr val="0000FF"/>
                </a:solidFill>
              </a:rPr>
              <a:t>2)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4072" y="4229096"/>
            <a:ext cx="3013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Moderate 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86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388" y="-57184"/>
            <a:ext cx="11521440" cy="1357322"/>
          </a:xfrm>
        </p:spPr>
        <p:txBody>
          <a:bodyPr/>
          <a:lstStyle/>
          <a:p>
            <a:r>
              <a:rPr lang="en-US" dirty="0" smtClean="0"/>
              <a:t>Simulation Study: FDR control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4636" y="1265322"/>
            <a:ext cx="12801600" cy="606320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US" sz="3100" dirty="0" smtClean="0"/>
              <a:t>Empirical FDR </a:t>
            </a:r>
            <a:r>
              <a:rPr lang="en-US" sz="3100" dirty="0" err="1" smtClean="0"/>
              <a:t>vs</a:t>
            </a:r>
            <a:r>
              <a:rPr lang="en-US" sz="3100" dirty="0" smtClean="0"/>
              <a:t> corresponding pre-defined level</a:t>
            </a:r>
          </a:p>
        </p:txBody>
      </p:sp>
      <p:pic>
        <p:nvPicPr>
          <p:cNvPr id="34" name="Picture 33" descr="scen7_FDRs_sf0.2_theta2.jpg"/>
          <p:cNvPicPr>
            <a:picLocks noChangeAspect="1"/>
          </p:cNvPicPr>
          <p:nvPr/>
        </p:nvPicPr>
        <p:blipFill>
          <a:blip r:embed="rId3" cstate="print"/>
          <a:srcRect l="3845" t="8974" r="3434"/>
          <a:stretch>
            <a:fillRect/>
          </a:stretch>
        </p:blipFill>
        <p:spPr>
          <a:xfrm>
            <a:off x="1185826" y="2987054"/>
            <a:ext cx="3857652" cy="3787140"/>
          </a:xfrm>
          <a:prstGeom prst="rect">
            <a:avLst/>
          </a:prstGeom>
        </p:spPr>
      </p:pic>
      <p:pic>
        <p:nvPicPr>
          <p:cNvPr id="35" name="Picture 34" descr="scen7_FDRs_sf1_theta2.jpg"/>
          <p:cNvPicPr>
            <a:picLocks noChangeAspect="1"/>
          </p:cNvPicPr>
          <p:nvPr/>
        </p:nvPicPr>
        <p:blipFill>
          <a:blip r:embed="rId4" cstate="print"/>
          <a:srcRect l="3845" t="8974"/>
          <a:stretch>
            <a:fillRect/>
          </a:stretch>
        </p:blipFill>
        <p:spPr>
          <a:xfrm>
            <a:off x="5114916" y="2987054"/>
            <a:ext cx="4000528" cy="3787140"/>
          </a:xfrm>
          <a:prstGeom prst="rect">
            <a:avLst/>
          </a:prstGeom>
        </p:spPr>
      </p:pic>
      <p:pic>
        <p:nvPicPr>
          <p:cNvPr id="37" name="Picture 36" descr="scen7_FDRs_sf2.5_theta1.5.jpg"/>
          <p:cNvPicPr>
            <a:picLocks noChangeAspect="1"/>
          </p:cNvPicPr>
          <p:nvPr/>
        </p:nvPicPr>
        <p:blipFill>
          <a:blip r:embed="rId5" cstate="print"/>
          <a:srcRect l="3388" t="8333"/>
          <a:stretch>
            <a:fillRect/>
          </a:stretch>
        </p:blipFill>
        <p:spPr>
          <a:xfrm>
            <a:off x="8901130" y="2987054"/>
            <a:ext cx="4019580" cy="381381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92534" y="2085956"/>
            <a:ext cx="38938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Low E: 4-16 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High departures (</a:t>
            </a:r>
            <a:r>
              <a:rPr lang="en-GB" sz="2200" dirty="0" smtClean="0"/>
              <a:t>×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293062" y="2085956"/>
            <a:ext cx="38938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Moderate E: 20-80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High departures (</a:t>
            </a:r>
            <a:r>
              <a:rPr lang="en-GB" sz="2200" dirty="0" smtClean="0"/>
              <a:t>×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636366" y="2064646"/>
            <a:ext cx="46939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High E: 60-200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Moderate departures (</a:t>
            </a:r>
            <a:r>
              <a:rPr lang="en-GB" sz="2200" dirty="0" smtClean="0"/>
              <a:t>×</a:t>
            </a:r>
            <a:r>
              <a:rPr lang="en-GB" dirty="0" smtClean="0"/>
              <a:t>1.5)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8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388" y="-57184"/>
            <a:ext cx="11521440" cy="1357322"/>
          </a:xfrm>
        </p:spPr>
        <p:txBody>
          <a:bodyPr/>
          <a:lstStyle/>
          <a:p>
            <a:r>
              <a:rPr lang="en-US" dirty="0" smtClean="0"/>
              <a:t>FDR control: Comparison with </a:t>
            </a:r>
            <a:r>
              <a:rPr lang="en-US" dirty="0" err="1" smtClean="0"/>
              <a:t>SaTScan</a:t>
            </a:r>
            <a:endParaRPr lang="en-US" dirty="0"/>
          </a:p>
        </p:txBody>
      </p:sp>
      <p:pic>
        <p:nvPicPr>
          <p:cNvPr id="34" name="Picture 33" descr="scen7_FDRs_sf0.2_theta2.jpg"/>
          <p:cNvPicPr>
            <a:picLocks noChangeAspect="1"/>
          </p:cNvPicPr>
          <p:nvPr/>
        </p:nvPicPr>
        <p:blipFill>
          <a:blip r:embed="rId3" cstate="print"/>
          <a:srcRect l="3845" t="8974" r="3434"/>
          <a:stretch>
            <a:fillRect/>
          </a:stretch>
        </p:blipFill>
        <p:spPr>
          <a:xfrm>
            <a:off x="1185826" y="2987054"/>
            <a:ext cx="3857652" cy="3787140"/>
          </a:xfrm>
          <a:prstGeom prst="rect">
            <a:avLst/>
          </a:prstGeom>
        </p:spPr>
      </p:pic>
      <p:pic>
        <p:nvPicPr>
          <p:cNvPr id="35" name="Picture 34" descr="scen7_FDRs_sf1_theta2.jpg"/>
          <p:cNvPicPr>
            <a:picLocks noChangeAspect="1"/>
          </p:cNvPicPr>
          <p:nvPr/>
        </p:nvPicPr>
        <p:blipFill>
          <a:blip r:embed="rId4" cstate="print"/>
          <a:srcRect l="3845" t="8974"/>
          <a:stretch>
            <a:fillRect/>
          </a:stretch>
        </p:blipFill>
        <p:spPr>
          <a:xfrm>
            <a:off x="5114916" y="2987054"/>
            <a:ext cx="4000528" cy="3787140"/>
          </a:xfrm>
          <a:prstGeom prst="rect">
            <a:avLst/>
          </a:prstGeom>
        </p:spPr>
      </p:pic>
      <p:pic>
        <p:nvPicPr>
          <p:cNvPr id="37" name="Picture 36" descr="scen7_FDRs_sf2.5_theta1.5.jpg"/>
          <p:cNvPicPr>
            <a:picLocks noChangeAspect="1"/>
          </p:cNvPicPr>
          <p:nvPr/>
        </p:nvPicPr>
        <p:blipFill>
          <a:blip r:embed="rId5" cstate="print"/>
          <a:srcRect l="3388" t="8333"/>
          <a:stretch>
            <a:fillRect/>
          </a:stretch>
        </p:blipFill>
        <p:spPr>
          <a:xfrm>
            <a:off x="8901130" y="2987054"/>
            <a:ext cx="4019580" cy="381381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92534" y="2085956"/>
            <a:ext cx="38938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Low E: 4-16 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High departures (</a:t>
            </a:r>
            <a:r>
              <a:rPr lang="en-GB" sz="2200" dirty="0" smtClean="0"/>
              <a:t>×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5293062" y="2085956"/>
            <a:ext cx="38938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Moderate E: 20-80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High departures (</a:t>
            </a:r>
            <a:r>
              <a:rPr lang="en-GB" sz="2200" dirty="0" smtClean="0"/>
              <a:t>×</a:t>
            </a:r>
            <a:r>
              <a:rPr lang="en-GB" dirty="0" smtClean="0"/>
              <a:t>2)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636366" y="2064646"/>
            <a:ext cx="4693920" cy="95000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>
              <a:spcBef>
                <a:spcPts val="420"/>
              </a:spcBef>
            </a:pPr>
            <a:r>
              <a:rPr lang="en-GB" dirty="0" smtClean="0"/>
              <a:t>High E: 60-200</a:t>
            </a:r>
          </a:p>
          <a:p>
            <a:pPr algn="ctr">
              <a:spcBef>
                <a:spcPts val="420"/>
              </a:spcBef>
            </a:pPr>
            <a:r>
              <a:rPr lang="en-GB" dirty="0" smtClean="0"/>
              <a:t>Moderate departures (</a:t>
            </a:r>
            <a:r>
              <a:rPr lang="en-GB" sz="2200" dirty="0" smtClean="0"/>
              <a:t>×</a:t>
            </a:r>
            <a:r>
              <a:rPr lang="en-GB" dirty="0" smtClean="0"/>
              <a:t>1.5)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 bwMode="auto">
          <a:xfrm rot="16200000" flipV="1">
            <a:off x="5195887" y="4976806"/>
            <a:ext cx="2133600" cy="266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6222682" y="5470201"/>
            <a:ext cx="106680" cy="10668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1040130" indent="-400050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GB" sz="2800" dirty="0"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2239298" y="4586286"/>
            <a:ext cx="0" cy="14135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185958" y="5813106"/>
            <a:ext cx="106680" cy="10668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ctr" anchorCtr="0" compatLnSpc="1">
            <a:prstTxWarp prst="textNoShape">
              <a:avLst/>
            </a:prstTxWarp>
          </a:bodyPr>
          <a:lstStyle/>
          <a:p>
            <a:pPr marL="1040130" indent="-400050"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endParaRPr lang="en-GB" sz="2800" dirty="0"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442627" y="7505475"/>
            <a:ext cx="423672" cy="76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812737" y="7298021"/>
            <a:ext cx="1860061" cy="4062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GB" sz="1800" dirty="0" err="1" smtClean="0"/>
              <a:t>SaTScan</a:t>
            </a:r>
            <a:r>
              <a:rPr lang="en-GB" sz="1800" dirty="0" smtClean="0"/>
              <a:t> (p=0.05)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668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702" y="85692"/>
            <a:ext cx="11330023" cy="999961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Study: Summary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7263" y="1157263"/>
            <a:ext cx="11544337" cy="7215238"/>
          </a:xfrm>
          <a:prstGeom prst="rect">
            <a:avLst/>
          </a:prstGeom>
        </p:spPr>
        <p:txBody>
          <a:bodyPr lIns="128016" tIns="64008" rIns="128016" bIns="64008">
            <a:noAutofit/>
          </a:bodyPr>
          <a:lstStyle/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</a:pPr>
            <a:r>
              <a:rPr lang="en-US" sz="3000" b="1" kern="0" dirty="0" smtClean="0">
                <a:ea typeface="ＭＳ Ｐゴシック" charset="-128"/>
                <a:cs typeface="ＭＳ Ｐゴシック" charset="-128"/>
              </a:rPr>
              <a:t>Sensitivity to detect unusual trends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</a:pP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High sensitivity to detect </a:t>
            </a:r>
            <a:r>
              <a:rPr lang="en-US" sz="3000" kern="0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moderate</a:t>
            </a: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 departure patterns with </a:t>
            </a:r>
            <a:r>
              <a:rPr lang="en-US" sz="3000" kern="0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E&gt;80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</a:pPr>
            <a:r>
              <a:rPr lang="en-US" sz="3000" kern="0" baseline="0" dirty="0" smtClean="0">
                <a:latin typeface="+mn-lt"/>
                <a:ea typeface="ＭＳ Ｐゴシック" charset="-128"/>
                <a:cs typeface="ＭＳ Ｐゴシック" charset="-128"/>
              </a:rPr>
              <a:t>High</a:t>
            </a:r>
            <a:r>
              <a:rPr lang="en-US" sz="3000" kern="0" dirty="0" smtClean="0">
                <a:latin typeface="+mn-lt"/>
                <a:ea typeface="ＭＳ Ｐゴシック" charset="-128"/>
                <a:cs typeface="ＭＳ Ｐゴシック" charset="-128"/>
              </a:rPr>
              <a:t> sensitivity to detect </a:t>
            </a:r>
            <a:r>
              <a:rPr lang="en-US" sz="3000" kern="0" dirty="0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large</a:t>
            </a:r>
            <a:r>
              <a:rPr lang="en-US" sz="3000" kern="0" dirty="0" smtClean="0">
                <a:latin typeface="+mn-lt"/>
                <a:ea typeface="ＭＳ Ｐゴシック" charset="-128"/>
                <a:cs typeface="ＭＳ Ｐゴシック" charset="-128"/>
              </a:rPr>
              <a:t> departure patterns with </a:t>
            </a:r>
            <a:r>
              <a:rPr lang="en-US" sz="3000" kern="0" dirty="0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E&gt;20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</a:pP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Difficult to detect realistic departure patterns for E&lt;20 unless FDR control less stringent (FDR &gt; 0.4)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ts val="168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</a:pPr>
            <a:r>
              <a:rPr lang="en-US" sz="3000" kern="0" noProof="0" dirty="0" smtClean="0">
                <a:latin typeface="+mn-lt"/>
                <a:ea typeface="ＭＳ Ｐゴシック" charset="-128"/>
                <a:cs typeface="ＭＳ Ｐゴシック" charset="-128"/>
              </a:rPr>
              <a:t>Sensitivity of </a:t>
            </a:r>
            <a:r>
              <a:rPr lang="en-US" sz="3000" kern="0" noProof="0" dirty="0" err="1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BaySTDetect</a:t>
            </a:r>
            <a:r>
              <a:rPr lang="en-US" sz="3000" kern="0" noProof="0" dirty="0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 superior to </a:t>
            </a:r>
            <a:r>
              <a:rPr lang="en-US" sz="3000" kern="0" noProof="0" dirty="0" err="1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SaTScan</a:t>
            </a:r>
            <a:endParaRPr lang="en-US" sz="3000" kern="0" baseline="0" dirty="0" smtClean="0">
              <a:solidFill>
                <a:srgbClr val="FF0000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480060" indent="-480060" eaLnBrk="0" hangingPunct="0">
              <a:spcBef>
                <a:spcPct val="20000"/>
              </a:spcBef>
              <a:buClr>
                <a:schemeClr val="tx2"/>
              </a:buClr>
              <a:buSzPct val="75000"/>
              <a:defRPr/>
            </a:pPr>
            <a:r>
              <a:rPr lang="en-US" sz="3000" b="1" kern="0" dirty="0" smtClean="0">
                <a:ea typeface="ＭＳ Ｐゴシック" charset="-128"/>
                <a:cs typeface="ＭＳ Ｐゴシック" charset="-128"/>
              </a:rPr>
              <a:t>Control of false discovery rate</a:t>
            </a:r>
          </a:p>
          <a:p>
            <a:pPr marL="480060" indent="-480060" eaLnBrk="0" hangingPunct="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Pre-defined FDR corresponds reasonably well with empirical rate of false discoveries</a:t>
            </a:r>
          </a:p>
          <a:p>
            <a:pPr marL="480060" indent="-480060" eaLnBrk="0" hangingPunct="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But empirical FDR increases as prior probability of declaring area to be unusual increases (</a:t>
            </a:r>
            <a:r>
              <a:rPr lang="en-US" sz="3000" i="1" kern="0" dirty="0" smtClean="0">
                <a:latin typeface="Symbol" pitchFamily="18" charset="2"/>
                <a:ea typeface="ＭＳ Ｐゴシック" charset="-128"/>
                <a:cs typeface="ＭＳ Ｐゴシック" charset="-128"/>
              </a:rPr>
              <a:t>p</a:t>
            </a: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 decreases)</a:t>
            </a:r>
          </a:p>
          <a:p>
            <a:pPr marL="480060" indent="-480060" eaLnBrk="0" hangingPunct="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  <a:defRPr/>
            </a:pPr>
            <a:r>
              <a:rPr lang="en-US" sz="3000" kern="0" dirty="0" err="1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BaySTDetect</a:t>
            </a:r>
            <a:r>
              <a:rPr lang="en-US" sz="3000" kern="0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has lower empirical FDR than </a:t>
            </a:r>
            <a:r>
              <a:rPr lang="en-US" sz="3000" kern="0" dirty="0" err="1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SaTScan</a:t>
            </a:r>
            <a:r>
              <a:rPr lang="en-US" sz="3000" kern="0" dirty="0" smtClean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000" kern="0" dirty="0" smtClean="0">
                <a:ea typeface="ＭＳ Ｐゴシック" charset="-128"/>
                <a:cs typeface="ＭＳ Ｐゴシック" charset="-128"/>
              </a:rPr>
              <a:t>when controlled at 5% level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kern="0" dirty="0" smtClean="0">
              <a:ea typeface="ＭＳ Ｐゴシック" charset="-128"/>
              <a:cs typeface="ＭＳ Ｐゴシック" charset="-128"/>
            </a:endParaRP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kern="0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45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 noChangeAspect="1"/>
          </p:cNvGrpSpPr>
          <p:nvPr/>
        </p:nvGrpSpPr>
        <p:grpSpPr>
          <a:xfrm>
            <a:off x="1520232" y="1085824"/>
            <a:ext cx="10881360" cy="7312639"/>
            <a:chOff x="0" y="852407"/>
            <a:chExt cx="9144000" cy="614507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0" y="852407"/>
              <a:ext cx="9144000" cy="6005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040130" indent="-400050"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</a:pPr>
              <a:endParaRPr lang="en-GB" sz="2800" dirty="0">
                <a:latin typeface="Arial" charset="0"/>
              </a:endParaRPr>
            </a:p>
          </p:txBody>
        </p:sp>
        <p:pic>
          <p:nvPicPr>
            <p:cNvPr id="5" name="Picture 4" descr="Screen Shot 2011-11-21 at 10.01.58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611" y="1307882"/>
              <a:ext cx="4889500" cy="5689600"/>
            </a:xfrm>
            <a:prstGeom prst="rect">
              <a:avLst/>
            </a:prstGeom>
          </p:spPr>
        </p:pic>
        <p:pic>
          <p:nvPicPr>
            <p:cNvPr id="8" name="Picture 7" descr="Screen Shot 2011-11-21 at 10.03.33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48" y="1646649"/>
              <a:ext cx="1828571" cy="1960000"/>
            </a:xfrm>
            <a:prstGeom prst="rect">
              <a:avLst/>
            </a:prstGeom>
          </p:spPr>
        </p:pic>
        <p:pic>
          <p:nvPicPr>
            <p:cNvPr id="9" name="Picture 8" descr="Screen Shot 2011-11-21 at 10.05.53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" y="3620673"/>
              <a:ext cx="1857143" cy="1885714"/>
            </a:xfrm>
            <a:prstGeom prst="rect">
              <a:avLst/>
            </a:prstGeom>
          </p:spPr>
        </p:pic>
        <p:pic>
          <p:nvPicPr>
            <p:cNvPr id="11" name="Picture 10" descr="Screen Shot 2011-11-21 at 10.06.00 1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535" y="4903450"/>
              <a:ext cx="1840000" cy="1880000"/>
            </a:xfrm>
            <a:prstGeom prst="rect">
              <a:avLst/>
            </a:prstGeom>
          </p:spPr>
        </p:pic>
        <p:pic>
          <p:nvPicPr>
            <p:cNvPr id="12" name="Picture 11" descr="Screen Shot 2011-11-21 at 10.06.05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311" y="2963993"/>
              <a:ext cx="1817143" cy="1931429"/>
            </a:xfrm>
            <a:prstGeom prst="rect">
              <a:avLst/>
            </a:prstGeom>
          </p:spPr>
        </p:pic>
        <p:pic>
          <p:nvPicPr>
            <p:cNvPr id="13" name="Picture 12" descr="Screen Shot 2011-11-21 at 10.06.11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884" y="1562214"/>
              <a:ext cx="1851429" cy="1908572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673817" y="4572000"/>
              <a:ext cx="883403" cy="387458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</p:cNvCxnSpPr>
            <p:nvPr/>
          </p:nvCxnSpPr>
          <p:spPr>
            <a:xfrm>
              <a:off x="2603719" y="2626649"/>
              <a:ext cx="1441339" cy="844971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0800000" flipV="1">
              <a:off x="4713400" y="2516499"/>
              <a:ext cx="605392" cy="98611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</p:cNvCxnSpPr>
            <p:nvPr/>
          </p:nvCxnSpPr>
          <p:spPr>
            <a:xfrm rot="10800000" flipV="1">
              <a:off x="5253925" y="3929708"/>
              <a:ext cx="1563386" cy="1339716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1"/>
            </p:cNvCxnSpPr>
            <p:nvPr/>
          </p:nvCxnSpPr>
          <p:spPr>
            <a:xfrm rot="10800000">
              <a:off x="5222929" y="5501898"/>
              <a:ext cx="917606" cy="341552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26" y="0"/>
            <a:ext cx="11544336" cy="1014386"/>
          </a:xfrm>
        </p:spPr>
        <p:txBody>
          <a:bodyPr>
            <a:noAutofit/>
          </a:bodyPr>
          <a:lstStyle/>
          <a:p>
            <a:r>
              <a:rPr lang="en-US" sz="5200" dirty="0" smtClean="0"/>
              <a:t>COPD application: Detected areas (FDR=0.05; </a:t>
            </a:r>
            <a:r>
              <a:rPr lang="en-US" sz="5200" i="1" dirty="0" smtClean="0">
                <a:latin typeface="Symbol" pitchFamily="18" charset="2"/>
              </a:rPr>
              <a:t>p </a:t>
            </a:r>
            <a:r>
              <a:rPr lang="en-US" sz="5200" dirty="0" smtClean="0"/>
              <a:t>=0.95)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2672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342" y="85692"/>
            <a:ext cx="11521440" cy="1071570"/>
          </a:xfrm>
        </p:spPr>
        <p:txBody>
          <a:bodyPr/>
          <a:lstStyle/>
          <a:p>
            <a:r>
              <a:rPr lang="en-US" dirty="0" smtClean="0"/>
              <a:t>COPD application: SaTScan</a:t>
            </a:r>
            <a:endParaRPr lang="en-US" dirty="0"/>
          </a:p>
        </p:txBody>
      </p:sp>
      <p:pic>
        <p:nvPicPr>
          <p:cNvPr id="4" name="Picture 3" descr="Screen Shot 2011-11-21 at 10.10.2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4" t="2468" r="21836" b="21413"/>
          <a:stretch>
            <a:fillRect/>
          </a:stretch>
        </p:blipFill>
        <p:spPr>
          <a:xfrm>
            <a:off x="4035759" y="1228700"/>
            <a:ext cx="5294220" cy="611873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257264" y="7443806"/>
            <a:ext cx="11562415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  <a:spAutoFit/>
          </a:bodyPr>
          <a:lstStyle/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  <a:defRPr/>
            </a:pPr>
            <a:r>
              <a:rPr lang="en-US" kern="0" dirty="0" smtClean="0">
                <a:ea typeface="ＭＳ Ｐゴシック" charset="-128"/>
                <a:cs typeface="ＭＳ Ｐゴシック" charset="-128"/>
              </a:rPr>
              <a:t>Primary cluster: North (46 districts) – excess risk of 1.05 during 1990-92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•"/>
              <a:defRPr/>
            </a:pPr>
            <a:r>
              <a:rPr lang="en-US" kern="0" baseline="0" dirty="0" smtClean="0">
                <a:latin typeface="+mn-lt"/>
                <a:ea typeface="ＭＳ Ｐゴシック" charset="-128"/>
                <a:cs typeface="ＭＳ Ｐゴシック" charset="-128"/>
              </a:rPr>
              <a:t>Secondary</a:t>
            </a:r>
            <a:r>
              <a:rPr lang="en-US" kern="0" dirty="0" smtClean="0">
                <a:latin typeface="+mn-lt"/>
                <a:ea typeface="ＭＳ Ｐゴシック" charset="-128"/>
                <a:cs typeface="ＭＳ Ｐゴシック" charset="-128"/>
              </a:rPr>
              <a:t> cluster: Wales (19 districts) – excess risk of 1.12 during 1995-96</a:t>
            </a:r>
            <a:endParaRPr lang="en-US" kern="0" dirty="0" smtClean="0">
              <a:ea typeface="ＭＳ Ｐゴシック" charset="-128"/>
              <a:cs typeface="ＭＳ Ｐゴシック" charset="-128"/>
            </a:endParaRP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9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000" dirty="0" smtClean="0">
                <a:ea typeface="ＭＳ Ｐゴシック" pitchFamily="34" charset="-128"/>
              </a:rPr>
              <a:t>Outline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315720" y="1300138"/>
            <a:ext cx="10942996" cy="4986493"/>
          </a:xfrm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</a:pPr>
            <a:r>
              <a:rPr lang="en-GB" sz="3400" dirty="0" smtClean="0"/>
              <a:t>Introduction </a:t>
            </a:r>
          </a:p>
          <a:p>
            <a:pPr>
              <a:spcBef>
                <a:spcPts val="1680"/>
              </a:spcBef>
            </a:pPr>
            <a:r>
              <a:rPr lang="en-US" sz="3400" dirty="0" smtClean="0">
                <a:ea typeface="ＭＳ Ｐゴシック" pitchFamily="34" charset="-128"/>
              </a:rPr>
              <a:t>Example 1: </a:t>
            </a:r>
            <a:r>
              <a:rPr lang="en-GB" sz="3400" dirty="0" smtClean="0"/>
              <a:t>Detecting unusual trends in COPD mortality</a:t>
            </a:r>
          </a:p>
          <a:p>
            <a:pPr>
              <a:spcBef>
                <a:spcPts val="1680"/>
              </a:spcBef>
            </a:pPr>
            <a:r>
              <a:rPr lang="en-GB" sz="3400" dirty="0" err="1" smtClean="0">
                <a:ea typeface="ＭＳ Ｐゴシック" pitchFamily="34" charset="-128"/>
              </a:rPr>
              <a:t>BaySTDetect</a:t>
            </a:r>
            <a:r>
              <a:rPr lang="en-GB" sz="3400" dirty="0" smtClean="0">
                <a:ea typeface="ＭＳ Ｐゴシック" pitchFamily="34" charset="-128"/>
              </a:rPr>
              <a:t> Model</a:t>
            </a:r>
          </a:p>
          <a:p>
            <a:pPr lvl="1">
              <a:spcBef>
                <a:spcPts val="1680"/>
              </a:spcBef>
            </a:pPr>
            <a:r>
              <a:rPr lang="en-GB" sz="3400" dirty="0" smtClean="0">
                <a:ea typeface="ＭＳ Ｐゴシック" pitchFamily="34" charset="-128"/>
              </a:rPr>
              <a:t>Simulation study to evaluate model performance</a:t>
            </a:r>
          </a:p>
          <a:p>
            <a:pPr>
              <a:spcBef>
                <a:spcPts val="1680"/>
              </a:spcBef>
            </a:pPr>
            <a:r>
              <a:rPr lang="en-GB" sz="3400" dirty="0" smtClean="0">
                <a:ea typeface="ＭＳ Ｐゴシック" pitchFamily="34" charset="-128"/>
              </a:rPr>
              <a:t>Example 2: ‘Data mining’ of cancer registries</a:t>
            </a:r>
          </a:p>
          <a:p>
            <a:pPr>
              <a:spcBef>
                <a:spcPts val="1680"/>
              </a:spcBef>
            </a:pPr>
            <a:r>
              <a:rPr lang="en-GB" sz="3400" dirty="0" smtClean="0">
                <a:ea typeface="ＭＳ Ｐゴシック" pitchFamily="34" charset="-128"/>
              </a:rPr>
              <a:t>Conclusions and further developments</a:t>
            </a:r>
            <a:endParaRPr lang="en-US" sz="3400" dirty="0" smtClean="0">
              <a:ea typeface="ＭＳ Ｐゴシック" pitchFamily="34" charset="-128"/>
            </a:endParaRPr>
          </a:p>
          <a:p>
            <a:pPr lvl="1" eaLnBrk="1" hangingPunct="1"/>
            <a:endParaRPr lang="en-US" sz="3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702" y="14254"/>
            <a:ext cx="11472899" cy="999961"/>
          </a:xfrm>
        </p:spPr>
        <p:txBody>
          <a:bodyPr>
            <a:normAutofit/>
          </a:bodyPr>
          <a:lstStyle/>
          <a:p>
            <a:r>
              <a:rPr lang="en-US" dirty="0" smtClean="0"/>
              <a:t>Example 2: Data mining of cancer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702" y="1014386"/>
            <a:ext cx="11215766" cy="7572428"/>
          </a:xfrm>
        </p:spPr>
        <p:txBody>
          <a:bodyPr>
            <a:noAutofit/>
          </a:bodyPr>
          <a:lstStyle/>
          <a:p>
            <a:pPr>
              <a:spcBef>
                <a:spcPts val="1680"/>
              </a:spcBef>
            </a:pPr>
            <a:r>
              <a:rPr lang="en-GB" sz="3400" dirty="0" smtClean="0"/>
              <a:t>The Thames Cancer Registry (TCR) collects data on newly diagnosed cases of cancer in the population of London and South East England</a:t>
            </a:r>
          </a:p>
          <a:p>
            <a:pPr>
              <a:spcBef>
                <a:spcPts val="1680"/>
              </a:spcBef>
            </a:pPr>
            <a:r>
              <a:rPr lang="en-GB" sz="3400" dirty="0" smtClean="0"/>
              <a:t>We performed retrospective surveillance of time trends by local authority district (94 areas) for several cancer types using </a:t>
            </a:r>
            <a:r>
              <a:rPr lang="en-GB" sz="3400" dirty="0" err="1" smtClean="0"/>
              <a:t>BaySTDetect</a:t>
            </a:r>
            <a:r>
              <a:rPr lang="en-GB" sz="3400" dirty="0" smtClean="0"/>
              <a:t> for the period 1981-2008 (split into 7 x 4-year intervals)</a:t>
            </a:r>
          </a:p>
          <a:p>
            <a:pPr lvl="1">
              <a:spcBef>
                <a:spcPts val="1680"/>
              </a:spcBef>
            </a:pPr>
            <a:r>
              <a:rPr lang="en-GB" sz="3400" dirty="0" smtClean="0"/>
              <a:t>aim to provide screening tool to detect areas with “unusual” temporal patterns </a:t>
            </a:r>
          </a:p>
          <a:p>
            <a:pPr lvl="1">
              <a:spcBef>
                <a:spcPts val="1680"/>
              </a:spcBef>
            </a:pPr>
            <a:r>
              <a:rPr lang="en-GB" sz="3400" dirty="0" smtClean="0"/>
              <a:t>automatically flag-up areas warranting further investigations</a:t>
            </a:r>
          </a:p>
          <a:p>
            <a:pPr lvl="1">
              <a:spcBef>
                <a:spcPts val="1680"/>
              </a:spcBef>
            </a:pPr>
            <a:r>
              <a:rPr lang="en-GB" sz="3400" dirty="0" smtClean="0"/>
              <a:t>aid local health resource allocation and commissioning</a:t>
            </a:r>
          </a:p>
        </p:txBody>
      </p:sp>
    </p:spTree>
    <p:extLst>
      <p:ext uri="{BB962C8B-B14F-4D97-AF65-F5344CB8AC3E}">
        <p14:creationId xmlns:p14="http://schemas.microsoft.com/office/powerpoint/2010/main" val="8845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400" dirty="0" smtClean="0"/>
              <a:t>Unpublished results presented at conference, but supressed for web publication 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82113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64" y="157130"/>
            <a:ext cx="11358642" cy="77276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265" y="922434"/>
            <a:ext cx="11144328" cy="8521636"/>
          </a:xfrm>
        </p:spPr>
        <p:txBody>
          <a:bodyPr>
            <a:noAutofit/>
          </a:bodyPr>
          <a:lstStyle/>
          <a:p>
            <a:r>
              <a:rPr lang="en-US" sz="3400" dirty="0"/>
              <a:t>We have proposed a Bayesian </a:t>
            </a:r>
            <a:r>
              <a:rPr lang="en-US" sz="3400" dirty="0" smtClean="0"/>
              <a:t>space-time model </a:t>
            </a:r>
            <a:r>
              <a:rPr lang="en-US" sz="3400" dirty="0"/>
              <a:t>for </a:t>
            </a:r>
            <a:r>
              <a:rPr lang="en-US" sz="3400" dirty="0" smtClean="0"/>
              <a:t>retrospective surveillance of unusual </a:t>
            </a:r>
            <a:r>
              <a:rPr lang="en-US" sz="3400" dirty="0"/>
              <a:t>time </a:t>
            </a:r>
            <a:r>
              <a:rPr lang="en-US" sz="3400" dirty="0" smtClean="0"/>
              <a:t>trends in small area disease rates</a:t>
            </a:r>
          </a:p>
          <a:p>
            <a:r>
              <a:rPr lang="en-US" sz="3400" dirty="0" smtClean="0"/>
              <a:t>Simulation </a:t>
            </a:r>
            <a:r>
              <a:rPr lang="en-US" sz="3400" dirty="0"/>
              <a:t>study </a:t>
            </a:r>
            <a:r>
              <a:rPr lang="en-US" sz="3400" dirty="0" smtClean="0"/>
              <a:t>shows good performance in </a:t>
            </a:r>
            <a:r>
              <a:rPr lang="en-US" sz="3400" dirty="0"/>
              <a:t>detecting </a:t>
            </a:r>
            <a:r>
              <a:rPr lang="en-US" sz="3400" dirty="0" smtClean="0"/>
              <a:t>realistic departures (1.5 to 2-fold change in risk) with relatively modest sample sizes (expected counts &gt;20 per area and time period) </a:t>
            </a:r>
          </a:p>
          <a:p>
            <a:r>
              <a:rPr lang="en-US" sz="3400" dirty="0" smtClean="0"/>
              <a:t>Improved performance and richer output than popular alternative (</a:t>
            </a:r>
            <a:r>
              <a:rPr lang="en-US" sz="3400" dirty="0" err="1" smtClean="0"/>
              <a:t>SaTScan</a:t>
            </a:r>
            <a:r>
              <a:rPr lang="en-US" sz="3400" dirty="0" smtClean="0"/>
              <a:t>)</a:t>
            </a:r>
          </a:p>
          <a:p>
            <a:pPr lvl="2">
              <a:buNone/>
            </a:pPr>
            <a:endParaRPr lang="en-US" sz="3000" dirty="0" smtClean="0"/>
          </a:p>
          <a:p>
            <a:pPr>
              <a:buNone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1097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64" y="157130"/>
            <a:ext cx="11358642" cy="77276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8" y="871510"/>
            <a:ext cx="11687212" cy="85216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400" dirty="0" smtClean="0"/>
              <a:t>Possible extensions include: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>
                <a:solidFill>
                  <a:srgbClr val="FF0000"/>
                </a:solidFill>
              </a:rPr>
              <a:t>Spatial prior </a:t>
            </a:r>
            <a:r>
              <a:rPr lang="en-US" sz="3400" dirty="0" smtClean="0"/>
              <a:t>on </a:t>
            </a:r>
            <a:r>
              <a:rPr lang="en-US" sz="3400" i="1" dirty="0" err="1" smtClean="0">
                <a:cs typeface="Times New Roman" pitchFamily="18" charset="0"/>
              </a:rPr>
              <a:t>z</a:t>
            </a:r>
            <a:r>
              <a:rPr lang="en-US" sz="3400" i="1" baseline="-25000" dirty="0" err="1" smtClean="0">
                <a:cs typeface="Times New Roman" pitchFamily="18" charset="0"/>
              </a:rPr>
              <a:t>i</a:t>
            </a:r>
            <a:r>
              <a:rPr lang="en-US" sz="3400" dirty="0" smtClean="0"/>
              <a:t> to detect clusters of areas with unusual trends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>
                <a:solidFill>
                  <a:srgbClr val="FF0000"/>
                </a:solidFill>
              </a:rPr>
              <a:t>Time-specific</a:t>
            </a:r>
            <a:r>
              <a:rPr lang="en-US" sz="3400" dirty="0" smtClean="0"/>
              <a:t> model choice indicator </a:t>
            </a:r>
            <a:r>
              <a:rPr lang="en-US" sz="3400" i="1" dirty="0" smtClean="0">
                <a:cs typeface="Times New Roman" pitchFamily="18" charset="0"/>
              </a:rPr>
              <a:t>z</a:t>
            </a:r>
            <a:r>
              <a:rPr lang="en-US" sz="3400" i="1" baseline="-25000" dirty="0" smtClean="0">
                <a:cs typeface="Times New Roman" pitchFamily="18" charset="0"/>
              </a:rPr>
              <a:t>it</a:t>
            </a:r>
            <a:r>
              <a:rPr lang="en-US" sz="3400" dirty="0" smtClean="0"/>
              <a:t>, to allow longer time series to be </a:t>
            </a:r>
            <a:r>
              <a:rPr lang="en-US" sz="3400" dirty="0" err="1" smtClean="0"/>
              <a:t>analysed</a:t>
            </a:r>
            <a:endParaRPr lang="en-US" sz="3400" dirty="0" smtClean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Alternative approaches to calibrating posterior model probabilities, e.g. decision theoretic approach </a:t>
            </a:r>
            <a:r>
              <a:rPr lang="en-US" sz="3400" dirty="0" smtClean="0">
                <a:solidFill>
                  <a:srgbClr val="FF0000"/>
                </a:solidFill>
              </a:rPr>
              <a:t>balancing false detection and sensitivity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Adapt method for </a:t>
            </a:r>
            <a:r>
              <a:rPr lang="en-US" sz="3400" dirty="0" smtClean="0">
                <a:solidFill>
                  <a:srgbClr val="FF0000"/>
                </a:solidFill>
              </a:rPr>
              <a:t>prospective surveillance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Moving ‘window’ to down-weight past data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Adapt control chart methodology (e.g. average time until correct detection)</a:t>
            </a:r>
          </a:p>
          <a:p>
            <a:pPr lvl="2"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7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64" y="157130"/>
            <a:ext cx="11358642" cy="77276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Future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46" y="871510"/>
            <a:ext cx="11401460" cy="85216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Quarterly </a:t>
            </a:r>
            <a:r>
              <a:rPr lang="en-US" sz="3400" dirty="0" smtClean="0">
                <a:solidFill>
                  <a:srgbClr val="FF0000"/>
                </a:solidFill>
              </a:rPr>
              <a:t>hospital admissions </a:t>
            </a:r>
            <a:r>
              <a:rPr lang="en-US" sz="3400" dirty="0" smtClean="0"/>
              <a:t>for various diseases by district (</a:t>
            </a:r>
            <a:r>
              <a:rPr lang="en-US" sz="3400" dirty="0" err="1" smtClean="0"/>
              <a:t>cf</a:t>
            </a:r>
            <a:r>
              <a:rPr lang="en-US" sz="3400" dirty="0" smtClean="0"/>
              <a:t> Atlas of Variation in Healthcare)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•"/>
            </a:pPr>
            <a:r>
              <a:rPr lang="en-US" sz="3400" dirty="0" smtClean="0"/>
              <a:t>Monthly </a:t>
            </a:r>
            <a:r>
              <a:rPr lang="en-US" sz="3400" dirty="0" smtClean="0">
                <a:solidFill>
                  <a:srgbClr val="FF0000"/>
                </a:solidFill>
              </a:rPr>
              <a:t>GP data</a:t>
            </a:r>
            <a:r>
              <a:rPr lang="en-US" sz="3400" dirty="0" smtClean="0"/>
              <a:t> (symptoms) by PCT or CCG</a:t>
            </a:r>
          </a:p>
          <a:p>
            <a:pPr algn="ctr">
              <a:spcBef>
                <a:spcPts val="1800"/>
              </a:spcBef>
              <a:buNone/>
            </a:pPr>
            <a:r>
              <a:rPr lang="en-US" sz="3600" dirty="0" smtClean="0">
                <a:solidFill>
                  <a:srgbClr val="379F9C"/>
                </a:solidFill>
              </a:rPr>
              <a:t>Surveillance: </a:t>
            </a:r>
            <a:r>
              <a:rPr lang="en-GB" sz="3600" dirty="0" smtClean="0">
                <a:solidFill>
                  <a:srgbClr val="379F9C"/>
                </a:solidFill>
              </a:rPr>
              <a:t>“the systematic collection, analysis and interpretation of health data and the timely dissemination of this data to policymakers and others”</a:t>
            </a:r>
            <a:endParaRPr lang="en-US" sz="3600" dirty="0" smtClean="0">
              <a:solidFill>
                <a:srgbClr val="379F9C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/>
              <a:t>Need timely data collection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/>
              <a:t>Need tools to </a:t>
            </a:r>
            <a:r>
              <a:rPr lang="en-US" sz="3200" dirty="0" smtClean="0">
                <a:solidFill>
                  <a:srgbClr val="FF0000"/>
                </a:solidFill>
              </a:rPr>
              <a:t>visualize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FF0000"/>
                </a:solidFill>
              </a:rPr>
              <a:t>interrogate</a:t>
            </a:r>
            <a:r>
              <a:rPr lang="en-US" sz="3200" dirty="0" smtClean="0"/>
              <a:t> output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Resource implications </a:t>
            </a:r>
            <a:r>
              <a:rPr lang="en-US" sz="3200" dirty="0" smtClean="0"/>
              <a:t>of conducting such surveillance and                         follow-up of detected areas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3400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5400" b="1" dirty="0" smtClean="0">
                <a:solidFill>
                  <a:srgbClr val="379F9C"/>
                </a:solidFill>
                <a:latin typeface="BrowalliaUPC" pitchFamily="34" charset="-34"/>
                <a:cs typeface="BrowalliaUPC" pitchFamily="34" charset="-34"/>
              </a:rPr>
              <a:t>Thank you for your attention!</a:t>
            </a:r>
          </a:p>
          <a:p>
            <a:pPr lvl="2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0979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1435109" y="1657328"/>
            <a:ext cx="11109359" cy="4582490"/>
          </a:xfrm>
          <a:noFill/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1680"/>
              </a:spcBef>
            </a:pPr>
            <a:r>
              <a:rPr lang="en-GB" sz="5100" dirty="0" smtClean="0"/>
              <a:t>G. Li, N. Best, A. </a:t>
            </a:r>
            <a:r>
              <a:rPr lang="en-GB" sz="5100" dirty="0" err="1" smtClean="0"/>
              <a:t>Hansell</a:t>
            </a:r>
            <a:r>
              <a:rPr lang="en-GB" sz="5100" dirty="0" smtClean="0"/>
              <a:t>, I. Ahmed, and S. Richardson. </a:t>
            </a:r>
            <a:r>
              <a:rPr lang="en-GB" sz="5100" i="1" dirty="0" err="1" smtClean="0"/>
              <a:t>BaySTDetect</a:t>
            </a:r>
            <a:r>
              <a:rPr lang="en-GB" sz="5100" i="1" dirty="0" smtClean="0"/>
              <a:t>: detecting unusual temporal patterns in small area data via Bayesian model choice</a:t>
            </a:r>
            <a:r>
              <a:rPr lang="en-GB" sz="5100" dirty="0" smtClean="0"/>
              <a:t>.  </a:t>
            </a:r>
            <a:r>
              <a:rPr lang="en-GB" sz="5100" u="sng" dirty="0" smtClean="0"/>
              <a:t>Biostatistics</a:t>
            </a:r>
            <a:r>
              <a:rPr lang="en-GB" sz="5100" dirty="0" smtClean="0"/>
              <a:t> (2012).</a:t>
            </a:r>
          </a:p>
          <a:p>
            <a:pPr>
              <a:lnSpc>
                <a:spcPct val="120000"/>
              </a:lnSpc>
              <a:spcBef>
                <a:spcPts val="1680"/>
              </a:spcBef>
            </a:pPr>
            <a:r>
              <a:rPr lang="en-GB" sz="5100" dirty="0" smtClean="0"/>
              <a:t>G. Li, S. Richardson , L. </a:t>
            </a:r>
            <a:r>
              <a:rPr lang="en-GB" sz="5100" dirty="0" err="1" smtClean="0"/>
              <a:t>Fortunato</a:t>
            </a:r>
            <a:r>
              <a:rPr lang="en-GB" sz="5100" dirty="0" smtClean="0"/>
              <a:t>, I. Ahmed, A. </a:t>
            </a:r>
            <a:r>
              <a:rPr lang="en-GB" sz="5100" dirty="0" err="1" smtClean="0"/>
              <a:t>Hansell</a:t>
            </a:r>
            <a:r>
              <a:rPr lang="en-GB" sz="5100" dirty="0" smtClean="0"/>
              <a:t> and N. Best. </a:t>
            </a:r>
            <a:r>
              <a:rPr lang="en-GB" sz="5100" i="1" dirty="0" smtClean="0"/>
              <a:t>Data mining cancer registries: retrospective surveillance of small area time trends in cancer incidence using </a:t>
            </a:r>
            <a:r>
              <a:rPr lang="en-GB" sz="5100" i="1" dirty="0" err="1" smtClean="0"/>
              <a:t>BaySTDetect</a:t>
            </a:r>
            <a:r>
              <a:rPr lang="en-GB" sz="5100" i="1" dirty="0" smtClean="0"/>
              <a:t>. </a:t>
            </a:r>
            <a:r>
              <a:rPr lang="en-GB" sz="5100" dirty="0" smtClean="0"/>
              <a:t> Proceedings of the </a:t>
            </a:r>
            <a:r>
              <a:rPr lang="en-GB" sz="5100" u="sng" dirty="0" smtClean="0"/>
              <a:t>International Workshop on Spatial and Spatiotemporal Data Mining, 2011.</a:t>
            </a:r>
          </a:p>
          <a:p>
            <a:pPr algn="ctr">
              <a:spcAft>
                <a:spcPct val="15000"/>
              </a:spcAft>
              <a:buFont typeface="Wingdings" pitchFamily="2" charset="2"/>
              <a:buNone/>
            </a:pPr>
            <a:endParaRPr lang="en-US" sz="3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algn="ctr">
              <a:spcAft>
                <a:spcPct val="15000"/>
              </a:spcAft>
              <a:buFont typeface="Wingdings" pitchFamily="2" charset="2"/>
              <a:buNone/>
            </a:pPr>
            <a:endParaRPr lang="en-US" sz="3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algn="ctr">
              <a:spcAft>
                <a:spcPct val="15000"/>
              </a:spcAft>
              <a:buFont typeface="Wingdings" pitchFamily="2" charset="2"/>
              <a:buNone/>
            </a:pPr>
            <a:r>
              <a:rPr lang="en-US" sz="5100" dirty="0" smtClean="0">
                <a:solidFill>
                  <a:srgbClr val="0000FF"/>
                </a:solidFill>
                <a:ea typeface="ＭＳ Ｐゴシック" pitchFamily="34" charset="-128"/>
              </a:rPr>
              <a:t>www.bias-project.org.uk</a:t>
            </a:r>
          </a:p>
          <a:p>
            <a:pPr algn="ctr">
              <a:spcAft>
                <a:spcPct val="15000"/>
              </a:spcAft>
              <a:buFont typeface="Wingdings" pitchFamily="2" charset="2"/>
              <a:buNone/>
            </a:pPr>
            <a:r>
              <a:rPr lang="en-US" sz="5100" dirty="0" smtClean="0">
                <a:solidFill>
                  <a:srgbClr val="379F9C"/>
                </a:solidFill>
                <a:ea typeface="ＭＳ Ｐゴシック" pitchFamily="34" charset="-128"/>
              </a:rPr>
              <a:t>Funded by ESRC National Centre for Research Methods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1543016" y="0"/>
            <a:ext cx="10589884" cy="108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905" tIns="64453" rIns="128905" bIns="64453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sz="5400" b="1" dirty="0">
                <a:solidFill>
                  <a:schemeClr val="accent5"/>
                </a:solidFill>
                <a:latin typeface="BrowalliaUPC" pitchFamily="34" charset="-34"/>
                <a:cs typeface="BrowalliaUPC" pitchFamily="34" charset="-34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257263" y="1085824"/>
            <a:ext cx="11287205" cy="656795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GB" sz="3400" dirty="0" smtClean="0"/>
              <a:t>Growing interest in space-time modelling of small-area health data</a:t>
            </a:r>
          </a:p>
          <a:p>
            <a:pPr eaLnBrk="1" hangingPunct="1"/>
            <a:r>
              <a:rPr lang="en-GB" sz="3400" dirty="0" smtClean="0">
                <a:ea typeface="ＭＳ Ｐゴシック" pitchFamily="34" charset="-128"/>
              </a:rPr>
              <a:t>Many different inferential goals</a:t>
            </a:r>
          </a:p>
          <a:p>
            <a:pPr lvl="1" eaLnBrk="1" hangingPunct="1"/>
            <a:r>
              <a:rPr lang="en-GB" sz="2800" dirty="0" smtClean="0">
                <a:ea typeface="ＭＳ Ｐゴシック" pitchFamily="34" charset="-128"/>
              </a:rPr>
              <a:t>description</a:t>
            </a:r>
          </a:p>
          <a:p>
            <a:pPr lvl="1" eaLnBrk="1" hangingPunct="1"/>
            <a:r>
              <a:rPr lang="en-GB" sz="2800" dirty="0" smtClean="0">
                <a:ea typeface="ＭＳ Ｐゴシック" pitchFamily="34" charset="-128"/>
              </a:rPr>
              <a:t>prediction/forecasting</a:t>
            </a:r>
          </a:p>
          <a:p>
            <a:pPr lvl="1" eaLnBrk="1" hangingPunct="1"/>
            <a:r>
              <a:rPr lang="en-GB" sz="2800" dirty="0" smtClean="0">
                <a:ea typeface="ＭＳ Ｐゴシック" pitchFamily="34" charset="-128"/>
              </a:rPr>
              <a:t>estimation of change / policy impact......</a:t>
            </a:r>
          </a:p>
          <a:p>
            <a:pPr lvl="1" eaLnBrk="1" hangingPunct="1"/>
            <a:r>
              <a:rPr lang="en-GB" sz="2800" dirty="0" smtClean="0">
                <a:ea typeface="ＭＳ Ｐゴシック" pitchFamily="34" charset="-128"/>
              </a:rPr>
              <a:t>surveillance </a:t>
            </a:r>
          </a:p>
          <a:p>
            <a:pPr eaLnBrk="1" hangingPunct="1"/>
            <a:r>
              <a:rPr lang="en-GB" sz="3400" dirty="0" smtClean="0">
                <a:ea typeface="ＭＳ Ｐゴシック" pitchFamily="34" charset="-128"/>
              </a:rPr>
              <a:t>Key feature is that small area data are typically </a:t>
            </a:r>
            <a:r>
              <a:rPr lang="en-GB" sz="3400" dirty="0" smtClean="0">
                <a:solidFill>
                  <a:srgbClr val="FF0000"/>
                </a:solidFill>
                <a:ea typeface="ＭＳ Ｐゴシック" pitchFamily="34" charset="-128"/>
              </a:rPr>
              <a:t>sparse </a:t>
            </a:r>
          </a:p>
          <a:p>
            <a:pPr lvl="1" eaLnBrk="1" hangingPunct="1">
              <a:buClr>
                <a:schemeClr val="tx1"/>
              </a:buClr>
            </a:pPr>
            <a:r>
              <a:rPr lang="en-GB" sz="2800" dirty="0" smtClean="0">
                <a:solidFill>
                  <a:srgbClr val="FF0000"/>
                </a:solidFill>
                <a:ea typeface="ＭＳ Ｐゴシック" pitchFamily="34" charset="-128"/>
              </a:rPr>
              <a:t>Bayesian hierarchical models </a:t>
            </a:r>
            <a:r>
              <a:rPr lang="en-GB" sz="2800" dirty="0" smtClean="0">
                <a:ea typeface="ＭＳ Ｐゴシック" pitchFamily="34" charset="-128"/>
              </a:rPr>
              <a:t>allow smoothing over space and time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GB" sz="2800" dirty="0" smtClean="0">
                <a:ea typeface="ＭＳ Ｐゴシック" pitchFamily="34" charset="-128"/>
              </a:rPr>
              <a:t>help separate signal from noise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GB" sz="2800" dirty="0" smtClean="0">
                <a:ea typeface="ＭＳ Ｐゴシック" pitchFamily="34" charset="-128"/>
              </a:rPr>
              <a:t>improved estimation &amp; inference</a:t>
            </a:r>
          </a:p>
          <a:p>
            <a:pPr lvl="1" eaLnBrk="1" hangingPunct="1"/>
            <a:endParaRPr lang="en-GB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Surveillance of small area health data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257264" y="1085825"/>
            <a:ext cx="11262266" cy="7810856"/>
          </a:xfrm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</a:pPr>
            <a:r>
              <a:rPr lang="en-US" sz="3200" dirty="0" smtClean="0"/>
              <a:t>For most chronic diseases, </a:t>
            </a:r>
            <a:r>
              <a:rPr lang="en-US" sz="3200" dirty="0" smtClean="0">
                <a:solidFill>
                  <a:srgbClr val="FF0000"/>
                </a:solidFill>
              </a:rPr>
              <a:t>smooth changes in rates </a:t>
            </a:r>
            <a:r>
              <a:rPr lang="en-US" sz="3200" dirty="0" smtClean="0"/>
              <a:t>over time are expected in most areas</a:t>
            </a:r>
          </a:p>
          <a:p>
            <a:pPr>
              <a:spcBef>
                <a:spcPts val="1680"/>
              </a:spcBef>
            </a:pPr>
            <a:r>
              <a:rPr lang="en-US" sz="3200" dirty="0" smtClean="0"/>
              <a:t>However, policy makers, health service providers and researchers are often interested in identifying areas that depart from the national trend and exhibit </a:t>
            </a:r>
            <a:r>
              <a:rPr lang="en-US" sz="3200" dirty="0" smtClean="0">
                <a:solidFill>
                  <a:srgbClr val="FF0000"/>
                </a:solidFill>
              </a:rPr>
              <a:t>unusual temporal patterns</a:t>
            </a:r>
          </a:p>
          <a:p>
            <a:pPr>
              <a:spcBef>
                <a:spcPts val="1680"/>
              </a:spcBef>
            </a:pPr>
            <a:r>
              <a:rPr lang="en-US" sz="3200" dirty="0" smtClean="0"/>
              <a:t>These unusual changes may be due to emergence of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800" dirty="0" err="1" smtClean="0">
                <a:solidFill>
                  <a:srgbClr val="FF0000"/>
                </a:solidFill>
              </a:rPr>
              <a:t>localised</a:t>
            </a:r>
            <a:r>
              <a:rPr lang="en-US" sz="2800" dirty="0" smtClean="0">
                <a:solidFill>
                  <a:srgbClr val="FF0000"/>
                </a:solidFill>
              </a:rPr>
              <a:t> risk factors</a:t>
            </a:r>
            <a:endParaRPr lang="en-US" sz="28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800" dirty="0" smtClean="0"/>
              <a:t>impact of a </a:t>
            </a:r>
            <a:r>
              <a:rPr lang="en-US" sz="2800" dirty="0" smtClean="0">
                <a:solidFill>
                  <a:srgbClr val="FF0000"/>
                </a:solidFill>
              </a:rPr>
              <a:t>new policy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FF0000"/>
                </a:solidFill>
              </a:rPr>
              <a:t>intervention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screening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programme</a:t>
            </a:r>
            <a:endParaRPr lang="en-US" sz="28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800" dirty="0" smtClean="0"/>
              <a:t>local </a:t>
            </a:r>
            <a:r>
              <a:rPr lang="en-US" sz="2800" dirty="0" smtClean="0">
                <a:solidFill>
                  <a:srgbClr val="FF0000"/>
                </a:solidFill>
              </a:rPr>
              <a:t>health services provision</a:t>
            </a:r>
            <a:endParaRPr lang="en-US" sz="2800" dirty="0" smtClean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800" dirty="0" smtClean="0">
                <a:solidFill>
                  <a:srgbClr val="FF0000"/>
                </a:solidFill>
              </a:rPr>
              <a:t>data quality </a:t>
            </a:r>
            <a:r>
              <a:rPr lang="en-US" sz="2800" dirty="0" smtClean="0"/>
              <a:t>issues</a:t>
            </a:r>
          </a:p>
          <a:p>
            <a:pPr>
              <a:spcBef>
                <a:spcPts val="1680"/>
              </a:spcBef>
              <a:buClr>
                <a:schemeClr val="tx1"/>
              </a:buClr>
            </a:pPr>
            <a:r>
              <a:rPr lang="en-US" sz="2800" dirty="0" smtClean="0"/>
              <a:t>Det</a:t>
            </a:r>
            <a:r>
              <a:rPr lang="en-US" sz="3200" dirty="0" smtClean="0"/>
              <a:t>ection of areas with “unusual” temporal patterns is therefore important as a </a:t>
            </a:r>
            <a:r>
              <a:rPr lang="en-US" sz="3200" dirty="0" smtClean="0">
                <a:solidFill>
                  <a:srgbClr val="FF0000"/>
                </a:solidFill>
              </a:rPr>
              <a:t>screening tool </a:t>
            </a:r>
            <a:r>
              <a:rPr lang="en-US" sz="3200" dirty="0" smtClean="0"/>
              <a:t>for further investigations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Retrospective and Prospective Surveillance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328702" y="1014387"/>
            <a:ext cx="11190828" cy="6938823"/>
          </a:xfrm>
        </p:spPr>
        <p:txBody>
          <a:bodyPr wrap="square">
            <a:spAutoFit/>
          </a:bodyPr>
          <a:lstStyle/>
          <a:p>
            <a:pPr>
              <a:spcBef>
                <a:spcPts val="1120"/>
              </a:spcBef>
            </a:pPr>
            <a:r>
              <a:rPr lang="en-GB" sz="3400" dirty="0" smtClean="0"/>
              <a:t>WHO defines surveillance as </a:t>
            </a:r>
          </a:p>
          <a:p>
            <a:pPr algn="ctr">
              <a:spcBef>
                <a:spcPts val="1120"/>
              </a:spcBef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“the systematic collection, analysis and interpretation of health data and the timely dissemination of this data to policymakers and others”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spcBef>
                <a:spcPts val="1120"/>
              </a:spcBef>
            </a:pPr>
            <a:r>
              <a:rPr lang="en-US" sz="3400" dirty="0" smtClean="0"/>
              <a:t>Retrospective Surveillance</a:t>
            </a:r>
          </a:p>
          <a:p>
            <a:pPr lvl="1">
              <a:spcBef>
                <a:spcPts val="1120"/>
              </a:spcBef>
            </a:pPr>
            <a:r>
              <a:rPr lang="en-US" sz="2800" dirty="0" smtClean="0"/>
              <a:t>data analyzed </a:t>
            </a:r>
            <a:r>
              <a:rPr lang="en-US" sz="2800" dirty="0" smtClean="0">
                <a:solidFill>
                  <a:srgbClr val="FF0000"/>
                </a:solidFill>
              </a:rPr>
              <a:t>once</a:t>
            </a:r>
            <a:r>
              <a:rPr lang="en-US" sz="2800" dirty="0" smtClean="0"/>
              <a:t> at end of study period</a:t>
            </a:r>
          </a:p>
          <a:p>
            <a:pPr lvl="1">
              <a:spcBef>
                <a:spcPts val="1120"/>
              </a:spcBef>
            </a:pPr>
            <a:r>
              <a:rPr lang="en-US" sz="2800" dirty="0" smtClean="0"/>
              <a:t>determine if space-time cluster occurred at some point </a:t>
            </a:r>
            <a:r>
              <a:rPr lang="en-US" sz="2800" dirty="0" smtClean="0">
                <a:solidFill>
                  <a:srgbClr val="FF0000"/>
                </a:solidFill>
              </a:rPr>
              <a:t>in the past</a:t>
            </a:r>
          </a:p>
          <a:p>
            <a:pPr>
              <a:spcBef>
                <a:spcPts val="1120"/>
              </a:spcBef>
            </a:pPr>
            <a:r>
              <a:rPr lang="en-US" sz="3400" dirty="0" smtClean="0"/>
              <a:t>Prospective Surveillance</a:t>
            </a:r>
          </a:p>
          <a:p>
            <a:pPr lvl="1">
              <a:spcBef>
                <a:spcPts val="1120"/>
              </a:spcBef>
            </a:pPr>
            <a:r>
              <a:rPr lang="en-US" sz="2800" dirty="0" smtClean="0"/>
              <a:t>data analyzed </a:t>
            </a:r>
            <a:r>
              <a:rPr lang="en-US" sz="2800" dirty="0" smtClean="0">
                <a:solidFill>
                  <a:srgbClr val="FF0000"/>
                </a:solidFill>
              </a:rPr>
              <a:t>periodically over time </a:t>
            </a:r>
            <a:r>
              <a:rPr lang="en-US" sz="2800" dirty="0" smtClean="0"/>
              <a:t>as new observations are obtained</a:t>
            </a:r>
          </a:p>
          <a:p>
            <a:pPr lvl="1">
              <a:spcBef>
                <a:spcPts val="1120"/>
              </a:spcBef>
            </a:pPr>
            <a:r>
              <a:rPr lang="en-US" sz="2800" dirty="0" smtClean="0"/>
              <a:t>identify if space-time cluster is </a:t>
            </a:r>
            <a:r>
              <a:rPr lang="en-US" sz="2800" dirty="0" smtClean="0">
                <a:solidFill>
                  <a:srgbClr val="FF0000"/>
                </a:solidFill>
              </a:rPr>
              <a:t>currently forming</a:t>
            </a:r>
          </a:p>
          <a:p>
            <a:pPr>
              <a:spcBef>
                <a:spcPts val="1120"/>
              </a:spcBef>
            </a:pPr>
            <a:r>
              <a:rPr lang="en-US" sz="3400" dirty="0" smtClean="0"/>
              <a:t>Our focus is on </a:t>
            </a:r>
            <a:r>
              <a:rPr lang="en-US" sz="3400" dirty="0" smtClean="0">
                <a:solidFill>
                  <a:srgbClr val="FF0000"/>
                </a:solidFill>
              </a:rPr>
              <a:t>retrospective surveillance</a:t>
            </a:r>
          </a:p>
          <a:p>
            <a:pPr lvl="1">
              <a:spcBef>
                <a:spcPts val="1120"/>
              </a:spcBef>
            </a:pPr>
            <a:r>
              <a:rPr lang="en-US" sz="2800" dirty="0" smtClean="0"/>
              <a:t>discuss extensions to prospective surveillance at end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Example 1: COPD mortality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328702" y="1157262"/>
            <a:ext cx="11190828" cy="7247112"/>
          </a:xfrm>
        </p:spPr>
        <p:txBody>
          <a:bodyPr wrap="square">
            <a:spAutoFit/>
          </a:bodyPr>
          <a:lstStyle/>
          <a:p>
            <a:r>
              <a:rPr lang="en-GB" sz="3100" dirty="0" smtClean="0"/>
              <a:t>Chronic Obstructive Pulmonary Disease (COPD) is responsible for ~5% of deaths in UK</a:t>
            </a:r>
          </a:p>
          <a:p>
            <a:r>
              <a:rPr lang="en-GB" sz="3100" dirty="0" smtClean="0"/>
              <a:t>Time trends may reflect variation in risk factors (e.g. smoking, air pollution) and also variation in diagnostic practice/definitions</a:t>
            </a:r>
          </a:p>
          <a:p>
            <a:r>
              <a:rPr lang="en-US" sz="3100" dirty="0" smtClean="0"/>
              <a:t>Objective 1: Retrospective surveillance</a:t>
            </a:r>
          </a:p>
          <a:p>
            <a:pPr lvl="1"/>
            <a:r>
              <a:rPr lang="en-US" sz="2800" dirty="0" smtClean="0"/>
              <a:t>to highlight areas with a potential need for further investigation and/or intervention (e.g. additional resource allocation)</a:t>
            </a:r>
            <a:endParaRPr lang="en-US" sz="3400" dirty="0" smtClean="0"/>
          </a:p>
          <a:p>
            <a:r>
              <a:rPr lang="en-US" sz="3100" dirty="0" smtClean="0"/>
              <a:t>Objective 2: “Informal” policy assessment</a:t>
            </a:r>
          </a:p>
          <a:p>
            <a:pPr lvl="1">
              <a:spcBef>
                <a:spcPts val="1680"/>
              </a:spcBef>
            </a:pPr>
            <a:r>
              <a:rPr lang="en-US" sz="2800" dirty="0" smtClean="0"/>
              <a:t>Industrial Injuries Disablement Benefit was made available for coal miners developing COPD from 1992 onwards in the UK </a:t>
            </a:r>
          </a:p>
          <a:p>
            <a:pPr lvl="1">
              <a:spcBef>
                <a:spcPts val="1680"/>
              </a:spcBef>
            </a:pPr>
            <a:r>
              <a:rPr lang="en-GB" sz="2800" dirty="0" smtClean="0"/>
              <a:t>There was debate on whether this policy may have differentially increased the likelihood of a COPD diagnosis in mining areas, </a:t>
            </a:r>
            <a:r>
              <a:rPr lang="en-US" sz="2800" dirty="0" smtClean="0"/>
              <a:t>as miners with other respiratory problems with similar symptoms (e.g., asthma) could potentially have benefited from this scheme.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6000" dirty="0" smtClean="0">
                <a:ea typeface="ＭＳ Ｐゴシック" pitchFamily="34" charset="-128"/>
              </a:rPr>
              <a:t>Data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7423212" y="1371576"/>
            <a:ext cx="5407008" cy="4438138"/>
          </a:xfrm>
        </p:spPr>
        <p:txBody>
          <a:bodyPr wrap="square">
            <a:spAutoFit/>
          </a:bodyPr>
          <a:lstStyle/>
          <a:p>
            <a:r>
              <a:rPr lang="en-US" sz="2800" dirty="0" smtClean="0"/>
              <a:t>Observed and age-standardized expected annual counts of COPD deaths in males aged 45+ years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374 local authority districts </a:t>
            </a:r>
            <a:r>
              <a:rPr lang="en-US" sz="2400" dirty="0" smtClean="0"/>
              <a:t>in England &amp; Wales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8 years </a:t>
            </a:r>
            <a:r>
              <a:rPr lang="en-US" sz="2400" dirty="0" smtClean="0"/>
              <a:t>(1990 – 1997)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Median expected count per area per year = 42    (range 9-331)</a:t>
            </a:r>
          </a:p>
          <a:p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1718" y="6015046"/>
            <a:ext cx="11547064" cy="368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  <a:spAutoFit/>
          </a:bodyPr>
          <a:lstStyle/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Char char="§"/>
              <a:defRPr/>
            </a:pP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Difficult to assess departures of the local temporal patterns by eye</a:t>
            </a: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Char char="§"/>
              <a:defRPr/>
            </a:pPr>
            <a:r>
              <a:rPr lang="en-US" sz="2800" kern="0" dirty="0" smtClean="0">
                <a:ea typeface="ＭＳ Ｐゴシック" charset="-128"/>
                <a:cs typeface="ＭＳ Ｐゴシック" charset="-128"/>
              </a:rPr>
              <a:t>Need methods to </a:t>
            </a:r>
          </a:p>
          <a:p>
            <a:pPr marL="1040130" lvl="1" indent="-40005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Char char="Ø"/>
              <a:defRPr/>
            </a:pPr>
            <a:r>
              <a:rPr lang="en-US" sz="2800" kern="0" dirty="0" smtClean="0">
                <a:ea typeface="ＭＳ Ｐゴシック" charset="-128"/>
              </a:rPr>
              <a:t>quantify the difference between the common trend pattern and the local trend patterns</a:t>
            </a:r>
          </a:p>
          <a:p>
            <a:pPr marL="1040130" lvl="1" indent="-40005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Char char="Ø"/>
              <a:defRPr/>
            </a:pPr>
            <a:r>
              <a:rPr lang="en-US" sz="2800" kern="0" dirty="0" smtClean="0">
                <a:ea typeface="ＭＳ Ｐゴシック" charset="-128"/>
              </a:rPr>
              <a:t>express uncertainty about the detection outcomes</a:t>
            </a:r>
          </a:p>
          <a:p>
            <a:pPr marL="1040130" lvl="1" indent="-400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u"/>
              <a:defRPr/>
            </a:pPr>
            <a:endParaRPr lang="en-US" sz="3400" kern="0" dirty="0" smtClean="0">
              <a:ea typeface="ＭＳ Ｐゴシック" charset="-128"/>
            </a:endParaRPr>
          </a:p>
          <a:p>
            <a:pPr marL="480060" indent="-4800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 smtClean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Screen Shot 2011-11-21 at 09.31.0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8"/>
          <a:stretch>
            <a:fillRect/>
          </a:stretch>
        </p:blipFill>
        <p:spPr>
          <a:xfrm>
            <a:off x="1114388" y="1443014"/>
            <a:ext cx="6562540" cy="4563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342" y="128566"/>
            <a:ext cx="11521440" cy="957258"/>
          </a:xfrm>
        </p:spPr>
        <p:txBody>
          <a:bodyPr>
            <a:noAutofit/>
          </a:bodyPr>
          <a:lstStyle/>
          <a:p>
            <a:r>
              <a:rPr lang="en-US" dirty="0" smtClean="0"/>
              <a:t>Bayesian Space-Time </a:t>
            </a:r>
            <a:r>
              <a:rPr lang="en-US" dirty="0"/>
              <a:t>D</a:t>
            </a:r>
            <a:r>
              <a:rPr lang="en-US" dirty="0" smtClean="0"/>
              <a:t>etection: </a:t>
            </a:r>
            <a:r>
              <a:rPr lang="en-US" dirty="0" err="1" smtClean="0"/>
              <a:t>BaySTDetect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703" y="1014386"/>
            <a:ext cx="11215766" cy="16430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 err="1" smtClean="0">
                <a:solidFill>
                  <a:srgbClr val="FF0000"/>
                </a:solidFill>
              </a:rPr>
              <a:t>BaySTDetect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700" dirty="0" smtClean="0"/>
              <a:t>(Li et al 2012) - detection </a:t>
            </a:r>
            <a:r>
              <a:rPr lang="en-US" sz="2700" dirty="0"/>
              <a:t>method for short time </a:t>
            </a:r>
            <a:r>
              <a:rPr lang="en-US" sz="2700" dirty="0" smtClean="0"/>
              <a:t>series </a:t>
            </a:r>
            <a:r>
              <a:rPr lang="en-US" sz="2700" dirty="0"/>
              <a:t>of small area data using </a:t>
            </a:r>
            <a:r>
              <a:rPr lang="en-US" sz="2700" dirty="0">
                <a:solidFill>
                  <a:srgbClr val="FF0000"/>
                </a:solidFill>
              </a:rPr>
              <a:t>Bayesian model choice </a:t>
            </a:r>
            <a:r>
              <a:rPr lang="en-US" sz="2700" dirty="0"/>
              <a:t>between </a:t>
            </a:r>
            <a:r>
              <a:rPr lang="en-US" sz="2700" dirty="0" smtClean="0"/>
              <a:t>2 space-time models</a:t>
            </a:r>
          </a:p>
          <a:p>
            <a:endParaRPr lang="en-US" dirty="0"/>
          </a:p>
        </p:txBody>
      </p:sp>
      <p:pic>
        <p:nvPicPr>
          <p:cNvPr id="4" name="Picture 3" descr="Pages from AAG2012GLi.jpg"/>
          <p:cNvPicPr>
            <a:picLocks noChangeAspect="1"/>
          </p:cNvPicPr>
          <p:nvPr/>
        </p:nvPicPr>
        <p:blipFill>
          <a:blip r:embed="rId3" cstate="print"/>
          <a:srcRect t="8686" b="25777"/>
          <a:stretch>
            <a:fillRect/>
          </a:stretch>
        </p:blipFill>
        <p:spPr>
          <a:xfrm>
            <a:off x="2043082" y="2085956"/>
            <a:ext cx="9745733" cy="4790276"/>
          </a:xfrm>
          <a:prstGeom prst="rect">
            <a:avLst/>
          </a:prstGeom>
        </p:spPr>
      </p:pic>
      <p:pic>
        <p:nvPicPr>
          <p:cNvPr id="6" name="Picture 5" descr="Pages from AAG2012GLi-2.jpg"/>
          <p:cNvPicPr>
            <a:picLocks noChangeAspect="1"/>
          </p:cNvPicPr>
          <p:nvPr/>
        </p:nvPicPr>
        <p:blipFill>
          <a:blip r:embed="rId4" cstate="print"/>
          <a:srcRect t="71671" b="4347"/>
          <a:stretch>
            <a:fillRect/>
          </a:stretch>
        </p:blipFill>
        <p:spPr>
          <a:xfrm>
            <a:off x="2158996" y="6834465"/>
            <a:ext cx="9742530" cy="17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0"/>
            <a:ext cx="11521440" cy="1085824"/>
          </a:xfrm>
        </p:spPr>
        <p:txBody>
          <a:bodyPr>
            <a:normAutofit/>
          </a:bodyPr>
          <a:lstStyle/>
          <a:p>
            <a:r>
              <a:rPr lang="en-US" dirty="0" err="1" smtClean="0"/>
              <a:t>BaySTDetect</a:t>
            </a:r>
            <a:r>
              <a:rPr lang="en-US" dirty="0" smtClean="0"/>
              <a:t>: full model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96" y="9788503"/>
            <a:ext cx="2987040" cy="511175"/>
          </a:xfrm>
        </p:spPr>
        <p:txBody>
          <a:bodyPr/>
          <a:lstStyle/>
          <a:p>
            <a:fld id="{C4A74BA8-4A59-2C42-97E5-0E83BE343BA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72634" y="2063140"/>
            <a:ext cx="3000396" cy="1237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sz="2400" dirty="0"/>
              <a:t>The temporal trend pattern is the same for all areas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44006" y="4443410"/>
            <a:ext cx="3547568" cy="127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US" sz="2400" dirty="0" smtClean="0"/>
              <a:t>Temporal trends are independently estimated for </a:t>
            </a:r>
            <a:r>
              <a:rPr lang="en-US" sz="2400" dirty="0"/>
              <a:t>each </a:t>
            </a:r>
            <a:r>
              <a:rPr lang="en-US" sz="2400" dirty="0" smtClean="0"/>
              <a:t>area.</a:t>
            </a:r>
            <a:endParaRPr 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439584" y="4657724"/>
          <a:ext cx="8989124" cy="161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962160" imgH="711000" progId="">
                  <p:embed/>
                </p:oleObj>
              </mc:Choice>
              <mc:Fallback>
                <p:oleObj name="Equation" r:id="rId4" imgW="3962160" imgH="71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584" y="4657724"/>
                        <a:ext cx="8989124" cy="16122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419581" y="2364101"/>
          <a:ext cx="9305163" cy="161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4101840" imgH="711000" progId="">
                  <p:embed/>
                </p:oleObj>
              </mc:Choice>
              <mc:Fallback>
                <p:oleObj name="Equation" r:id="rId6" imgW="4101840" imgH="71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581" y="2364101"/>
                        <a:ext cx="9305163" cy="161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471578" y="1224133"/>
          <a:ext cx="3168396" cy="5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1396800" imgH="228600" progId="">
                  <p:embed/>
                </p:oleObj>
              </mc:Choice>
              <mc:Fallback>
                <p:oleObj name="Equation" r:id="rId8" imgW="13968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78" y="1224133"/>
                        <a:ext cx="3168396" cy="5184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15690" y="6566190"/>
            <a:ext cx="10771588" cy="25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  <a:spAutoFit/>
          </a:bodyPr>
          <a:lstStyle/>
          <a:p>
            <a:pPr marL="480060" indent="-480060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3100" kern="0" dirty="0" smtClean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Model selection</a:t>
            </a:r>
          </a:p>
          <a:p>
            <a:pPr marL="480060" indent="-48006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3100" kern="0" dirty="0" smtClean="0">
                <a:ea typeface="ＭＳ Ｐゴシック" charset="-128"/>
                <a:cs typeface="ＭＳ Ｐゴシック" charset="-128"/>
              </a:rPr>
              <a:t>Prior on model indicator:</a:t>
            </a:r>
            <a:r>
              <a:rPr lang="en-GB" sz="31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GB" sz="31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3100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3100" dirty="0" smtClean="0">
                <a:solidFill>
                  <a:srgbClr val="000000"/>
                </a:solidFill>
                <a:cs typeface="Calibri"/>
              </a:rPr>
              <a:t> ~ Bernoulli(</a:t>
            </a:r>
            <a:r>
              <a:rPr lang="en-GB" sz="3100" i="1" dirty="0" smtClean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 </a:t>
            </a:r>
            <a:r>
              <a:rPr lang="en-GB" sz="3100" dirty="0" smtClean="0">
                <a:solidFill>
                  <a:srgbClr val="000000"/>
                </a:solidFill>
                <a:cs typeface="Calibri"/>
              </a:rPr>
              <a:t>)</a:t>
            </a:r>
          </a:p>
          <a:p>
            <a:pPr marL="1120140" lvl="1" indent="-480060" eaLnBrk="0" hangingPunc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600" kern="0" dirty="0" smtClean="0">
                <a:latin typeface="+mn-lt"/>
                <a:ea typeface="ＭＳ Ｐゴシック" charset="-128"/>
                <a:cs typeface="ＭＳ Ｐゴシック" charset="-128"/>
              </a:rPr>
              <a:t>expect only a </a:t>
            </a:r>
            <a:r>
              <a:rPr lang="en-GB" sz="2600" kern="0" dirty="0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small number </a:t>
            </a:r>
            <a:r>
              <a:rPr lang="en-GB" sz="2600" kern="0" dirty="0" smtClean="0">
                <a:latin typeface="+mn-lt"/>
                <a:ea typeface="ＭＳ Ｐゴシック" charset="-128"/>
                <a:cs typeface="ＭＳ Ｐゴシック" charset="-128"/>
              </a:rPr>
              <a:t>of unusual areas a priori, e.g. </a:t>
            </a:r>
            <a:r>
              <a:rPr lang="en-GB" sz="2600" i="1" kern="0" dirty="0" smtClean="0">
                <a:solidFill>
                  <a:srgbClr val="FF0000"/>
                </a:solidFill>
                <a:latin typeface="Symbol" pitchFamily="18" charset="2"/>
                <a:ea typeface="ＭＳ Ｐゴシック" charset="-128"/>
                <a:cs typeface="Times New Roman" pitchFamily="18" charset="0"/>
              </a:rPr>
              <a:t>p </a:t>
            </a:r>
            <a:r>
              <a:rPr lang="en-GB" sz="2600" kern="0" dirty="0" smtClean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= 0.95</a:t>
            </a:r>
          </a:p>
          <a:p>
            <a:pPr marL="1120140" lvl="1" indent="-480060" eaLnBrk="0" hangingPunc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600" kern="0" dirty="0" smtClean="0">
                <a:latin typeface="+mn-lt"/>
                <a:ea typeface="ＭＳ Ｐゴシック" charset="-128"/>
                <a:cs typeface="ＭＳ Ｐゴシック" charset="-128"/>
              </a:rPr>
              <a:t>ensures common trend can be meaningfully defined and estimated</a:t>
            </a:r>
          </a:p>
          <a:p>
            <a:pPr marL="480060" indent="-48006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100" kern="0" dirty="0" smtClean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6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</p:bldLst>
  </p:timing>
</p:sld>
</file>

<file path=ppt/theme/theme1.xml><?xml version="1.0" encoding="utf-8"?>
<a:theme xmlns:a="http://schemas.openxmlformats.org/drawingml/2006/main" name="Presentation Paul Elliott Intro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SAHSU-template</Template>
  <TotalTime>319</TotalTime>
  <Words>1691</Words>
  <Application>Microsoft Office PowerPoint</Application>
  <PresentationFormat>A3 Paper (297x420 mm)</PresentationFormat>
  <Paragraphs>235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Presentation Paul Elliott Intro slides template</vt:lpstr>
      <vt:lpstr>Equation</vt:lpstr>
      <vt:lpstr>PowerPoint Presentation</vt:lpstr>
      <vt:lpstr>Outline</vt:lpstr>
      <vt:lpstr>Introduction</vt:lpstr>
      <vt:lpstr>Surveillance of small area health data</vt:lpstr>
      <vt:lpstr>Retrospective and Prospective Surveillance</vt:lpstr>
      <vt:lpstr>Example 1: COPD mortality</vt:lpstr>
      <vt:lpstr>Data</vt:lpstr>
      <vt:lpstr>Bayesian Space-Time Detection: BaySTDetect</vt:lpstr>
      <vt:lpstr>BaySTDetect: full model specification</vt:lpstr>
      <vt:lpstr>Implementation in WinBUGS</vt:lpstr>
      <vt:lpstr>Classifying areas as “unusual”</vt:lpstr>
      <vt:lpstr>Simulation study to evaluate operating characteristics of BaySTDetect</vt:lpstr>
      <vt:lpstr>PowerPoint Presentation</vt:lpstr>
      <vt:lpstr>Sensitivity: Comparison with SaTScan</vt:lpstr>
      <vt:lpstr>Simulation Study: FDR control</vt:lpstr>
      <vt:lpstr>FDR control: Comparison with SaTScan</vt:lpstr>
      <vt:lpstr>Simulation Study: Summary</vt:lpstr>
      <vt:lpstr>COPD application: Detected areas (FDR=0.05; p =0.95)</vt:lpstr>
      <vt:lpstr>COPD application: SaTScan</vt:lpstr>
      <vt:lpstr>Example 2: Data mining of cancer registries</vt:lpstr>
      <vt:lpstr>Results</vt:lpstr>
      <vt:lpstr>Summary</vt:lpstr>
      <vt:lpstr>Extensions</vt:lpstr>
      <vt:lpstr>Future Applications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Wells, Jennifer</dc:creator>
  <cp:lastModifiedBy>Best, Nicky</cp:lastModifiedBy>
  <cp:revision>72</cp:revision>
  <cp:lastPrinted>2012-11-02T19:27:45Z</cp:lastPrinted>
  <dcterms:created xsi:type="dcterms:W3CDTF">2012-11-02T20:12:40Z</dcterms:created>
  <dcterms:modified xsi:type="dcterms:W3CDTF">2012-11-22T13:20:00Z</dcterms:modified>
</cp:coreProperties>
</file>