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3" r:id="rId7"/>
    <p:sldId id="264" r:id="rId8"/>
    <p:sldId id="265" r:id="rId9"/>
    <p:sldId id="266" r:id="rId10"/>
    <p:sldId id="270" r:id="rId11"/>
    <p:sldId id="267" r:id="rId12"/>
    <p:sldId id="271" r:id="rId13"/>
    <p:sldId id="269"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4/19/2021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4/19/2021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4EEE-217A-4B01-A98E-0745FDCA57DC}"/>
              </a:ext>
            </a:extLst>
          </p:cNvPr>
          <p:cNvSpPr>
            <a:spLocks noGrp="1"/>
          </p:cNvSpPr>
          <p:nvPr>
            <p:ph type="ctrTitle"/>
          </p:nvPr>
        </p:nvSpPr>
        <p:spPr/>
        <p:txBody>
          <a:bodyPr/>
          <a:lstStyle/>
          <a:p>
            <a:pPr algn="ctr"/>
            <a:r>
              <a:rPr lang="en-US" dirty="0"/>
              <a:t>Statistical Strategic Classification</a:t>
            </a:r>
          </a:p>
        </p:txBody>
      </p:sp>
      <p:sp>
        <p:nvSpPr>
          <p:cNvPr id="3" name="Subtitle 2">
            <a:extLst>
              <a:ext uri="{FF2B5EF4-FFF2-40B4-BE49-F238E27FC236}">
                <a16:creationId xmlns:a16="http://schemas.microsoft.com/office/drawing/2014/main" id="{C193B81D-5F4A-4F9C-93C0-3E91DC68AB10}"/>
              </a:ext>
            </a:extLst>
          </p:cNvPr>
          <p:cNvSpPr>
            <a:spLocks noGrp="1"/>
          </p:cNvSpPr>
          <p:nvPr>
            <p:ph type="subTitle" idx="1"/>
          </p:nvPr>
        </p:nvSpPr>
        <p:spPr/>
        <p:txBody>
          <a:bodyPr/>
          <a:lstStyle/>
          <a:p>
            <a:pPr algn="ctr"/>
            <a:r>
              <a:rPr lang="en-US" dirty="0"/>
              <a:t>An Implementation of Strategic Predictions</a:t>
            </a:r>
          </a:p>
          <a:p>
            <a:pPr algn="ctr"/>
            <a:r>
              <a:rPr lang="en-US" dirty="0"/>
              <a:t>Michael Asante </a:t>
            </a:r>
          </a:p>
          <a:p>
            <a:pPr algn="ctr"/>
            <a:endParaRPr lang="en-US" dirty="0"/>
          </a:p>
        </p:txBody>
      </p:sp>
    </p:spTree>
    <p:extLst>
      <p:ext uri="{BB962C8B-B14F-4D97-AF65-F5344CB8AC3E}">
        <p14:creationId xmlns:p14="http://schemas.microsoft.com/office/powerpoint/2010/main" val="253538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66A1-3717-4D82-98C8-764F82FD43D0}"/>
              </a:ext>
            </a:extLst>
          </p:cNvPr>
          <p:cNvSpPr>
            <a:spLocks noGrp="1"/>
          </p:cNvSpPr>
          <p:nvPr>
            <p:ph type="title"/>
          </p:nvPr>
        </p:nvSpPr>
        <p:spPr>
          <a:xfrm>
            <a:off x="1130270" y="867037"/>
            <a:ext cx="9603275" cy="1049235"/>
          </a:xfrm>
        </p:spPr>
        <p:txBody>
          <a:bodyPr/>
          <a:lstStyle/>
          <a:p>
            <a:r>
              <a:rPr lang="en-US" dirty="0"/>
              <a:t>Separable Cost Functions and its Definitions (cont.)</a:t>
            </a:r>
            <a:r>
              <a:rPr lang="en-US" sz="3200" i="1" dirty="0">
                <a:solidFill>
                  <a:srgbClr val="FF0000"/>
                </a:solidFill>
              </a:rPr>
              <a:t> </a:t>
            </a:r>
            <a:r>
              <a:rPr lang="en-US" sz="1800" i="1" dirty="0">
                <a:solidFill>
                  <a:srgbClr val="FF0000"/>
                </a:solidFill>
              </a:rPr>
              <a:t>[HMPW’16])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5B1650-B643-4E0D-B4D0-CB5CC16B0B50}"/>
                  </a:ext>
                </a:extLst>
              </p:cNvPr>
              <p:cNvSpPr>
                <a:spLocks noGrp="1"/>
              </p:cNvSpPr>
              <p:nvPr>
                <p:ph idx="1"/>
              </p:nvPr>
            </p:nvSpPr>
            <p:spPr>
              <a:xfrm>
                <a:off x="1054769" y="1916271"/>
                <a:ext cx="9603275" cy="3947633"/>
              </a:xfrm>
            </p:spPr>
            <p:txBody>
              <a:bodyPr>
                <a:normAutofit/>
              </a:bodyPr>
              <a:lstStyle/>
              <a:p>
                <a:r>
                  <a:rPr lang="en-US" dirty="0"/>
                  <a:t>Although the Jury uses the separable cost function for training their classifier, the Contestant does not follow the same separable assumption. </a:t>
                </a:r>
              </a:p>
              <a:p>
                <a:r>
                  <a:rPr lang="en-US" dirty="0"/>
                  <a:t>Contestant uses an underlying cost function that is a mixture of the linear cost function plus a Euclidian distance term; this formalizes the error model:</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𝑡𝑟𝑢𝑒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𝜀</m:t>
                          </m:r>
                        </m:e>
                      </m:d>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d>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𝜀</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m:oMathPara>
                </a14:m>
                <a:endParaRPr lang="en-US" dirty="0"/>
              </a:p>
              <a:p>
                <a:pPr marL="0" indent="0">
                  <a:buNone/>
                </a:pPr>
                <a:r>
                  <a:rPr lang="en-US" dirty="0"/>
                  <a:t>Additionally, Jury does not identify the true </a:t>
                </a:r>
                <a14:m>
                  <m:oMath xmlns:m="http://schemas.openxmlformats.org/officeDocument/2006/math">
                    <m:r>
                      <a:rPr lang="en-US" b="0" i="1" smtClean="0">
                        <a:latin typeface="Cambria Math" panose="02040503050406030204" pitchFamily="18" charset="0"/>
                      </a:rPr>
                      <m:t>𝛼</m:t>
                    </m:r>
                  </m:oMath>
                </a14:m>
                <a:r>
                  <a:rPr lang="en-US" dirty="0"/>
                  <a:t> vector. Rather, Jury utilizes an assumed weight vector,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m:t>
                        </m:r>
                      </m:sup>
                    </m:sSup>
                  </m:oMath>
                </a14:m>
                <a:r>
                  <a:rPr lang="en-US" dirty="0"/>
                  <a:t>, within their cost function. We will call this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𝑎𝑠𝑠𝑢𝑚𝑒𝑑</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𝑎𝑠𝑠𝑢𝑚𝑒𝑑</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d>
                        </m:e>
                        <m:sub>
                          <m:r>
                            <a:rPr lang="en-US" b="0" i="1" smtClean="0">
                              <a:latin typeface="Cambria Math" panose="02040503050406030204" pitchFamily="18" charset="0"/>
                            </a:rPr>
                            <m:t>+</m:t>
                          </m:r>
                        </m:sub>
                      </m:sSub>
                    </m:oMath>
                  </m:oMathPara>
                </a14:m>
                <a:endParaRPr lang="en-US" dirty="0"/>
              </a:p>
            </p:txBody>
          </p:sp>
        </mc:Choice>
        <mc:Fallback xmlns="">
          <p:sp>
            <p:nvSpPr>
              <p:cNvPr id="3" name="Content Placeholder 2">
                <a:extLst>
                  <a:ext uri="{FF2B5EF4-FFF2-40B4-BE49-F238E27FC236}">
                    <a16:creationId xmlns:a16="http://schemas.microsoft.com/office/drawing/2014/main" id="{705B1650-B643-4E0D-B4D0-CB5CC16B0B50}"/>
                  </a:ext>
                </a:extLst>
              </p:cNvPr>
              <p:cNvSpPr>
                <a:spLocks noGrp="1" noRot="1" noChangeAspect="1" noMove="1" noResize="1" noEditPoints="1" noAdjustHandles="1" noChangeArrowheads="1" noChangeShapeType="1" noTextEdit="1"/>
              </p:cNvSpPr>
              <p:nvPr>
                <p:ph idx="1"/>
              </p:nvPr>
            </p:nvSpPr>
            <p:spPr>
              <a:xfrm>
                <a:off x="1054769" y="1916271"/>
                <a:ext cx="9603275" cy="3947633"/>
              </a:xfrm>
              <a:blipFill>
                <a:blip r:embed="rId2"/>
                <a:stretch>
                  <a:fillRect l="-635" t="-154" r="-698"/>
                </a:stretch>
              </a:blipFill>
            </p:spPr>
            <p:txBody>
              <a:bodyPr/>
              <a:lstStyle/>
              <a:p>
                <a:r>
                  <a:rPr lang="en-US">
                    <a:noFill/>
                  </a:rPr>
                  <a:t> </a:t>
                </a:r>
              </a:p>
            </p:txBody>
          </p:sp>
        </mc:Fallback>
      </mc:AlternateContent>
    </p:spTree>
    <p:extLst>
      <p:ext uri="{BB962C8B-B14F-4D97-AF65-F5344CB8AC3E}">
        <p14:creationId xmlns:p14="http://schemas.microsoft.com/office/powerpoint/2010/main" val="146569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EE97DD-2CB6-41D4-9F34-E64E3274D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305388-3EDD-428F-9929-76B2B25B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7E83E-86F6-4273-BF5E-A3B214F654D8}"/>
              </a:ext>
            </a:extLst>
          </p:cNvPr>
          <p:cNvSpPr>
            <a:spLocks noGrp="1"/>
          </p:cNvSpPr>
          <p:nvPr>
            <p:ph type="title"/>
          </p:nvPr>
        </p:nvSpPr>
        <p:spPr>
          <a:xfrm>
            <a:off x="6579649" y="957219"/>
            <a:ext cx="4486991" cy="1049235"/>
          </a:xfrm>
        </p:spPr>
        <p:txBody>
          <a:bodyPr>
            <a:normAutofit/>
          </a:bodyPr>
          <a:lstStyle/>
          <a:p>
            <a:r>
              <a:rPr lang="en-US" dirty="0"/>
              <a:t>The Algorithm!</a:t>
            </a:r>
            <a:r>
              <a:rPr lang="en-US" i="1" dirty="0"/>
              <a:t> </a:t>
            </a:r>
            <a:r>
              <a:rPr lang="en-US" sz="2000" i="1" dirty="0">
                <a:solidFill>
                  <a:srgbClr val="FF0000"/>
                </a:solidFill>
              </a:rPr>
              <a:t>[HMPW’16]</a:t>
            </a:r>
            <a:endParaRPr lang="en-US" dirty="0">
              <a:solidFill>
                <a:srgbClr val="FF0000"/>
              </a:solidFill>
            </a:endParaRPr>
          </a:p>
        </p:txBody>
      </p:sp>
      <p:pic>
        <p:nvPicPr>
          <p:cNvPr id="35" name="Picture 34">
            <a:extLst>
              <a:ext uri="{FF2B5EF4-FFF2-40B4-BE49-F238E27FC236}">
                <a16:creationId xmlns:a16="http://schemas.microsoft.com/office/drawing/2014/main" id="{E3FFB7F1-B6BA-4C8E-8057-6D4A18A85C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3638EEF0-9EC6-4B93-AEC8-92B5F90AE83E}"/>
              </a:ext>
            </a:extLst>
          </p:cNvPr>
          <p:cNvPicPr>
            <a:picLocks noChangeAspect="1"/>
          </p:cNvPicPr>
          <p:nvPr/>
        </p:nvPicPr>
        <p:blipFill>
          <a:blip r:embed="rId3"/>
          <a:stretch>
            <a:fillRect/>
          </a:stretch>
        </p:blipFill>
        <p:spPr>
          <a:xfrm>
            <a:off x="150451" y="1288256"/>
            <a:ext cx="6429196" cy="3547142"/>
          </a:xfrm>
          <a:prstGeom prst="rect">
            <a:avLst/>
          </a:prstGeom>
        </p:spPr>
      </p:pic>
      <p:sp>
        <p:nvSpPr>
          <p:cNvPr id="9" name="Content Placeholder 8">
            <a:extLst>
              <a:ext uri="{FF2B5EF4-FFF2-40B4-BE49-F238E27FC236}">
                <a16:creationId xmlns:a16="http://schemas.microsoft.com/office/drawing/2014/main" id="{7D2CFBDA-C1E5-4C41-9921-AF6E7C95B567}"/>
              </a:ext>
            </a:extLst>
          </p:cNvPr>
          <p:cNvSpPr>
            <a:spLocks noGrp="1"/>
          </p:cNvSpPr>
          <p:nvPr>
            <p:ph idx="1"/>
          </p:nvPr>
        </p:nvSpPr>
        <p:spPr>
          <a:xfrm>
            <a:off x="7032352" y="2577213"/>
            <a:ext cx="4486992" cy="3301584"/>
          </a:xfrm>
        </p:spPr>
        <p:txBody>
          <a:bodyPr>
            <a:normAutofit/>
          </a:bodyPr>
          <a:lstStyle/>
          <a:p>
            <a:pPr marL="0" indent="0">
              <a:buNone/>
            </a:pPr>
            <a:r>
              <a:rPr lang="en-US" dirty="0"/>
              <a:t>Now I will discuss the gaming robust classification algorithm used in the implementation. </a:t>
            </a:r>
          </a:p>
        </p:txBody>
      </p:sp>
      <p:pic>
        <p:nvPicPr>
          <p:cNvPr id="37" name="Picture 36">
            <a:extLst>
              <a:ext uri="{FF2B5EF4-FFF2-40B4-BE49-F238E27FC236}">
                <a16:creationId xmlns:a16="http://schemas.microsoft.com/office/drawing/2014/main" id="{C7060F49-53A3-4601-BA9A-617F15EAC8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9" name="Straight Connector 38">
            <a:extLst>
              <a:ext uri="{FF2B5EF4-FFF2-40B4-BE49-F238E27FC236}">
                <a16:creationId xmlns:a16="http://schemas.microsoft.com/office/drawing/2014/main" id="{380122F5-DBF9-45E5-B46A-499C6E912C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4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5" name="Rectangle 13">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5">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1" name="Rectangle 19">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0B376-0C6E-4616-9E07-F32360E353BB}"/>
              </a:ext>
            </a:extLst>
          </p:cNvPr>
          <p:cNvSpPr>
            <a:spLocks noGrp="1"/>
          </p:cNvSpPr>
          <p:nvPr>
            <p:ph type="title"/>
          </p:nvPr>
        </p:nvSpPr>
        <p:spPr>
          <a:xfrm>
            <a:off x="569639" y="0"/>
            <a:ext cx="2840114" cy="2407723"/>
          </a:xfrm>
        </p:spPr>
        <p:txBody>
          <a:bodyPr vert="horz" lIns="91440" tIns="45720" rIns="91440" bIns="0" rtlCol="0" anchor="b">
            <a:normAutofit/>
          </a:bodyPr>
          <a:lstStyle/>
          <a:p>
            <a:r>
              <a:rPr lang="en-US" sz="2500" dirty="0"/>
              <a:t>Implementation of gaming robust algorithm with 2 units of gaming </a:t>
            </a:r>
          </a:p>
        </p:txBody>
      </p:sp>
      <p:pic>
        <p:nvPicPr>
          <p:cNvPr id="24" name="Picture 23">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6" name="Group 25">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5E6687B-894D-41D4-BE26-FFCD32C2BC53}"/>
              </a:ext>
            </a:extLst>
          </p:cNvPr>
          <p:cNvPicPr>
            <a:picLocks noGrp="1" noChangeAspect="1"/>
          </p:cNvPicPr>
          <p:nvPr>
            <p:ph idx="1"/>
          </p:nvPr>
        </p:nvPicPr>
        <p:blipFill>
          <a:blip r:embed="rId4"/>
          <a:stretch>
            <a:fillRect/>
          </a:stretch>
        </p:blipFill>
        <p:spPr>
          <a:xfrm>
            <a:off x="4958260" y="1116345"/>
            <a:ext cx="5603147" cy="3866172"/>
          </a:xfrm>
          <a:prstGeom prst="rect">
            <a:avLst/>
          </a:prstGeom>
        </p:spPr>
      </p:pic>
      <p:pic>
        <p:nvPicPr>
          <p:cNvPr id="32" name="Picture 31">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4" name="Straight Connector 33">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2F1F17-32E6-4E4B-8919-102E5C462669}"/>
                  </a:ext>
                </a:extLst>
              </p:cNvPr>
              <p:cNvSpPr txBox="1"/>
              <p:nvPr/>
            </p:nvSpPr>
            <p:spPr>
              <a:xfrm>
                <a:off x="436228" y="3045634"/>
                <a:ext cx="2890968" cy="2308324"/>
              </a:xfrm>
              <a:prstGeom prst="rect">
                <a:avLst/>
              </a:prstGeom>
              <a:noFill/>
            </p:spPr>
            <p:txBody>
              <a:bodyPr wrap="square" rtlCol="0">
                <a:spAutoFit/>
              </a:bodyPr>
              <a:lstStyle/>
              <a:p>
                <a:r>
                  <a:rPr lang="en-US" dirty="0"/>
                  <a:t>The </a:t>
                </a:r>
                <a:r>
                  <a:rPr lang="en-US" dirty="0" err="1"/>
                  <a:t>Apontador</a:t>
                </a:r>
                <a:r>
                  <a:rPr lang="en-US" dirty="0"/>
                  <a:t> dataset used in </a:t>
                </a:r>
                <a:r>
                  <a:rPr lang="en-US"/>
                  <a:t>the paper (Costa et al.) </a:t>
                </a:r>
                <a:r>
                  <a:rPr lang="en-US" dirty="0"/>
                  <a:t>was also utilized in my python implementation. Different values varied such as the weight vector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m:t>
                        </m:r>
                      </m:sup>
                    </m:sSup>
                  </m:oMath>
                </a14:m>
                <a:r>
                  <a:rPr lang="en-US" dirty="0"/>
                  <a:t> and </a:t>
                </a:r>
                <a14:m>
                  <m:oMath xmlns:m="http://schemas.openxmlformats.org/officeDocument/2006/math">
                    <m:r>
                      <a:rPr lang="en-US" b="0" i="1" smtClean="0">
                        <a:latin typeface="Cambria Math" panose="02040503050406030204" pitchFamily="18" charset="0"/>
                      </a:rPr>
                      <m:t>𝜀</m:t>
                    </m:r>
                  </m:oMath>
                </a14:m>
                <a:r>
                  <a:rPr lang="en-US" dirty="0"/>
                  <a:t> values. </a:t>
                </a:r>
              </a:p>
            </p:txBody>
          </p:sp>
        </mc:Choice>
        <mc:Fallback>
          <p:sp>
            <p:nvSpPr>
              <p:cNvPr id="9" name="TextBox 8">
                <a:extLst>
                  <a:ext uri="{FF2B5EF4-FFF2-40B4-BE49-F238E27FC236}">
                    <a16:creationId xmlns:a16="http://schemas.microsoft.com/office/drawing/2014/main" id="{7D2F1F17-32E6-4E4B-8919-102E5C462669}"/>
                  </a:ext>
                </a:extLst>
              </p:cNvPr>
              <p:cNvSpPr txBox="1">
                <a:spLocks noRot="1" noChangeAspect="1" noMove="1" noResize="1" noEditPoints="1" noAdjustHandles="1" noChangeArrowheads="1" noChangeShapeType="1" noTextEdit="1"/>
              </p:cNvSpPr>
              <p:nvPr/>
            </p:nvSpPr>
            <p:spPr>
              <a:xfrm>
                <a:off x="436228" y="3045634"/>
                <a:ext cx="2890968" cy="2308324"/>
              </a:xfrm>
              <a:prstGeom prst="rect">
                <a:avLst/>
              </a:prstGeom>
              <a:blipFill>
                <a:blip r:embed="rId5"/>
                <a:stretch>
                  <a:fillRect l="-1899"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330042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196B-CB1D-4F96-A9AA-7963AA0066A7}"/>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F47698B2-3957-4A31-BA6E-2AE0BAD5617D}"/>
              </a:ext>
            </a:extLst>
          </p:cNvPr>
          <p:cNvSpPr>
            <a:spLocks noGrp="1"/>
          </p:cNvSpPr>
          <p:nvPr>
            <p:ph idx="1"/>
          </p:nvPr>
        </p:nvSpPr>
        <p:spPr>
          <a:xfrm>
            <a:off x="1130270" y="1781712"/>
            <a:ext cx="9603275" cy="4122964"/>
          </a:xfrm>
        </p:spPr>
        <p:txBody>
          <a:bodyPr>
            <a:normAutofit fontScale="92500" lnSpcReduction="20000"/>
          </a:bodyPr>
          <a:lstStyle/>
          <a:p>
            <a:r>
              <a:rPr lang="en-US" dirty="0"/>
              <a:t>I learned how to read a research paper. Researchers assume that the readers have underlying knowledge of the topic being presented. </a:t>
            </a:r>
          </a:p>
          <a:p>
            <a:r>
              <a:rPr lang="en-US" dirty="0"/>
              <a:t>Machine learning uses a lot of linear algebra. </a:t>
            </a:r>
          </a:p>
          <a:p>
            <a:r>
              <a:rPr lang="en-US" dirty="0"/>
              <a:t>The paper was mathematically rigorous in its proofs; however, the implementation had fewer details.</a:t>
            </a:r>
          </a:p>
          <a:p>
            <a:r>
              <a:rPr lang="en-US" dirty="0"/>
              <a:t>Issues of implementation: Ambiguous cost function, the role of one variable instead of two; ambiguous selection of ‘true’ weight vector (alpha); the ambiguous quantification of the non-linear component (epsilon). </a:t>
            </a:r>
          </a:p>
          <a:p>
            <a:r>
              <a:rPr lang="en-US" dirty="0"/>
              <a:t>Further works include utilizing different weight coefficients to achieve higher accuracy, implementing different hybrid approaches, allowing the Jury to relax their separable assumption, and the use of strategic learning in security games. </a:t>
            </a:r>
          </a:p>
        </p:txBody>
      </p:sp>
    </p:spTree>
    <p:extLst>
      <p:ext uri="{BB962C8B-B14F-4D97-AF65-F5344CB8AC3E}">
        <p14:creationId xmlns:p14="http://schemas.microsoft.com/office/powerpoint/2010/main" val="251046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3404-C3EE-4BA6-A123-42715CBC2F42}"/>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E37F1E8D-5F6D-40D6-92CA-4ECCA1E1F22C}"/>
              </a:ext>
            </a:extLst>
          </p:cNvPr>
          <p:cNvSpPr>
            <a:spLocks noGrp="1"/>
          </p:cNvSpPr>
          <p:nvPr>
            <p:ph idx="1"/>
          </p:nvPr>
        </p:nvSpPr>
        <p:spPr/>
        <p:txBody>
          <a:bodyPr>
            <a:normAutofit lnSpcReduction="10000"/>
          </a:bodyPr>
          <a:lstStyle/>
          <a:p>
            <a:r>
              <a:rPr lang="en-US" dirty="0"/>
              <a:t>I would like to thank Professor Joseph Alfano for mentoring and helping me to understand the paper. He has been instrumental to my learning through the past couple of months.</a:t>
            </a:r>
          </a:p>
          <a:p>
            <a:r>
              <a:rPr lang="en-US" dirty="0"/>
              <a:t>Professor </a:t>
            </a:r>
            <a:r>
              <a:rPr lang="en-US" dirty="0" err="1"/>
              <a:t>Leamarie</a:t>
            </a:r>
            <a:r>
              <a:rPr lang="en-US" dirty="0"/>
              <a:t> Gordon and Professor Benjamin Knurr for organizing the Undergraduate Symposium during COVID. Additionally, the Office of Provost, Dr. Gregory Weiner, for funding this event. </a:t>
            </a:r>
          </a:p>
          <a:p>
            <a:r>
              <a:rPr lang="en-US" dirty="0"/>
              <a:t>My friends and family for emotional support. </a:t>
            </a:r>
          </a:p>
          <a:p>
            <a:r>
              <a:rPr lang="en-US" dirty="0"/>
              <a:t>Thank you for coming to my talk!  </a:t>
            </a:r>
          </a:p>
        </p:txBody>
      </p:sp>
    </p:spTree>
    <p:extLst>
      <p:ext uri="{BB962C8B-B14F-4D97-AF65-F5344CB8AC3E}">
        <p14:creationId xmlns:p14="http://schemas.microsoft.com/office/powerpoint/2010/main" val="69738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CB4-2AA0-4929-9A7D-33C8A6FF0AC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C3B09D6A-850B-462F-97FB-76141B9987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939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8361-626E-406D-8703-9F48E7D731A2}"/>
              </a:ext>
            </a:extLst>
          </p:cNvPr>
          <p:cNvSpPr>
            <a:spLocks noGrp="1"/>
          </p:cNvSpPr>
          <p:nvPr>
            <p:ph type="title"/>
          </p:nvPr>
        </p:nvSpPr>
        <p:spPr/>
        <p:txBody>
          <a:bodyPr/>
          <a:lstStyle/>
          <a:p>
            <a:r>
              <a:rPr lang="en-US" dirty="0"/>
              <a:t>What is Classification?</a:t>
            </a:r>
          </a:p>
        </p:txBody>
      </p:sp>
      <p:sp>
        <p:nvSpPr>
          <p:cNvPr id="3" name="Content Placeholder 2">
            <a:extLst>
              <a:ext uri="{FF2B5EF4-FFF2-40B4-BE49-F238E27FC236}">
                <a16:creationId xmlns:a16="http://schemas.microsoft.com/office/drawing/2014/main" id="{A850E56F-D88C-496F-ADD8-6C7E47954530}"/>
              </a:ext>
            </a:extLst>
          </p:cNvPr>
          <p:cNvSpPr>
            <a:spLocks noGrp="1"/>
          </p:cNvSpPr>
          <p:nvPr>
            <p:ph idx="1"/>
          </p:nvPr>
        </p:nvSpPr>
        <p:spPr>
          <a:xfrm>
            <a:off x="1130270" y="1936877"/>
            <a:ext cx="9603275" cy="3294576"/>
          </a:xfrm>
        </p:spPr>
        <p:txBody>
          <a:bodyPr/>
          <a:lstStyle/>
          <a:p>
            <a:r>
              <a:rPr lang="en-US" b="1" dirty="0"/>
              <a:t>Classification</a:t>
            </a:r>
            <a:r>
              <a:rPr lang="en-US" dirty="0"/>
              <a:t>, in the context of Machine Learning, is the assignment to a given data sample: a label from a given class. The assignment is computed from the sample’s feature values. </a:t>
            </a:r>
          </a:p>
          <a:p>
            <a:r>
              <a:rPr lang="en-US" dirty="0"/>
              <a:t>Consider a social media site. When a user posts something, an algorithm assigns a class label: spam or non-spam. This is determined from different variables such as word count, capital letters, links, etc. The separation between spam and non-spam is classification and the algorithm is called a classifier. </a:t>
            </a:r>
          </a:p>
          <a:p>
            <a:endParaRPr lang="en-US" dirty="0"/>
          </a:p>
        </p:txBody>
      </p:sp>
    </p:spTree>
    <p:extLst>
      <p:ext uri="{BB962C8B-B14F-4D97-AF65-F5344CB8AC3E}">
        <p14:creationId xmlns:p14="http://schemas.microsoft.com/office/powerpoint/2010/main" val="46731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6EF5-DAE0-4A1B-B560-F5BB55F8E087}"/>
              </a:ext>
            </a:extLst>
          </p:cNvPr>
          <p:cNvSpPr>
            <a:spLocks noGrp="1"/>
          </p:cNvSpPr>
          <p:nvPr>
            <p:ph type="title"/>
          </p:nvPr>
        </p:nvSpPr>
        <p:spPr/>
        <p:txBody>
          <a:bodyPr/>
          <a:lstStyle/>
          <a:p>
            <a:r>
              <a:rPr lang="en-US" dirty="0"/>
              <a:t>Strategic Classification</a:t>
            </a:r>
          </a:p>
        </p:txBody>
      </p:sp>
      <p:sp>
        <p:nvSpPr>
          <p:cNvPr id="3" name="Content Placeholder 2">
            <a:extLst>
              <a:ext uri="{FF2B5EF4-FFF2-40B4-BE49-F238E27FC236}">
                <a16:creationId xmlns:a16="http://schemas.microsoft.com/office/drawing/2014/main" id="{E719AD0A-D9E5-4E15-9769-910D16B9840B}"/>
              </a:ext>
            </a:extLst>
          </p:cNvPr>
          <p:cNvSpPr>
            <a:spLocks noGrp="1"/>
          </p:cNvSpPr>
          <p:nvPr>
            <p:ph idx="1"/>
          </p:nvPr>
        </p:nvSpPr>
        <p:spPr/>
        <p:txBody>
          <a:bodyPr/>
          <a:lstStyle/>
          <a:p>
            <a:r>
              <a:rPr lang="en-US" dirty="0"/>
              <a:t>In machine learning, the underlying classifier is preferably kept secret. However, in practice, the classifier is sometimes known or implied. Because of this, actors will attempt to ‘game’ the classifier to achieve an optimal classification. </a:t>
            </a:r>
          </a:p>
          <a:p>
            <a:r>
              <a:rPr lang="en-US" dirty="0"/>
              <a:t>Using the previous example, suppose a user’s post was identified as spam but somehow the user knows how the classifier works. The user, who aims to achieve a non-spam classification, will try to game the classifier in order to achieve their goal. </a:t>
            </a:r>
          </a:p>
        </p:txBody>
      </p:sp>
    </p:spTree>
    <p:extLst>
      <p:ext uri="{BB962C8B-B14F-4D97-AF65-F5344CB8AC3E}">
        <p14:creationId xmlns:p14="http://schemas.microsoft.com/office/powerpoint/2010/main" val="407790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859-44AD-4D92-B9A6-DD41745E64C0}"/>
              </a:ext>
            </a:extLst>
          </p:cNvPr>
          <p:cNvSpPr>
            <a:spLocks noGrp="1"/>
          </p:cNvSpPr>
          <p:nvPr>
            <p:ph type="title"/>
          </p:nvPr>
        </p:nvSpPr>
        <p:spPr/>
        <p:txBody>
          <a:bodyPr/>
          <a:lstStyle/>
          <a:p>
            <a:r>
              <a:rPr lang="en-US" dirty="0"/>
              <a:t>Stackelberg Competition</a:t>
            </a:r>
          </a:p>
        </p:txBody>
      </p:sp>
      <p:sp>
        <p:nvSpPr>
          <p:cNvPr id="3" name="Content Placeholder 2">
            <a:extLst>
              <a:ext uri="{FF2B5EF4-FFF2-40B4-BE49-F238E27FC236}">
                <a16:creationId xmlns:a16="http://schemas.microsoft.com/office/drawing/2014/main" id="{FEF6A48F-A54C-4A2A-A287-331DBAE55D51}"/>
              </a:ext>
            </a:extLst>
          </p:cNvPr>
          <p:cNvSpPr>
            <a:spLocks noGrp="1"/>
          </p:cNvSpPr>
          <p:nvPr>
            <p:ph idx="1"/>
          </p:nvPr>
        </p:nvSpPr>
        <p:spPr/>
        <p:txBody>
          <a:bodyPr/>
          <a:lstStyle/>
          <a:p>
            <a:r>
              <a:rPr lang="en-US" dirty="0"/>
              <a:t>What was described earlier is called a </a:t>
            </a:r>
            <a:r>
              <a:rPr lang="en-US" b="1" dirty="0"/>
              <a:t>Stackelberg competition</a:t>
            </a:r>
            <a:r>
              <a:rPr lang="en-US" dirty="0"/>
              <a:t>, where the publisher of the classifier can act on her strategy first, while the actor responds to the classifier. The  publisher acts like a market leader. </a:t>
            </a:r>
          </a:p>
          <a:p>
            <a:r>
              <a:rPr lang="en-US" dirty="0"/>
              <a:t>The purpose of this game is to achieve a </a:t>
            </a:r>
            <a:r>
              <a:rPr lang="en-US" b="1" dirty="0"/>
              <a:t>Stackelberg equilibrium</a:t>
            </a:r>
            <a:r>
              <a:rPr lang="en-US" dirty="0"/>
              <a:t>, where the publisher achieves the highest payoff, given the optimal response of the actor and is no longer able to respond. </a:t>
            </a:r>
          </a:p>
        </p:txBody>
      </p:sp>
    </p:spTree>
    <p:extLst>
      <p:ext uri="{BB962C8B-B14F-4D97-AF65-F5344CB8AC3E}">
        <p14:creationId xmlns:p14="http://schemas.microsoft.com/office/powerpoint/2010/main" val="321920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16C4F0-6EFE-484A-ACDA-9E07170AE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C185B6-C5E5-4064-9A4F-446EE4F3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FC325-3AB8-4371-8F82-4F457EA74F9A}"/>
              </a:ext>
            </a:extLst>
          </p:cNvPr>
          <p:cNvSpPr>
            <a:spLocks noGrp="1"/>
          </p:cNvSpPr>
          <p:nvPr>
            <p:ph type="title"/>
          </p:nvPr>
        </p:nvSpPr>
        <p:spPr>
          <a:xfrm>
            <a:off x="1121029" y="948706"/>
            <a:ext cx="3852444" cy="1049235"/>
          </a:xfrm>
        </p:spPr>
        <p:txBody>
          <a:bodyPr>
            <a:normAutofit/>
          </a:bodyPr>
          <a:lstStyle/>
          <a:p>
            <a:r>
              <a:rPr lang="en-US" dirty="0"/>
              <a:t>Motivations</a:t>
            </a:r>
          </a:p>
        </p:txBody>
      </p:sp>
      <p:pic>
        <p:nvPicPr>
          <p:cNvPr id="14" name="Picture 13">
            <a:extLst>
              <a:ext uri="{FF2B5EF4-FFF2-40B4-BE49-F238E27FC236}">
                <a16:creationId xmlns:a16="http://schemas.microsoft.com/office/drawing/2014/main" id="{F7F6E3F1-AA91-46ED-BA02-B1FAF0A3DE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3" name="Content Placeholder 2">
            <a:extLst>
              <a:ext uri="{FF2B5EF4-FFF2-40B4-BE49-F238E27FC236}">
                <a16:creationId xmlns:a16="http://schemas.microsoft.com/office/drawing/2014/main" id="{87947417-F282-4E48-9FC8-4C7C83A7DB10}"/>
              </a:ext>
            </a:extLst>
          </p:cNvPr>
          <p:cNvSpPr>
            <a:spLocks noGrp="1"/>
          </p:cNvSpPr>
          <p:nvPr>
            <p:ph idx="1"/>
          </p:nvPr>
        </p:nvSpPr>
        <p:spPr>
          <a:xfrm>
            <a:off x="1121030" y="2167151"/>
            <a:ext cx="3848478" cy="3299194"/>
          </a:xfrm>
        </p:spPr>
        <p:txBody>
          <a:bodyPr>
            <a:normAutofit/>
          </a:bodyPr>
          <a:lstStyle/>
          <a:p>
            <a:pPr>
              <a:lnSpc>
                <a:spcPct val="110000"/>
              </a:lnSpc>
            </a:pPr>
            <a:r>
              <a:rPr lang="en-US" dirty="0"/>
              <a:t>After taking CSC-333: Machine Learning, I had an interest in game theory and machine learning. Eventually, I found the paper “Strategic Classification” by Hardt et al. which discusses these topics. </a:t>
            </a:r>
          </a:p>
          <a:p>
            <a:pPr>
              <a:lnSpc>
                <a:spcPct val="110000"/>
              </a:lnSpc>
            </a:pPr>
            <a:endParaRPr lang="en-US" dirty="0"/>
          </a:p>
        </p:txBody>
      </p:sp>
      <p:grpSp>
        <p:nvGrpSpPr>
          <p:cNvPr id="16" name="Group 15">
            <a:extLst>
              <a:ext uri="{FF2B5EF4-FFF2-40B4-BE49-F238E27FC236}">
                <a16:creationId xmlns:a16="http://schemas.microsoft.com/office/drawing/2014/main" id="{1AB54143-CE9E-40F8-854B-DE8C55312B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0A617F17-6855-45FA-BA7B-BE66FD49C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98AE4B-FBA4-45BF-A88A-8BF967654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9456A45-C348-4DA0-83FC-8ED261B2C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80" y="972814"/>
            <a:ext cx="5134328" cy="4139040"/>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9AC2D9-E1B1-46CA-8443-C27A3641FF07}"/>
              </a:ext>
            </a:extLst>
          </p:cNvPr>
          <p:cNvPicPr>
            <a:picLocks noChangeAspect="1"/>
          </p:cNvPicPr>
          <p:nvPr/>
        </p:nvPicPr>
        <p:blipFill>
          <a:blip r:embed="rId3"/>
          <a:stretch>
            <a:fillRect/>
          </a:stretch>
        </p:blipFill>
        <p:spPr>
          <a:xfrm>
            <a:off x="6561901" y="1116345"/>
            <a:ext cx="3885600" cy="3866172"/>
          </a:xfrm>
          <a:prstGeom prst="rect">
            <a:avLst/>
          </a:prstGeom>
        </p:spPr>
      </p:pic>
      <p:pic>
        <p:nvPicPr>
          <p:cNvPr id="22" name="Picture 21">
            <a:extLst>
              <a:ext uri="{FF2B5EF4-FFF2-40B4-BE49-F238E27FC236}">
                <a16:creationId xmlns:a16="http://schemas.microsoft.com/office/drawing/2014/main" id="{218E4EAA-D3C1-4B86-85A2-2B4FA12D5E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4" name="Straight Connector 23">
            <a:extLst>
              <a:ext uri="{FF2B5EF4-FFF2-40B4-BE49-F238E27FC236}">
                <a16:creationId xmlns:a16="http://schemas.microsoft.com/office/drawing/2014/main" id="{9C14109E-D3B9-4B47-8692-BE684E782F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2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C18-F657-4EF0-9EAC-03476CF7A02D}"/>
              </a:ext>
            </a:extLst>
          </p:cNvPr>
          <p:cNvSpPr>
            <a:spLocks noGrp="1"/>
          </p:cNvSpPr>
          <p:nvPr>
            <p:ph type="title"/>
          </p:nvPr>
        </p:nvSpPr>
        <p:spPr/>
        <p:txBody>
          <a:bodyPr/>
          <a:lstStyle/>
          <a:p>
            <a:r>
              <a:rPr lang="en-US" dirty="0"/>
              <a:t>The Model Used</a:t>
            </a:r>
          </a:p>
        </p:txBody>
      </p:sp>
      <p:sp>
        <p:nvSpPr>
          <p:cNvPr id="3" name="Content Placeholder 2">
            <a:extLst>
              <a:ext uri="{FF2B5EF4-FFF2-40B4-BE49-F238E27FC236}">
                <a16:creationId xmlns:a16="http://schemas.microsoft.com/office/drawing/2014/main" id="{1561FDD6-538E-43D4-80CD-EB5E5CE5464D}"/>
              </a:ext>
            </a:extLst>
          </p:cNvPr>
          <p:cNvSpPr>
            <a:spLocks noGrp="1"/>
          </p:cNvSpPr>
          <p:nvPr>
            <p:ph idx="1"/>
          </p:nvPr>
        </p:nvSpPr>
        <p:spPr>
          <a:xfrm>
            <a:off x="1130270" y="2002559"/>
            <a:ext cx="9603275" cy="3294576"/>
          </a:xfrm>
        </p:spPr>
        <p:txBody>
          <a:bodyPr/>
          <a:lstStyle/>
          <a:p>
            <a:r>
              <a:rPr lang="en-US" dirty="0"/>
              <a:t>We introduce two players: </a:t>
            </a:r>
          </a:p>
          <a:p>
            <a:pPr lvl="1"/>
            <a:r>
              <a:rPr lang="en-US" b="1" dirty="0"/>
              <a:t>Jury</a:t>
            </a:r>
            <a:r>
              <a:rPr lang="en-US" dirty="0"/>
              <a:t> – The one who publishes a classifier</a:t>
            </a:r>
          </a:p>
          <a:p>
            <a:pPr lvl="1"/>
            <a:r>
              <a:rPr lang="en-US" b="1" dirty="0"/>
              <a:t>Contestant</a:t>
            </a:r>
            <a:r>
              <a:rPr lang="en-US" dirty="0"/>
              <a:t> – the individual(s) who games the variables to achieve a preferred classification.</a:t>
            </a:r>
          </a:p>
          <a:p>
            <a:r>
              <a:rPr lang="en-US" dirty="0"/>
              <a:t>The Contestant takes a given sample, sees the sample classification, and modifies the feature data to achieve an optimal result. </a:t>
            </a:r>
          </a:p>
          <a:p>
            <a:r>
              <a:rPr lang="en-US" dirty="0"/>
              <a:t>When the Contestant games the classifier, it is done at an inherent cost. The Contestant has a certain budget which she can spend to game. </a:t>
            </a:r>
          </a:p>
          <a:p>
            <a:pPr marL="457200" lvl="1" indent="0">
              <a:buNone/>
            </a:pPr>
            <a:endParaRPr lang="en-US" dirty="0"/>
          </a:p>
        </p:txBody>
      </p:sp>
    </p:spTree>
    <p:extLst>
      <p:ext uri="{BB962C8B-B14F-4D97-AF65-F5344CB8AC3E}">
        <p14:creationId xmlns:p14="http://schemas.microsoft.com/office/powerpoint/2010/main" val="250041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16CF-03BD-40F2-A366-EE30930FCFFC}"/>
              </a:ext>
            </a:extLst>
          </p:cNvPr>
          <p:cNvSpPr>
            <a:spLocks noGrp="1"/>
          </p:cNvSpPr>
          <p:nvPr>
            <p:ph type="title"/>
          </p:nvPr>
        </p:nvSpPr>
        <p:spPr/>
        <p:txBody>
          <a:bodyPr/>
          <a:lstStyle/>
          <a:p>
            <a:r>
              <a:rPr lang="en-US" dirty="0"/>
              <a:t>The Model Definitions </a:t>
            </a:r>
            <a:r>
              <a:rPr lang="en-US" sz="2400" dirty="0">
                <a:solidFill>
                  <a:srgbClr val="FF0000"/>
                </a:solidFill>
              </a:rPr>
              <a:t>(</a:t>
            </a:r>
            <a:r>
              <a:rPr lang="en-US" sz="2400" i="1" dirty="0">
                <a:solidFill>
                  <a:srgbClr val="FF0000"/>
                </a:solidFill>
              </a:rPr>
              <a:t>Definition 1.1 [HMPW’16])</a:t>
            </a:r>
            <a:endParaRPr lang="en-US" i="1"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44AE1-CD8C-4CF9-90B6-C71623DB7E5A}"/>
                  </a:ext>
                </a:extLst>
              </p:cNvPr>
              <p:cNvSpPr>
                <a:spLocks noGrp="1"/>
              </p:cNvSpPr>
              <p:nvPr>
                <p:ph idx="1"/>
              </p:nvPr>
            </p:nvSpPr>
            <p:spPr>
              <a:xfrm>
                <a:off x="1130270" y="2002559"/>
                <a:ext cx="9603275" cy="3294576"/>
              </a:xfrm>
            </p:spPr>
            <p:txBody>
              <a:bodyPr/>
              <a:lstStyle/>
              <a:p>
                <a:r>
                  <a:rPr lang="en-US" dirty="0"/>
                  <a:t>Let </a:t>
                </a:r>
                <a14:m>
                  <m:oMath xmlns:m="http://schemas.openxmlformats.org/officeDocument/2006/math">
                    <m:r>
                      <a:rPr lang="en-US" b="1" i="1" dirty="0" smtClean="0">
                        <a:latin typeface="Cambria Math" panose="02040503050406030204" pitchFamily="18" charset="0"/>
                      </a:rPr>
                      <m:t>𝑿</m:t>
                    </m:r>
                  </m:oMath>
                </a14:m>
                <a:r>
                  <a:rPr lang="en-US" dirty="0"/>
                  <a:t> be the population of the feature dataset. </a:t>
                </a:r>
              </a:p>
              <a:p>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i="1" dirty="0" smtClean="0">
                        <a:latin typeface="Cambria Math" panose="02040503050406030204" pitchFamily="18" charset="0"/>
                      </a:rPr>
                      <m:t>    {−1,1} </m:t>
                    </m:r>
                  </m:oMath>
                </a14:m>
                <a:r>
                  <a:rPr lang="en-US" dirty="0"/>
                  <a:t>- the classifier published by Jury. </a:t>
                </a:r>
              </a:p>
              <a:p>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i="1" dirty="0" smtClean="0">
                        <a:latin typeface="Cambria Math" panose="02040503050406030204" pitchFamily="18" charset="0"/>
                      </a:rPr>
                      <m:t>     {−1,1} </m:t>
                    </m:r>
                  </m:oMath>
                </a14:m>
                <a:r>
                  <a:rPr lang="en-US" dirty="0"/>
                  <a:t>– The true target classifier.</a:t>
                </a:r>
              </a:p>
              <a:p>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b="1" i="1" dirty="0" smtClean="0">
                        <a:latin typeface="Cambria Math" panose="02040503050406030204" pitchFamily="18" charset="0"/>
                      </a:rPr>
                      <m:t>×</m:t>
                    </m:r>
                    <m:r>
                      <a:rPr lang="en-US" b="1" i="1" dirty="0" err="1" smtClean="0">
                        <a:latin typeface="Cambria Math" panose="02040503050406030204" pitchFamily="18" charset="0"/>
                      </a:rPr>
                      <m:t>𝑿</m:t>
                    </m:r>
                    <m:r>
                      <a:rPr lang="en-US" b="1" i="1" dirty="0" smtClean="0">
                        <a:latin typeface="Cambria Math" panose="02040503050406030204" pitchFamily="18" charset="0"/>
                      </a:rPr>
                      <m:t> </m:t>
                    </m:r>
                    <m:r>
                      <a:rPr lang="en-US" i="1" dirty="0" smtClean="0">
                        <a:latin typeface="Cambria Math" panose="02040503050406030204" pitchFamily="18" charset="0"/>
                      </a:rPr>
                      <m:t> </m:t>
                    </m:r>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ℝ</m:t>
                        </m:r>
                      </m:e>
                      <m:sub>
                        <m:r>
                          <a:rPr lang="en-US" b="1" i="1" dirty="0" smtClean="0">
                            <a:latin typeface="Cambria Math" panose="02040503050406030204" pitchFamily="18" charset="0"/>
                          </a:rPr>
                          <m:t>+</m:t>
                        </m:r>
                      </m:sub>
                    </m:sSub>
                    <m:r>
                      <a:rPr lang="en-US" b="1" i="1" dirty="0" smtClean="0">
                        <a:latin typeface="Cambria Math" panose="02040503050406030204" pitchFamily="18" charset="0"/>
                      </a:rPr>
                      <m:t> </m:t>
                    </m:r>
                  </m:oMath>
                </a14:m>
                <a:r>
                  <a:rPr lang="en-US" dirty="0"/>
                  <a:t>- The cost of gaming from x to y, where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b="1" i="1" dirty="0" smtClean="0">
                        <a:effectLst/>
                        <a:latin typeface="Cambria Math" panose="02040503050406030204" pitchFamily="18" charset="0"/>
                      </a:rPr>
                      <m:t>𝑿</m:t>
                    </m:r>
                  </m:oMath>
                </a14:m>
                <a:endParaRPr lang="en-US" b="1" dirty="0">
                  <a:effectLst/>
                </a:endParaRPr>
              </a:p>
              <a:p>
                <a14:m>
                  <m:oMath xmlns:m="http://schemas.openxmlformats.org/officeDocument/2006/math">
                    <m:r>
                      <a:rPr lang="en-US" i="1" dirty="0" smtClean="0">
                        <a:latin typeface="Cambria Math" panose="02040503050406030204" pitchFamily="18" charset="0"/>
                      </a:rPr>
                      <m:t>𝐷</m:t>
                    </m:r>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b="1" i="1" dirty="0" smtClean="0">
                        <a:latin typeface="Cambria Math" panose="02040503050406030204" pitchFamily="18" charset="0"/>
                      </a:rPr>
                      <m:t>     </m:t>
                    </m:r>
                    <m:r>
                      <a:rPr lang="en-US" i="1" dirty="0">
                        <a:latin typeface="Cambria Math" panose="02040503050406030204" pitchFamily="18" charset="0"/>
                      </a:rPr>
                      <m:t> </m:t>
                    </m:r>
                    <m:r>
                      <a:rPr lang="en-US" b="0" i="1" dirty="0" smtClean="0">
                        <a:latin typeface="Cambria Math" panose="02040503050406030204" pitchFamily="18" charset="0"/>
                      </a:rPr>
                      <m:t>[0</m:t>
                    </m:r>
                    <m:r>
                      <a:rPr lang="en-US" i="1" dirty="0" smtClean="0">
                        <a:latin typeface="Cambria Math" panose="02040503050406030204" pitchFamily="18" charset="0"/>
                      </a:rPr>
                      <m:t>,1</m:t>
                    </m:r>
                    <m:r>
                      <a:rPr lang="en-US" b="0" i="1" dirty="0" smtClean="0">
                        <a:latin typeface="Cambria Math" panose="02040503050406030204" pitchFamily="18" charset="0"/>
                      </a:rPr>
                      <m:t>]</m:t>
                    </m:r>
                    <m:r>
                      <a:rPr lang="en-US" i="1" dirty="0">
                        <a:latin typeface="Cambria Math" panose="02040503050406030204" pitchFamily="18" charset="0"/>
                      </a:rPr>
                      <m:t>  </m:t>
                    </m:r>
                  </m:oMath>
                </a14:m>
                <a:r>
                  <a:rPr lang="en-US" dirty="0"/>
                  <a:t>- The probability distribution known by Jury and Contestant.</a:t>
                </a:r>
              </a:p>
              <a:p>
                <a14:m>
                  <m:oMath xmlns:m="http://schemas.openxmlformats.org/officeDocument/2006/math">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b="1" i="1" dirty="0" smtClean="0">
                        <a:latin typeface="Cambria Math" panose="02040503050406030204" pitchFamily="18" charset="0"/>
                      </a:rPr>
                      <m:t> 	   </m:t>
                    </m:r>
                    <m:r>
                      <a:rPr lang="en-US" b="1" i="1" dirty="0" smtClean="0">
                        <a:latin typeface="Cambria Math" panose="02040503050406030204" pitchFamily="18" charset="0"/>
                      </a:rPr>
                      <m:t>𝑿</m:t>
                    </m:r>
                    <m:r>
                      <a:rPr lang="en-US" i="1" dirty="0" smtClean="0">
                        <a:latin typeface="Cambria Math" panose="02040503050406030204" pitchFamily="18" charset="0"/>
                      </a:rPr>
                      <m:t> </m:t>
                    </m:r>
                  </m:oMath>
                </a14:m>
                <a:r>
                  <a:rPr lang="en-US" dirty="0"/>
                  <a:t>– The function produced by Contestant. Essentially, their switch. </a:t>
                </a:r>
                <a:endParaRPr lang="en-US" i="1" dirty="0"/>
              </a:p>
            </p:txBody>
          </p:sp>
        </mc:Choice>
        <mc:Fallback xmlns="">
          <p:sp>
            <p:nvSpPr>
              <p:cNvPr id="3" name="Content Placeholder 2">
                <a:extLst>
                  <a:ext uri="{FF2B5EF4-FFF2-40B4-BE49-F238E27FC236}">
                    <a16:creationId xmlns:a16="http://schemas.microsoft.com/office/drawing/2014/main" id="{6F944AE1-CD8C-4CF9-90B6-C71623DB7E5A}"/>
                  </a:ext>
                </a:extLst>
              </p:cNvPr>
              <p:cNvSpPr>
                <a:spLocks noGrp="1" noRot="1" noChangeAspect="1" noMove="1" noResize="1" noEditPoints="1" noAdjustHandles="1" noChangeArrowheads="1" noChangeShapeType="1" noTextEdit="1"/>
              </p:cNvSpPr>
              <p:nvPr>
                <p:ph idx="1"/>
              </p:nvPr>
            </p:nvSpPr>
            <p:spPr>
              <a:xfrm>
                <a:off x="1130270" y="2002559"/>
                <a:ext cx="9603275" cy="3294576"/>
              </a:xfrm>
              <a:blipFill>
                <a:blip r:embed="rId2"/>
                <a:stretch>
                  <a:fillRect l="-571" t="-37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114E5C-E94C-4AE3-81D6-4FA158706BA7}"/>
              </a:ext>
            </a:extLst>
          </p:cNvPr>
          <p:cNvCxnSpPr/>
          <p:nvPr/>
        </p:nvCxnSpPr>
        <p:spPr>
          <a:xfrm>
            <a:off x="1937857" y="3221372"/>
            <a:ext cx="268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CF2E4D-3247-4911-A747-C38B739E8078}"/>
              </a:ext>
            </a:extLst>
          </p:cNvPr>
          <p:cNvCxnSpPr>
            <a:cxnSpLocks/>
          </p:cNvCxnSpPr>
          <p:nvPr/>
        </p:nvCxnSpPr>
        <p:spPr>
          <a:xfrm>
            <a:off x="1963024" y="2726422"/>
            <a:ext cx="243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9F6112-FB31-492A-B0DB-3B08E9D9D187}"/>
              </a:ext>
            </a:extLst>
          </p:cNvPr>
          <p:cNvCxnSpPr/>
          <p:nvPr/>
        </p:nvCxnSpPr>
        <p:spPr>
          <a:xfrm>
            <a:off x="2392260" y="3709332"/>
            <a:ext cx="268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C976CB-0E98-4713-98A8-AE0BB2241762}"/>
              </a:ext>
            </a:extLst>
          </p:cNvPr>
          <p:cNvCxnSpPr>
            <a:cxnSpLocks/>
          </p:cNvCxnSpPr>
          <p:nvPr/>
        </p:nvCxnSpPr>
        <p:spPr>
          <a:xfrm>
            <a:off x="1979802" y="4212671"/>
            <a:ext cx="268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21DF47-61E8-45A1-98A5-03CE1D5A6711}"/>
              </a:ext>
            </a:extLst>
          </p:cNvPr>
          <p:cNvCxnSpPr>
            <a:cxnSpLocks/>
          </p:cNvCxnSpPr>
          <p:nvPr/>
        </p:nvCxnSpPr>
        <p:spPr>
          <a:xfrm>
            <a:off x="1979802" y="4692242"/>
            <a:ext cx="201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6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7240-40FD-4670-A6DB-5D06D453C086}"/>
              </a:ext>
            </a:extLst>
          </p:cNvPr>
          <p:cNvSpPr>
            <a:spLocks noGrp="1"/>
          </p:cNvSpPr>
          <p:nvPr>
            <p:ph type="title"/>
          </p:nvPr>
        </p:nvSpPr>
        <p:spPr/>
        <p:txBody>
          <a:bodyPr/>
          <a:lstStyle/>
          <a:p>
            <a:r>
              <a:rPr lang="en-US" dirty="0"/>
              <a:t>The Model Definitions (cont.) </a:t>
            </a:r>
            <a:r>
              <a:rPr lang="en-US" sz="2000" dirty="0">
                <a:solidFill>
                  <a:srgbClr val="FF0000"/>
                </a:solidFill>
              </a:rPr>
              <a:t>(</a:t>
            </a:r>
            <a:r>
              <a:rPr lang="en-US" sz="2000" i="1" dirty="0">
                <a:solidFill>
                  <a:srgbClr val="FF0000"/>
                </a:solidFill>
              </a:rPr>
              <a:t>Definition 1.1 [HMPW’16])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4B27C8-D139-4A70-9F03-C2BB26B0277D}"/>
                  </a:ext>
                </a:extLst>
              </p:cNvPr>
              <p:cNvSpPr>
                <a:spLocks noGrp="1"/>
              </p:cNvSpPr>
              <p:nvPr>
                <p:ph idx="1"/>
              </p:nvPr>
            </p:nvSpPr>
            <p:spPr>
              <a:xfrm>
                <a:off x="1130269" y="2002559"/>
                <a:ext cx="9603275" cy="3794234"/>
              </a:xfrm>
            </p:spPr>
            <p:txBody>
              <a:bodyPr>
                <a:normAutofit fontScale="85000" lnSpcReduction="10000"/>
              </a:bodyPr>
              <a:lstStyle/>
              <a:p>
                <a:r>
                  <a:rPr lang="en-US" dirty="0"/>
                  <a:t>Note that the Jury knows </a:t>
                </a:r>
                <a:r>
                  <a:rPr lang="en-US" b="1" dirty="0"/>
                  <a:t>a</a:t>
                </a:r>
                <a:r>
                  <a:rPr lang="en-US" dirty="0"/>
                  <a:t> cost function </a:t>
                </a:r>
                <a14:m>
                  <m:oMath xmlns:m="http://schemas.openxmlformats.org/officeDocument/2006/math">
                    <m:r>
                      <a:rPr lang="en-US" i="1" dirty="0" smtClean="0">
                        <a:latin typeface="Cambria Math" panose="02040503050406030204" pitchFamily="18" charset="0"/>
                      </a:rPr>
                      <m:t>𝑐</m:t>
                    </m:r>
                  </m:oMath>
                </a14:m>
                <a:r>
                  <a:rPr lang="en-US" dirty="0"/>
                  <a:t>, the distribution </a:t>
                </a:r>
                <a14:m>
                  <m:oMath xmlns:m="http://schemas.openxmlformats.org/officeDocument/2006/math">
                    <m:r>
                      <a:rPr lang="en-US" i="1" dirty="0" smtClean="0">
                        <a:latin typeface="Cambria Math" panose="02040503050406030204" pitchFamily="18" charset="0"/>
                      </a:rPr>
                      <m:t>𝐷</m:t>
                    </m:r>
                  </m:oMath>
                </a14:m>
                <a:r>
                  <a:rPr lang="en-US" i="1" dirty="0"/>
                  <a:t>, </a:t>
                </a:r>
                <a:r>
                  <a:rPr lang="en-US" dirty="0"/>
                  <a:t>the classifier </a:t>
                </a:r>
                <a14:m>
                  <m:oMath xmlns:m="http://schemas.openxmlformats.org/officeDocument/2006/math">
                    <m:r>
                      <a:rPr lang="en-US" i="1" dirty="0" smtClean="0">
                        <a:latin typeface="Cambria Math" panose="02040503050406030204" pitchFamily="18" charset="0"/>
                      </a:rPr>
                      <m:t>𝑓</m:t>
                    </m:r>
                  </m:oMath>
                </a14:m>
                <a:r>
                  <a:rPr lang="en-US" dirty="0"/>
                  <a:t>, and the true target classifier </a:t>
                </a:r>
                <a14:m>
                  <m:oMath xmlns:m="http://schemas.openxmlformats.org/officeDocument/2006/math">
                    <m:r>
                      <a:rPr lang="en-US" i="1" dirty="0" smtClean="0">
                        <a:latin typeface="Cambria Math" panose="02040503050406030204" pitchFamily="18" charset="0"/>
                      </a:rPr>
                      <m:t>h</m:t>
                    </m:r>
                  </m:oMath>
                </a14:m>
                <a:r>
                  <a:rPr lang="en-US" dirty="0"/>
                  <a:t>. </a:t>
                </a:r>
              </a:p>
              <a:p>
                <a:r>
                  <a:rPr lang="en-US" dirty="0"/>
                  <a:t>On the other hand, the Contestant knows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 </m:t>
                    </m:r>
                    <m:r>
                      <a:rPr lang="en-US" i="1" dirty="0" smtClean="0">
                        <a:latin typeface="Cambria Math" panose="02040503050406030204" pitchFamily="18" charset="0"/>
                      </a:rPr>
                      <m:t>h</m:t>
                    </m:r>
                    <m:r>
                      <a:rPr lang="en-US" i="1" dirty="0" smtClean="0">
                        <a:latin typeface="Cambria Math" panose="02040503050406030204" pitchFamily="18" charset="0"/>
                      </a:rPr>
                      <m:t>,</m:t>
                    </m:r>
                    <m:r>
                      <a:rPr lang="en-US" b="0" i="1" dirty="0" smtClean="0">
                        <a:latin typeface="Cambria Math" panose="02040503050406030204" pitchFamily="18" charset="0"/>
                      </a:rPr>
                      <m:t>𝐷</m:t>
                    </m:r>
                  </m:oMath>
                </a14:m>
                <a:r>
                  <a:rPr lang="en-US" i="1" dirty="0"/>
                  <a:t> </a:t>
                </a:r>
                <a:r>
                  <a:rPr lang="en-US" dirty="0"/>
                  <a:t>and </a:t>
                </a:r>
                <a14:m>
                  <m:oMath xmlns:m="http://schemas.openxmlformats.org/officeDocument/2006/math">
                    <m:r>
                      <a:rPr lang="en-US" i="1" dirty="0" smtClean="0">
                        <a:latin typeface="Cambria Math" panose="02040503050406030204" pitchFamily="18" charset="0"/>
                      </a:rPr>
                      <m:t>∆</m:t>
                    </m:r>
                  </m:oMath>
                </a14:m>
                <a:r>
                  <a:rPr lang="en-US" i="1" dirty="0"/>
                  <a:t>. </a:t>
                </a:r>
              </a:p>
              <a:p>
                <a:r>
                  <a:rPr lang="en-US" dirty="0"/>
                  <a:t>The best move of Contestant in this two-player game is: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𝑎𝑟𝑔𝑚𝑎𝑥</m:t>
                      </m:r>
                      <m:r>
                        <a:rPr lang="en-US"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m:t>
                      </m:r>
                    </m:oMath>
                  </m:oMathPara>
                </a14:m>
                <a:endParaRPr lang="en-US" dirty="0"/>
              </a:p>
              <a:p>
                <a:pPr marL="0" indent="0">
                  <a:buNone/>
                </a:pPr>
                <a:r>
                  <a:rPr lang="en-US" dirty="0"/>
                  <a:t>Keep in mind, it costs nothing for the Contestant to stay (no gaming at all). </a:t>
                </a:r>
              </a:p>
              <a:p>
                <a:pPr marL="0" indent="0">
                  <a:buNone/>
                </a:pPr>
                <a:r>
                  <a:rPr lang="en-US" dirty="0"/>
                  <a:t>The payoff to the Contestant is: </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𝑬</m:t>
                      </m:r>
                      <m:r>
                        <a:rPr lang="en-US" i="1" baseline="-25000" dirty="0" err="1" smtClean="0">
                          <a:latin typeface="Cambria Math" panose="02040503050406030204" pitchFamily="18" charset="0"/>
                        </a:rPr>
                        <m:t>𝑥</m:t>
                      </m:r>
                      <m:r>
                        <a:rPr lang="en-US" i="1" baseline="-25000" dirty="0" err="1" smtClean="0">
                          <a:latin typeface="Cambria Math" panose="02040503050406030204" pitchFamily="18" charset="0"/>
                        </a:rPr>
                        <m:t>~</m:t>
                      </m:r>
                      <m:r>
                        <a:rPr lang="en-US" i="1" baseline="-25000" dirty="0" err="1"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p>
              <a:p>
                <a:pPr marL="0" indent="0">
                  <a:buNone/>
                </a:pPr>
                <a:r>
                  <a:rPr lang="en-US" dirty="0"/>
                  <a:t>And the payoff to the Jury is:</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m:rPr>
                          <m:sty m:val="p"/>
                        </m:rPr>
                        <a:rPr lang="en-US" i="1" dirty="0" err="1" smtClean="0">
                          <a:latin typeface="Cambria Math" panose="02040503050406030204" pitchFamily="18" charset="0"/>
                        </a:rPr>
                        <m:t>r</m:t>
                      </m:r>
                      <m:r>
                        <a:rPr lang="en-US" i="1" dirty="0" smtClean="0">
                          <a:latin typeface="Cambria Math" panose="02040503050406030204" pitchFamily="18" charset="0"/>
                        </a:rPr>
                        <m:t>⁡[</m:t>
                      </m:r>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3A4B27C8-D139-4A70-9F03-C2BB26B0277D}"/>
                  </a:ext>
                </a:extLst>
              </p:cNvPr>
              <p:cNvSpPr>
                <a:spLocks noGrp="1" noRot="1" noChangeAspect="1" noMove="1" noResize="1" noEditPoints="1" noAdjustHandles="1" noChangeArrowheads="1" noChangeShapeType="1" noTextEdit="1"/>
              </p:cNvSpPr>
              <p:nvPr>
                <p:ph idx="1"/>
              </p:nvPr>
            </p:nvSpPr>
            <p:spPr>
              <a:xfrm>
                <a:off x="1130269" y="2002559"/>
                <a:ext cx="9603275" cy="3794234"/>
              </a:xfrm>
              <a:blipFill>
                <a:blip r:embed="rId2"/>
                <a:stretch>
                  <a:fillRect l="-381" t="-482"/>
                </a:stretch>
              </a:blipFill>
            </p:spPr>
            <p:txBody>
              <a:bodyPr/>
              <a:lstStyle/>
              <a:p>
                <a:r>
                  <a:rPr lang="en-US">
                    <a:noFill/>
                  </a:rPr>
                  <a:t> </a:t>
                </a:r>
              </a:p>
            </p:txBody>
          </p:sp>
        </mc:Fallback>
      </mc:AlternateContent>
    </p:spTree>
    <p:extLst>
      <p:ext uri="{BB962C8B-B14F-4D97-AF65-F5344CB8AC3E}">
        <p14:creationId xmlns:p14="http://schemas.microsoft.com/office/powerpoint/2010/main" val="227491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26F9-E28D-4297-B22D-7E9671690D15}"/>
              </a:ext>
            </a:extLst>
          </p:cNvPr>
          <p:cNvSpPr>
            <a:spLocks noGrp="1"/>
          </p:cNvSpPr>
          <p:nvPr>
            <p:ph type="title"/>
          </p:nvPr>
        </p:nvSpPr>
        <p:spPr/>
        <p:txBody>
          <a:bodyPr/>
          <a:lstStyle/>
          <a:p>
            <a:r>
              <a:rPr lang="en-US" dirty="0"/>
              <a:t>Separable Cost Functions and its Definitions</a:t>
            </a:r>
            <a:r>
              <a:rPr lang="en-US" sz="3200" i="1" dirty="0">
                <a:solidFill>
                  <a:srgbClr val="FF0000"/>
                </a:solidFill>
              </a:rPr>
              <a:t> </a:t>
            </a:r>
            <a:r>
              <a:rPr lang="en-US" sz="2400" i="1" dirty="0">
                <a:solidFill>
                  <a:srgbClr val="FF0000"/>
                </a:solidFill>
              </a:rPr>
              <a:t>[HMPW’16])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9E848F-47DD-4AB0-869D-695769C8CCAD}"/>
                  </a:ext>
                </a:extLst>
              </p:cNvPr>
              <p:cNvSpPr>
                <a:spLocks noGrp="1"/>
              </p:cNvSpPr>
              <p:nvPr>
                <p:ph idx="1"/>
              </p:nvPr>
            </p:nvSpPr>
            <p:spPr>
              <a:xfrm>
                <a:off x="1130270" y="2002559"/>
                <a:ext cx="9603275" cy="3643232"/>
              </a:xfrm>
            </p:spPr>
            <p:txBody>
              <a:bodyPr>
                <a:normAutofit fontScale="70000" lnSpcReduction="20000"/>
              </a:bodyPr>
              <a:lstStyle/>
              <a:p>
                <a:pPr marL="0" indent="0">
                  <a:buNone/>
                </a:pPr>
                <a:r>
                  <a:rPr lang="en-US" dirty="0"/>
                  <a:t>A cost function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oMath>
                </a14:m>
                <a:r>
                  <a:rPr lang="en-US" dirty="0"/>
                  <a:t>) is called </a:t>
                </a:r>
                <a:r>
                  <a:rPr lang="en-US" b="1" dirty="0"/>
                  <a:t>separable</a:t>
                </a:r>
                <a:r>
                  <a:rPr lang="en-US" b="1" i="1" dirty="0"/>
                  <a:t> </a:t>
                </a:r>
                <a:r>
                  <a:rPr lang="en-US" dirty="0"/>
                  <a:t>if it is written in the form: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 = </m:t>
                      </m:r>
                      <m:r>
                        <m:rPr>
                          <m:sty m:val="p"/>
                        </m:rPr>
                        <a:rPr lang="en-US" i="1" dirty="0" smtClean="0">
                          <a:latin typeface="Cambria Math" panose="02040503050406030204" pitchFamily="18" charset="0"/>
                        </a:rPr>
                        <m:t>max</m:t>
                      </m:r>
                      <m:r>
                        <a:rPr lang="en-US" i="1" dirty="0" smtClean="0">
                          <a:latin typeface="Cambria Math" panose="02040503050406030204" pitchFamily="18" charset="0"/>
                        </a:rPr>
                        <m:t>⁡(0,</m:t>
                      </m:r>
                      <m:r>
                        <a:rPr lang="en-US" i="1" dirty="0" smtClean="0">
                          <a:latin typeface="Cambria Math" panose="02040503050406030204" pitchFamily="18" charset="0"/>
                        </a:rPr>
                        <m:t>𝑐</m:t>
                      </m:r>
                      <m:r>
                        <a:rPr lang="en-US" i="1" baseline="-25000"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baseline="-25000"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𝑐</m:t>
                    </m:r>
                    <m:r>
                      <a:rPr lang="en-US" i="1" baseline="-25000"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baseline="-25000" dirty="0" smtClean="0">
                        <a:latin typeface="Cambria Math" panose="02040503050406030204" pitchFamily="18" charset="0"/>
                      </a:rPr>
                      <m:t>1</m:t>
                    </m:r>
                    <m:r>
                      <a:rPr lang="en-US" i="1" dirty="0" smtClean="0">
                        <a:latin typeface="Cambria Math" panose="02040503050406030204" pitchFamily="18" charset="0"/>
                      </a:rPr>
                      <m:t>: </m:t>
                    </m:r>
                    <m:r>
                      <a:rPr lang="en-US" b="1" i="1" dirty="0" smtClean="0">
                        <a:latin typeface="Cambria Math" panose="02040503050406030204" pitchFamily="18" charset="0"/>
                      </a:rPr>
                      <m:t>𝑿</m:t>
                    </m:r>
                    <m:r>
                      <a:rPr lang="en-US" b="1" i="1" dirty="0" smtClean="0">
                        <a:latin typeface="Cambria Math" panose="02040503050406030204" pitchFamily="18" charset="0"/>
                      </a:rPr>
                      <m:t> </m:t>
                    </m:r>
                    <m:r>
                      <a:rPr lang="en-US" i="1" dirty="0" smtClean="0">
                        <a:latin typeface="Cambria Math" panose="02040503050406030204" pitchFamily="18" charset="0"/>
                      </a:rPr>
                      <m:t> </m:t>
                    </m:r>
                    <m:r>
                      <a:rPr lang="en-US" b="1" i="1" dirty="0" smtClean="0">
                        <a:latin typeface="Cambria Math" panose="02040503050406030204" pitchFamily="18" charset="0"/>
                      </a:rPr>
                      <m:t>    </m:t>
                    </m:r>
                    <m:r>
                      <a:rPr lang="en-US" i="1" dirty="0" smtClean="0">
                        <a:latin typeface="Cambria Math" panose="02040503050406030204" pitchFamily="18" charset="0"/>
                      </a:rPr>
                      <m:t>ℝ</m:t>
                    </m:r>
                    <m:r>
                      <a:rPr lang="en-US" i="1" dirty="0" smtClean="0">
                        <a:latin typeface="Cambria Math" panose="02040503050406030204" pitchFamily="18" charset="0"/>
                      </a:rPr>
                      <m:t> </m:t>
                    </m:r>
                  </m:oMath>
                </a14:m>
                <a:r>
                  <a:rPr lang="en-US" dirty="0"/>
                  <a:t>. Note that </a:t>
                </a:r>
                <a14:m>
                  <m:oMath xmlns:m="http://schemas.openxmlformats.org/officeDocument/2006/math">
                    <m:r>
                      <a:rPr lang="en-US" i="1" dirty="0" smtClean="0">
                        <a:latin typeface="Cambria Math" panose="02040503050406030204" pitchFamily="18" charset="0"/>
                      </a:rPr>
                      <m:t>𝑐</m:t>
                    </m:r>
                    <m:r>
                      <a:rPr lang="en-US" i="1" baseline="-25000" dirty="0" smtClean="0">
                        <a:latin typeface="Cambria Math" panose="02040503050406030204" pitchFamily="18" charset="0"/>
                      </a:rPr>
                      <m:t>2</m:t>
                    </m:r>
                    <m:r>
                      <a:rPr lang="en-US" i="1" dirty="0" smtClean="0">
                        <a:latin typeface="Cambria Math" panose="02040503050406030204" pitchFamily="18" charset="0"/>
                      </a:rPr>
                      <m:t> ⊂ </m:t>
                    </m:r>
                    <m:r>
                      <a:rPr lang="en-US" i="1" dirty="0" smtClean="0">
                        <a:latin typeface="Cambria Math" panose="02040503050406030204" pitchFamily="18" charset="0"/>
                      </a:rPr>
                      <m:t>𝑐</m:t>
                    </m:r>
                    <m:r>
                      <a:rPr lang="en-US" i="1" baseline="-25000" dirty="0" smtClean="0">
                        <a:latin typeface="Cambria Math" panose="02040503050406030204" pitchFamily="18" charset="0"/>
                      </a:rPr>
                      <m:t>1</m:t>
                    </m:r>
                  </m:oMath>
                </a14:m>
                <a:r>
                  <a:rPr lang="en-US" dirty="0"/>
                  <a:t>.</a:t>
                </a:r>
              </a:p>
              <a:p>
                <a:pPr marL="0" indent="0">
                  <a:buNone/>
                </a:pPr>
                <a:r>
                  <a:rPr lang="en-US" dirty="0"/>
                  <a:t>Intuitively,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dirty="0"/>
                  <a:t> are understood as appraisal functions for each of the examples within our population.</a:t>
                </a:r>
              </a:p>
              <a:p>
                <a:pPr marL="0" indent="0">
                  <a:buNone/>
                </a:pPr>
                <a:r>
                  <a:rPr lang="en-US" dirty="0"/>
                  <a:t>Additionally, one can write it in the form: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𝛼</m:t>
                              </m:r>
                              <m:r>
                                <a:rPr lang="en-US"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e>
                              </m:d>
                            </m:e>
                          </m:d>
                        </m:e>
                        <m:sub>
                          <m:r>
                            <a:rPr lang="en-US" b="0" i="1" dirty="0" smtClean="0">
                              <a:latin typeface="Cambria Math" panose="02040503050406030204" pitchFamily="18" charset="0"/>
                            </a:rPr>
                            <m:t>+</m:t>
                          </m:r>
                        </m:sub>
                      </m:sSub>
                    </m:oMath>
                  </m:oMathPara>
                </a14:m>
                <a:endParaRPr lang="en-US" b="0" dirty="0"/>
              </a:p>
              <a:p>
                <a:pPr marL="0" indent="0">
                  <a:buNone/>
                </a:pPr>
                <a:r>
                  <a:rPr lang="en-US" dirty="0"/>
                  <a:t>for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ℝ</m:t>
                        </m:r>
                      </m:e>
                      <m:sup>
                        <m:r>
                          <a:rPr lang="en-US" b="0" i="1" dirty="0" smtClean="0">
                            <a:latin typeface="Cambria Math" panose="02040503050406030204" pitchFamily="18" charset="0"/>
                          </a:rPr>
                          <m:t>𝑛</m:t>
                        </m:r>
                      </m:sup>
                    </m:sSup>
                    <m:r>
                      <a:rPr lang="en-US" b="0" i="0" dirty="0" smtClean="0">
                        <a:latin typeface="Cambria Math" panose="02040503050406030204" pitchFamily="18" charset="0"/>
                      </a:rPr>
                      <m:t> .</m:t>
                    </m:r>
                  </m:oMath>
                </a14:m>
                <a:r>
                  <a:rPr lang="en-US" dirty="0"/>
                  <a:t> This vector will act as a weight towards the cost. </a:t>
                </a:r>
                <a:endParaRPr lang="en-US" baseline="-25000" dirty="0"/>
              </a:p>
              <a:p>
                <a:pPr marL="0" indent="0">
                  <a:buNone/>
                </a:pPr>
                <a:r>
                  <a:rPr lang="en-US" dirty="0"/>
                  <a:t>And for </a:t>
                </a:r>
                <a14:m>
                  <m:oMath xmlns:m="http://schemas.openxmlformats.org/officeDocument/2006/math">
                    <m:r>
                      <a:rPr lang="en-US" i="1" dirty="0" smtClean="0">
                        <a:latin typeface="Cambria Math" panose="02040503050406030204" pitchFamily="18" charset="0"/>
                      </a:rPr>
                      <m:t>𝑡</m:t>
                    </m:r>
                    <m:r>
                      <a:rPr lang="en-US" i="1" dirty="0" smtClean="0">
                        <a:effectLst/>
                        <a:latin typeface="Cambria Math" panose="02040503050406030204" pitchFamily="18" charset="0"/>
                      </a:rPr>
                      <m:t> ∈</m:t>
                    </m:r>
                    <m:r>
                      <a:rPr lang="en-US" i="1" dirty="0">
                        <a:latin typeface="Cambria Math" panose="02040503050406030204" pitchFamily="18" charset="0"/>
                      </a:rPr>
                      <m:t>ℝ</m:t>
                    </m:r>
                  </m:oMath>
                </a14:m>
                <a:r>
                  <a:rPr lang="en-US" dirty="0">
                    <a:effectLst/>
                  </a:rPr>
                  <a:t>, the Jury will return a classifier </a:t>
                </a:r>
                <a14:m>
                  <m:oMath xmlns:m="http://schemas.openxmlformats.org/officeDocument/2006/math">
                    <m:r>
                      <a:rPr lang="en-US" i="1" dirty="0" smtClean="0">
                        <a:latin typeface="Cambria Math" panose="02040503050406030204" pitchFamily="18" charset="0"/>
                      </a:rPr>
                      <m:t>𝑐</m:t>
                    </m:r>
                    <m:r>
                      <a:rPr lang="en-US" i="1" baseline="-25000"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a:t> in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𝑥</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−1 </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m:t>
                              </m:r>
                              <m:r>
                                <a:rPr lang="en-US" b="0" i="1" smtClean="0">
                                  <a:latin typeface="Cambria Math" panose="02040503050406030204" pitchFamily="18" charset="0"/>
                                </a:rPr>
                                <m:t>𝑡</m:t>
                              </m:r>
                            </m:e>
                          </m:eqArr>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E9E848F-47DD-4AB0-869D-695769C8CCAD}"/>
                  </a:ext>
                </a:extLst>
              </p:cNvPr>
              <p:cNvSpPr>
                <a:spLocks noGrp="1" noRot="1" noChangeAspect="1" noMove="1" noResize="1" noEditPoints="1" noAdjustHandles="1" noChangeArrowheads="1" noChangeShapeType="1" noTextEdit="1"/>
              </p:cNvSpPr>
              <p:nvPr>
                <p:ph idx="1"/>
              </p:nvPr>
            </p:nvSpPr>
            <p:spPr>
              <a:xfrm>
                <a:off x="1130270" y="2002559"/>
                <a:ext cx="9603275" cy="3643232"/>
              </a:xfrm>
              <a:blipFill>
                <a:blip r:embed="rId2"/>
                <a:stretch>
                  <a:fillRect l="-190" t="-335"/>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F096FA62-15C8-4E18-B5A7-AA0D54ED6055}"/>
              </a:ext>
            </a:extLst>
          </p:cNvPr>
          <p:cNvCxnSpPr>
            <a:cxnSpLocks/>
          </p:cNvCxnSpPr>
          <p:nvPr/>
        </p:nvCxnSpPr>
        <p:spPr>
          <a:xfrm>
            <a:off x="2424418" y="2749492"/>
            <a:ext cx="227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7648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1198</TotalTime>
  <Words>1176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 Math</vt:lpstr>
      <vt:lpstr>Century Gothic</vt:lpstr>
      <vt:lpstr>Gallery</vt:lpstr>
      <vt:lpstr>Statistical Strategic Classification</vt:lpstr>
      <vt:lpstr>What is Classification?</vt:lpstr>
      <vt:lpstr>Strategic Classification</vt:lpstr>
      <vt:lpstr>Stackelberg Competition</vt:lpstr>
      <vt:lpstr>Motivations</vt:lpstr>
      <vt:lpstr>The Model Used</vt:lpstr>
      <vt:lpstr>The Model Definitions (Definition 1.1 [HMPW’16])</vt:lpstr>
      <vt:lpstr>The Model Definitions (cont.) (Definition 1.1 [HMPW’16])</vt:lpstr>
      <vt:lpstr>Separable Cost Functions and its Definitions [HMPW’16])</vt:lpstr>
      <vt:lpstr>Separable Cost Functions and its Definitions (cont.) [HMPW’16])</vt:lpstr>
      <vt:lpstr>The Algorithm! [HMPW’16]</vt:lpstr>
      <vt:lpstr>Implementation of gaming robust algorithm with 2 units of gaming </vt:lpstr>
      <vt:lpstr>Findings</vt:lpstr>
      <vt:lpstr>Acknowledgments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Classification</dc:title>
  <dc:creator>Asante, Michael</dc:creator>
  <cp:lastModifiedBy>Asante, Michael</cp:lastModifiedBy>
  <cp:revision>55</cp:revision>
  <dcterms:created xsi:type="dcterms:W3CDTF">2021-04-13T17:24:34Z</dcterms:created>
  <dcterms:modified xsi:type="dcterms:W3CDTF">2021-04-19T17:23:40Z</dcterms:modified>
</cp:coreProperties>
</file>