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urtney Peck" initials="" lastIdx="5" clrIdx="0"/>
  <p:cmAuthor id="1" name="Morgan Rehnberg" initials="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7"/>
    <p:restoredTop sz="94643"/>
  </p:normalViewPr>
  <p:slideViewPr>
    <p:cSldViewPr snapToGrid="0" snapToObjects="1">
      <p:cViewPr varScale="1">
        <p:scale>
          <a:sx n="101" d="100"/>
          <a:sy n="101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2">
    <p:pos x="6000" y="200"/>
    <p:text>I find all the super important errors :P</p:text>
  </p:cm>
  <p:cm authorId="1" idx="1">
    <p:pos x="6000" y="100"/>
    <p:text>Yes :p it was just a silly title until we came up with a real one</p:text>
  </p:cm>
  <p:cm authorId="0" idx="1">
    <p:pos x="6000" y="0"/>
    <p:text>Maybe I'm bad at English, but don't you use 'ensure' in this case?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5">
    <p:pos x="6000" y="0"/>
    <p:text>wasn't super clear if i'm supposed to be in interactive mode or writing as a function. Would certainly be clear during presentation though.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idx="5">
    <p:pos x="6000" y="300"/>
    <p:text>primes is an array of values, not an array of indicies. The statement primes &gt; 7 generates an array of indicies where that statement is true.</p:text>
  </p:cm>
  <p:cm authorId="1" idx="4">
    <p:pos x="6000" y="200"/>
    <p:text>_Re-opened_</p:text>
  </p:cm>
  <p:cm authorId="1" idx="3">
    <p:pos x="6000" y="100"/>
    <p:text>_Marked as resolved_</p:text>
  </p:cm>
  <p:cm authorId="0" idx="4">
    <p:pos x="6000" y="0"/>
    <p:text>Why can't i type print(primes[primes]) and have it return all prime numbers in the array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idx="2">
    <p:pos x="6000" y="100"/>
    <p:text>Oops, good catch!</p:text>
  </p:cm>
  <p:cm authorId="0" idx="3">
    <p:pos x="6000" y="0"/>
    <p:text>Why didn't this print 'Hello, file!'?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72383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246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84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221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870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695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590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720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708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145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67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491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27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622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050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37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920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2205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2204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40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749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940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550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379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002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283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95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omments" Target="../comments/commen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comments" Target="../comments/commen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Python to Investigate Data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Slicing and dicing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i="1"/>
              <a:t>Slicing</a:t>
            </a:r>
            <a:r>
              <a:rPr lang="en" sz="2400"/>
              <a:t> allows us to find a subset of an array.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&gt;&gt;&gt;animals = [‘cow’, ‘pig’, ‘ant’, ‘dog’, ‘cat’, ‘fly’]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&gt;&gt;&gt;print(animals[1:4])</a:t>
            </a:r>
          </a:p>
          <a:p>
            <a:pPr lvl="0" algn="l"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2400"/>
              <a:t>Result: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[‘pig’, ‘ant’, ‘dog’]</a:t>
            </a:r>
          </a:p>
        </p:txBody>
      </p:sp>
      <p:sp>
        <p:nvSpPr>
          <p:cNvPr id="123" name="Shape 123"/>
          <p:cNvSpPr/>
          <p:nvPr/>
        </p:nvSpPr>
        <p:spPr>
          <a:xfrm rot="5400000">
            <a:off x="3723049" y="3242675"/>
            <a:ext cx="444900" cy="7317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2715800" y="3800700"/>
            <a:ext cx="2459400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Select elements with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/>
              <a:t>1 ≤ </a:t>
            </a:r>
            <a:r>
              <a:rPr lang="en" b="1">
                <a:solidFill>
                  <a:schemeClr val="dk1"/>
                </a:solidFill>
              </a:rPr>
              <a:t>index &lt; 4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multi-line programs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Exit Python: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&gt;&gt;&gt;quit()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Create a practice directory: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$mkdir practice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Enter that directory: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$cd practice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Create a new Python file: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$gedit test.py&amp;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multi-line programs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Put each python statement on a new line: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var = 10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print(var)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some_numbers = [1,2,3,4]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print(some_numbers[1])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Execute this program: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$python test.py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But what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/>
              <a:t> I don’t wanna!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The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2400"/>
              <a:t> statement executes only if it is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400"/>
              <a:t>. Only indented statements below are affected by an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2400"/>
              <a:t> statement.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temperature = 100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if temperature &gt; 110: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print(‘It is too hot!’)</a:t>
            </a:r>
          </a:p>
          <a:p>
            <a:pPr lvl="0" algn="l"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print(‘Maybe I should buy a thermometer.’)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2400"/>
              <a:t>Result: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Maybe I should buy a thermometer.</a:t>
            </a:r>
          </a:p>
        </p:txBody>
      </p:sp>
      <p:cxnSp>
        <p:nvCxnSpPr>
          <p:cNvPr id="143" name="Shape 143"/>
          <p:cNvCxnSpPr>
            <a:stCxn id="144" idx="1"/>
          </p:cNvCxnSpPr>
          <p:nvPr/>
        </p:nvCxnSpPr>
        <p:spPr>
          <a:xfrm rot="10800000">
            <a:off x="4403600" y="3220025"/>
            <a:ext cx="109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4" name="Shape 144"/>
          <p:cNvSpPr txBox="1"/>
          <p:nvPr/>
        </p:nvSpPr>
        <p:spPr>
          <a:xfrm>
            <a:off x="5497700" y="3020075"/>
            <a:ext cx="2990400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Colon defines a new block</a:t>
            </a:r>
          </a:p>
        </p:txBody>
      </p:sp>
      <p:cxnSp>
        <p:nvCxnSpPr>
          <p:cNvPr id="145" name="Shape 145"/>
          <p:cNvCxnSpPr>
            <a:stCxn id="146" idx="1"/>
          </p:cNvCxnSpPr>
          <p:nvPr/>
        </p:nvCxnSpPr>
        <p:spPr>
          <a:xfrm rot="10800000">
            <a:off x="803397" y="3730325"/>
            <a:ext cx="290700" cy="327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6" name="Shape 146"/>
          <p:cNvSpPr txBox="1"/>
          <p:nvPr/>
        </p:nvSpPr>
        <p:spPr>
          <a:xfrm>
            <a:off x="1094097" y="3858275"/>
            <a:ext cx="4985400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Indent indicates the statement belongs to this block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you waiting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?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The for statement executes a block a specific number of times.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for number in range(4):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print(a)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a = a + 1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Result: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  <p:cxnSp>
        <p:nvCxnSpPr>
          <p:cNvPr id="153" name="Shape 153"/>
          <p:cNvCxnSpPr/>
          <p:nvPr/>
        </p:nvCxnSpPr>
        <p:spPr>
          <a:xfrm rot="10800000">
            <a:off x="4708400" y="3220025"/>
            <a:ext cx="10940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4" name="Shape 154"/>
          <p:cNvSpPr txBox="1"/>
          <p:nvPr/>
        </p:nvSpPr>
        <p:spPr>
          <a:xfrm>
            <a:off x="5802500" y="3020075"/>
            <a:ext cx="2990400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range(4) = [0,1,2,3]</a:t>
            </a:r>
          </a:p>
        </p:txBody>
      </p:sp>
      <p:cxnSp>
        <p:nvCxnSpPr>
          <p:cNvPr id="155" name="Shape 155"/>
          <p:cNvCxnSpPr>
            <a:stCxn id="156" idx="1"/>
          </p:cNvCxnSpPr>
          <p:nvPr/>
        </p:nvCxnSpPr>
        <p:spPr>
          <a:xfrm flipH="1">
            <a:off x="1908175" y="2624150"/>
            <a:ext cx="1493700" cy="405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6" name="Shape 156"/>
          <p:cNvSpPr txBox="1"/>
          <p:nvPr/>
        </p:nvSpPr>
        <p:spPr>
          <a:xfrm>
            <a:off x="3401875" y="2333150"/>
            <a:ext cx="2990400" cy="58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Each iteration,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b="1"/>
              <a:t> takes the next value in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range(4)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Combining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this array: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[1,0,0,1,0,1,0,1,1,0]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 write a program to count the number of 1s it contains.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Hint: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len(test)</a:t>
            </a:r>
            <a:r>
              <a:rPr lang="en"/>
              <a:t> finds the length of the array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Combining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numbers = [1,0,0,1,0,1,0,1,1,0]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n_1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for index in range(len(numbers)):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if numbers[index] == 1: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n_1 = n_1 + 1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print(n_1)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Result: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We’re getting more complicated...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i="1"/>
              <a:t>Comments</a:t>
            </a:r>
            <a:r>
              <a:rPr lang="en" sz="2400"/>
              <a:t> help add explanatory material to your code. </a:t>
            </a:r>
            <a:r>
              <a:rPr lang="en" sz="2400" b="1"/>
              <a:t>They are vital to good code.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2400"/>
              <a:t>The Python comment character is #. Anything after that symbol on the same line is ignored:</a:t>
            </a:r>
          </a:p>
          <a:p>
            <a:pPr lvl="0" algn="l" rtl="0">
              <a:spcBef>
                <a:spcPts val="0"/>
              </a:spcBef>
              <a:buNone/>
            </a:pPr>
            <a:endParaRPr sz="2400"/>
          </a:p>
          <a:p>
            <a:pPr lvl="0" algn="l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print(‘This print statement will be ignored.’)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print(‘This print statement will not be ignored.’)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Good comments are complete sentences that explain the code.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2400"/>
              <a:t>Result: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This print statement will not be ignored.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Repeatability on demand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96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i="1"/>
              <a:t>Functions</a:t>
            </a:r>
            <a:r>
              <a:rPr lang="en" sz="2400"/>
              <a:t> allow your code to perform the same action whenever you need it to.</a:t>
            </a:r>
          </a:p>
          <a:p>
            <a:pPr marL="0" lvl="0" indent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2439050" y="2502075"/>
            <a:ext cx="6247800" cy="319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repeat(word, n_times):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Function to repeat a given word a </a:t>
            </a:r>
          </a:p>
          <a:p>
            <a:pPr lvl="0" indent="45720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specified number of times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number in range(n_times):</a:t>
            </a:r>
          </a:p>
          <a:p>
            <a:pPr marL="457200" lvl="0" indent="45720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print(word)</a:t>
            </a:r>
          </a:p>
          <a:p>
            <a:pPr marL="457200" lvl="0" indent="457200" rtl="0">
              <a:spcBef>
                <a:spcPts val="600"/>
              </a:spcBef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Repeat some words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repeat(‘Hello’,3)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repeat(‘Goodbye’,2)</a:t>
            </a:r>
          </a:p>
        </p:txBody>
      </p:sp>
      <p:sp>
        <p:nvSpPr>
          <p:cNvPr id="182" name="Shape 182"/>
          <p:cNvSpPr/>
          <p:nvPr/>
        </p:nvSpPr>
        <p:spPr>
          <a:xfrm rot="10800000">
            <a:off x="1118224" y="2561099"/>
            <a:ext cx="444900" cy="18063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31900" y="3180900"/>
            <a:ext cx="11642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Within the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/>
              <a:t>function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1387875" y="3714300"/>
            <a:ext cx="11642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Within the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b="1"/>
              <a:t> loop</a:t>
            </a:r>
          </a:p>
        </p:txBody>
      </p:sp>
      <p:sp>
        <p:nvSpPr>
          <p:cNvPr id="185" name="Shape 185"/>
          <p:cNvSpPr/>
          <p:nvPr/>
        </p:nvSpPr>
        <p:spPr>
          <a:xfrm rot="10800000">
            <a:off x="2478324" y="3627899"/>
            <a:ext cx="444900" cy="7395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86" name="Shape 186"/>
          <p:cNvCxnSpPr/>
          <p:nvPr/>
        </p:nvCxnSpPr>
        <p:spPr>
          <a:xfrm rot="10800000">
            <a:off x="6150300" y="2758200"/>
            <a:ext cx="10940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7" name="Shape 187"/>
          <p:cNvSpPr txBox="1"/>
          <p:nvPr/>
        </p:nvSpPr>
        <p:spPr>
          <a:xfrm>
            <a:off x="7118950" y="2273475"/>
            <a:ext cx="2001600" cy="73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Variables to be passed to the function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stuff back out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96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With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return()</a:t>
            </a:r>
            <a:r>
              <a:rPr lang="en" sz="2400"/>
              <a:t> you can pass values out of functions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2439050" y="2502075"/>
            <a:ext cx="6247800" cy="412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factorial(number):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Function to compute the factorial of a 	# given number.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result = 1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number &gt; 1: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result = result*number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number = number - 1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return(result)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 = factorial(5)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print(answer)</a:t>
            </a: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Result: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120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0" y="3518375"/>
            <a:ext cx="2001600" cy="73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b="1"/>
              <a:t> loops execute until their statement becomes false</a:t>
            </a:r>
          </a:p>
        </p:txBody>
      </p:sp>
      <p:cxnSp>
        <p:nvCxnSpPr>
          <p:cNvPr id="196" name="Shape 196"/>
          <p:cNvCxnSpPr/>
          <p:nvPr/>
        </p:nvCxnSpPr>
        <p:spPr>
          <a:xfrm>
            <a:off x="1957225" y="3888125"/>
            <a:ext cx="9302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Python?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 dirty="0"/>
              <a:t>Python is an interpreted programming language</a:t>
            </a:r>
          </a:p>
        </p:txBody>
      </p:sp>
      <p:cxnSp>
        <p:nvCxnSpPr>
          <p:cNvPr id="43" name="Shape 43"/>
          <p:cNvCxnSpPr>
            <a:stCxn id="44" idx="0"/>
          </p:cNvCxnSpPr>
          <p:nvPr/>
        </p:nvCxnSpPr>
        <p:spPr>
          <a:xfrm rot="10800000">
            <a:off x="3608325" y="2274150"/>
            <a:ext cx="240300" cy="903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Shape 44"/>
          <p:cNvSpPr txBox="1"/>
          <p:nvPr/>
        </p:nvSpPr>
        <p:spPr>
          <a:xfrm>
            <a:off x="3242475" y="3178050"/>
            <a:ext cx="1212300" cy="64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No need to compile!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6278625" y="3359125"/>
            <a:ext cx="1332600" cy="86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Solving problems with a computer!</a:t>
            </a:r>
          </a:p>
        </p:txBody>
      </p:sp>
      <p:cxnSp>
        <p:nvCxnSpPr>
          <p:cNvPr id="46" name="Shape 46"/>
          <p:cNvCxnSpPr>
            <a:stCxn id="45" idx="0"/>
          </p:cNvCxnSpPr>
          <p:nvPr/>
        </p:nvCxnSpPr>
        <p:spPr>
          <a:xfrm rot="10800000">
            <a:off x="5667225" y="2238325"/>
            <a:ext cx="1277700" cy="1120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7" name="Shape 47"/>
          <p:cNvCxnSpPr>
            <a:stCxn id="45" idx="0"/>
          </p:cNvCxnSpPr>
          <p:nvPr/>
        </p:nvCxnSpPr>
        <p:spPr>
          <a:xfrm rot="10800000" flipH="1">
            <a:off x="6944925" y="2288425"/>
            <a:ext cx="522900" cy="107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Doing more with more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You can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2400"/>
              <a:t> new modules to expand the capabilities of Python.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# Import new modules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import numpy</a:t>
            </a:r>
          </a:p>
          <a:p>
            <a:pPr lvl="0" algn="l"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#Create a 3x3 matrix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matrix = numpy.zeros((3,3))</a:t>
            </a:r>
          </a:p>
        </p:txBody>
      </p:sp>
      <p:sp>
        <p:nvSpPr>
          <p:cNvPr id="203" name="Shape 203"/>
          <p:cNvSpPr/>
          <p:nvPr/>
        </p:nvSpPr>
        <p:spPr>
          <a:xfrm rot="5400000">
            <a:off x="2067049" y="3136174"/>
            <a:ext cx="444900" cy="9447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1059800" y="3800700"/>
            <a:ext cx="2459400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Name of the Python package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420925" y="5619450"/>
            <a:ext cx="2459400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Want to use a function within numpy</a:t>
            </a:r>
          </a:p>
        </p:txBody>
      </p:sp>
      <p:sp>
        <p:nvSpPr>
          <p:cNvPr id="206" name="Shape 206"/>
          <p:cNvSpPr/>
          <p:nvPr/>
        </p:nvSpPr>
        <p:spPr>
          <a:xfrm rot="5400000">
            <a:off x="2409049" y="4936650"/>
            <a:ext cx="444900" cy="920699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3342300" y="5676050"/>
            <a:ext cx="2459400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Name of the numpy function</a:t>
            </a:r>
          </a:p>
        </p:txBody>
      </p:sp>
      <p:sp>
        <p:nvSpPr>
          <p:cNvPr id="208" name="Shape 208"/>
          <p:cNvSpPr/>
          <p:nvPr/>
        </p:nvSpPr>
        <p:spPr>
          <a:xfrm rot="5400000">
            <a:off x="3530700" y="4946400"/>
            <a:ext cx="444900" cy="901199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Going multidimensional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Python arrays are indexed [row, column], starting with 0</a:t>
            </a:r>
          </a:p>
          <a:p>
            <a:pPr lvl="0" algn="l" rtl="0">
              <a:spcBef>
                <a:spcPts val="0"/>
              </a:spcBef>
              <a:buNone/>
            </a:pPr>
            <a:endParaRPr sz="2400"/>
          </a:p>
          <a:p>
            <a:pPr lvl="0" algn="l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# Store a value in the first row, second column of matrix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matrix[0,1] = 5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print(matrix)</a:t>
            </a:r>
          </a:p>
          <a:p>
            <a:pPr lvl="0" algn="l"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2400"/>
              <a:t>Result: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array([[ 0.,  5.,  0.],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[ 0.,  0.,  0.],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[ 0.,  0.,  0.]])</a:t>
            </a:r>
          </a:p>
          <a:p>
            <a:pPr lvl="0" algn="l" rtl="0">
              <a:spcBef>
                <a:spcPts val="0"/>
              </a:spcBef>
              <a:buNone/>
            </a:pPr>
            <a:endParaRPr sz="2400"/>
          </a:p>
          <a:p>
            <a:pPr lvl="0" algn="l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slicing and dicing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Using numpy, you can also use logical expressions to select indices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primes = numpy.array([2,3,5,7,11,13,17])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print(primes[primes &gt; 7])</a:t>
            </a:r>
          </a:p>
          <a:p>
            <a:pPr lvl="0" algn="l"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2400"/>
              <a:t>Result: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[11 13 17]</a:t>
            </a:r>
          </a:p>
          <a:p>
            <a:pPr lvl="0" algn="l"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2400"/>
              <a:t>You can combine logical expressions using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&amp;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to read and write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To manipulate a file in Python, you must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2400"/>
              <a:t> it for reading or writing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# Open a file for writing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my_file = open(‘test.txt’,mode=’w’)</a:t>
            </a:r>
          </a:p>
          <a:p>
            <a:pPr lvl="0" algn="l"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# Write a line to that file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print(‘Hello, file!’,file=my_file)</a:t>
            </a:r>
          </a:p>
          <a:p>
            <a:pPr lvl="0" algn="l"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# Close the file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my_file.close()</a:t>
            </a:r>
          </a:p>
        </p:txBody>
      </p:sp>
      <p:sp>
        <p:nvSpPr>
          <p:cNvPr id="227" name="Shape 227"/>
          <p:cNvSpPr/>
          <p:nvPr/>
        </p:nvSpPr>
        <p:spPr>
          <a:xfrm rot="5400000">
            <a:off x="3976499" y="2750825"/>
            <a:ext cx="444900" cy="1715399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2969250" y="3800700"/>
            <a:ext cx="2459400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File to be opened</a:t>
            </a:r>
          </a:p>
        </p:txBody>
      </p:sp>
      <p:sp>
        <p:nvSpPr>
          <p:cNvPr id="229" name="Shape 229"/>
          <p:cNvSpPr/>
          <p:nvPr/>
        </p:nvSpPr>
        <p:spPr>
          <a:xfrm rot="5400000">
            <a:off x="5776924" y="2917174"/>
            <a:ext cx="444900" cy="1382700"/>
          </a:xfrm>
          <a:prstGeom prst="rightBrace">
            <a:avLst>
              <a:gd name="adj1" fmla="val 46274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x="5308025" y="3800700"/>
            <a:ext cx="25781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b="1"/>
              <a:t> for read,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 b="1"/>
              <a:t> for write, add b for a binary file (e.g., ‘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rb</a:t>
            </a:r>
            <a:r>
              <a:rPr lang="en" b="1"/>
              <a:t>’)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Learning to read and write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To manipulate a file in Python, you must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2400"/>
              <a:t> it for reading or writing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Open a file for reading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my_file = open(‘test.txt’,mode=’r’)</a:t>
            </a:r>
          </a:p>
          <a:p>
            <a:pPr lvl="0" algn="l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Read the first line in the file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print(my_file.readline())</a:t>
            </a:r>
          </a:p>
          <a:p>
            <a:pPr lvl="0" algn="l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Close the file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my_file.close()</a:t>
            </a:r>
          </a:p>
          <a:p>
            <a:pPr lvl="0" algn="l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800"/>
              <a:t>Result: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Hello, file!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203700" y="1929000"/>
            <a:ext cx="873659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300" b="1">
                <a:solidFill>
                  <a:schemeClr val="dk1"/>
                </a:solidFill>
              </a:rPr>
              <a:t>Not closing your files will lead to sadness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2 vs Python 3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In 2008, the Python language was overhauled in version 3.0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/>
              <a:t>Python 3 is:</a:t>
            </a:r>
          </a:p>
          <a:p>
            <a:pPr marL="457200" lvl="0" indent="-228600" algn="l" rtl="0">
              <a:spcBef>
                <a:spcPts val="0"/>
              </a:spcBef>
            </a:pPr>
            <a:r>
              <a:rPr lang="en" b="1"/>
              <a:t>Not</a:t>
            </a:r>
            <a:r>
              <a:rPr lang="en"/>
              <a:t> backwards compatible with 2.x</a:t>
            </a:r>
          </a:p>
          <a:p>
            <a:pPr marL="457200" lvl="0" indent="-228600" algn="l" rtl="0">
              <a:spcBef>
                <a:spcPts val="0"/>
              </a:spcBef>
            </a:pPr>
            <a:r>
              <a:rPr lang="en"/>
              <a:t>Reorganized and streamlined</a:t>
            </a:r>
          </a:p>
          <a:p>
            <a:pPr marL="457200" lvl="0" indent="-228600" algn="l" rtl="0">
              <a:spcBef>
                <a:spcPts val="0"/>
              </a:spcBef>
            </a:pPr>
            <a:r>
              <a:rPr lang="en"/>
              <a:t>The Python of the future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/>
              <a:t>Current versions: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/>
              <a:t>	Python 2.7.8 (1 July 2014)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	Python 3.4.1 (18 May 2014)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Python Standard Library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OS interface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File handling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Error handling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Regular expressions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Mathematics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Internet access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Date/time handling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Data compression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Performance testing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Quality testing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Threading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Logging</a:t>
            </a:r>
          </a:p>
        </p:txBody>
      </p:sp>
      <p:sp>
        <p:nvSpPr>
          <p:cNvPr id="54" name="Shape 54"/>
          <p:cNvSpPr/>
          <p:nvPr/>
        </p:nvSpPr>
        <p:spPr>
          <a:xfrm>
            <a:off x="5193700" y="2122050"/>
            <a:ext cx="1154999" cy="3923999"/>
          </a:xfrm>
          <a:prstGeom prst="rightBrace">
            <a:avLst>
              <a:gd name="adj1" fmla="val 8333"/>
              <a:gd name="adj2" fmla="val 50000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6405600" y="3272850"/>
            <a:ext cx="2281199" cy="162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Everything and the kitchen sink!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started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a terminal window and type: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$python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To exit Python: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&gt;&gt;&gt;quit()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Hello, world!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print a statement to the screen: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&gt;&gt;&gt;print(‘Hello, world!’)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Result: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Hello, world!</a:t>
            </a:r>
          </a:p>
        </p:txBody>
      </p:sp>
      <p:sp>
        <p:nvSpPr>
          <p:cNvPr id="68" name="Shape 68"/>
          <p:cNvSpPr/>
          <p:nvPr/>
        </p:nvSpPr>
        <p:spPr>
          <a:xfrm rot="5400000">
            <a:off x="1560174" y="3074075"/>
            <a:ext cx="444900" cy="1068899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rot="5400000">
            <a:off x="4097974" y="2003524"/>
            <a:ext cx="444900" cy="32100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0" name="Shape 70"/>
          <p:cNvCxnSpPr>
            <a:stCxn id="71" idx="1"/>
          </p:cNvCxnSpPr>
          <p:nvPr/>
        </p:nvCxnSpPr>
        <p:spPr>
          <a:xfrm rot="10800000">
            <a:off x="2575175" y="3364600"/>
            <a:ext cx="489000" cy="1356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2" name="Shape 72"/>
          <p:cNvCxnSpPr>
            <a:stCxn id="71" idx="3"/>
          </p:cNvCxnSpPr>
          <p:nvPr/>
        </p:nvCxnSpPr>
        <p:spPr>
          <a:xfrm rot="10800000" flipH="1">
            <a:off x="5576674" y="3379000"/>
            <a:ext cx="477900" cy="1342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73"/>
          <p:cNvSpPr txBox="1"/>
          <p:nvPr/>
        </p:nvSpPr>
        <p:spPr>
          <a:xfrm>
            <a:off x="1230175" y="3909775"/>
            <a:ext cx="1104899" cy="86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Name of the function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064175" y="4456750"/>
            <a:ext cx="2512499" cy="5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Parenthesis begin and end a function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3064175" y="3841050"/>
            <a:ext cx="2512499" cy="4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Words (“strings”) are enclosed by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en" b="1"/>
              <a:t> 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a variable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i="1"/>
              <a:t>Variables</a:t>
            </a:r>
            <a:r>
              <a:rPr lang="en" sz="2400"/>
              <a:t> store data so that we can manipulate it later.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/>
              <a:t>Create a variable: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&gt;&gt;&gt;year = 2015</a:t>
            </a:r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&gt;&gt;&gt;print(year)</a:t>
            </a:r>
          </a:p>
          <a:p>
            <a:pPr lvl="0" algn="l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2015</a:t>
            </a:r>
          </a:p>
        </p:txBody>
      </p:sp>
      <p:sp>
        <p:nvSpPr>
          <p:cNvPr id="81" name="Shape 81"/>
          <p:cNvSpPr/>
          <p:nvPr/>
        </p:nvSpPr>
        <p:spPr>
          <a:xfrm rot="5400000">
            <a:off x="1496574" y="3060650"/>
            <a:ext cx="444900" cy="8805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1166575" y="3766300"/>
            <a:ext cx="1104899" cy="86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Name of the variable</a:t>
            </a:r>
          </a:p>
        </p:txBody>
      </p:sp>
      <p:sp>
        <p:nvSpPr>
          <p:cNvPr id="83" name="Shape 83"/>
          <p:cNvSpPr/>
          <p:nvPr/>
        </p:nvSpPr>
        <p:spPr>
          <a:xfrm rot="5400000">
            <a:off x="3073724" y="3041900"/>
            <a:ext cx="444900" cy="917999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2743725" y="3766300"/>
            <a:ext cx="1104899" cy="86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Data to be stored in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year</a:t>
            </a:r>
          </a:p>
        </p:txBody>
      </p:sp>
      <p:cxnSp>
        <p:nvCxnSpPr>
          <p:cNvPr id="85" name="Shape 85"/>
          <p:cNvCxnSpPr/>
          <p:nvPr/>
        </p:nvCxnSpPr>
        <p:spPr>
          <a:xfrm rot="10800000">
            <a:off x="2576825" y="3278225"/>
            <a:ext cx="0" cy="13775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" name="Shape 86"/>
          <p:cNvSpPr txBox="1"/>
          <p:nvPr/>
        </p:nvSpPr>
        <p:spPr>
          <a:xfrm>
            <a:off x="1667525" y="4609075"/>
            <a:ext cx="1818599" cy="59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One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b="1"/>
              <a:t> assigns a variable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note about data types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Variables in Python are </a:t>
            </a:r>
            <a:r>
              <a:rPr lang="en" sz="2400" i="1"/>
              <a:t>dynamically typed</a:t>
            </a:r>
            <a:r>
              <a:rPr lang="en" sz="2400"/>
              <a:t>. This means that they adapt to the data stored in them.</a:t>
            </a:r>
          </a:p>
          <a:p>
            <a:pPr lvl="0" algn="ctr" rtl="0">
              <a:spcBef>
                <a:spcPts val="0"/>
              </a:spcBef>
              <a:buNone/>
            </a:pPr>
            <a:endParaRPr sz="2400"/>
          </a:p>
          <a:p>
            <a:pPr lvl="0" algn="l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&gt;&gt;&gt;my_var = 100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&gt;&gt;&gt;print(my_var)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&gt;&gt;&gt;my_var = ‘test’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&gt;&gt;&gt;print(my_var)</a:t>
            </a:r>
          </a:p>
          <a:p>
            <a:pPr lvl="0" algn="l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</a:t>
            </a:r>
          </a:p>
        </p:txBody>
      </p:sp>
      <p:cxnSp>
        <p:nvCxnSpPr>
          <p:cNvPr id="93" name="Shape 93"/>
          <p:cNvCxnSpPr>
            <a:stCxn id="94" idx="1"/>
          </p:cNvCxnSpPr>
          <p:nvPr/>
        </p:nvCxnSpPr>
        <p:spPr>
          <a:xfrm rot="10800000">
            <a:off x="4175000" y="3296225"/>
            <a:ext cx="109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" name="Shape 94"/>
          <p:cNvSpPr txBox="1"/>
          <p:nvPr/>
        </p:nvSpPr>
        <p:spPr>
          <a:xfrm>
            <a:off x="5269100" y="3096275"/>
            <a:ext cx="2512499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my_var</a:t>
            </a:r>
            <a:r>
              <a:rPr lang="en" b="1"/>
              <a:t> is an integer</a:t>
            </a:r>
          </a:p>
        </p:txBody>
      </p:sp>
      <p:cxnSp>
        <p:nvCxnSpPr>
          <p:cNvPr id="95" name="Shape 95"/>
          <p:cNvCxnSpPr>
            <a:stCxn id="96" idx="1"/>
          </p:cNvCxnSpPr>
          <p:nvPr/>
        </p:nvCxnSpPr>
        <p:spPr>
          <a:xfrm rot="10800000">
            <a:off x="4784600" y="4892425"/>
            <a:ext cx="109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6" name="Shape 96"/>
          <p:cNvSpPr txBox="1"/>
          <p:nvPr/>
        </p:nvSpPr>
        <p:spPr>
          <a:xfrm>
            <a:off x="5878700" y="4692475"/>
            <a:ext cx="2512499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my_var</a:t>
            </a:r>
            <a:r>
              <a:rPr lang="en" b="1"/>
              <a:t> is a string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Variable assignment vs equality testing 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= assigns a variable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/>
              <a:t>== tests for equality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&gt;&gt;&gt;my_var = 10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&gt;&gt;&gt;print(my_var = 10)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TypeError: 'my_var' is an invalid keyword argument for this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&gt;&gt;&gt;print(my_var == 10)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</p:txBody>
      </p:sp>
      <p:cxnSp>
        <p:nvCxnSpPr>
          <p:cNvPr id="103" name="Shape 103"/>
          <p:cNvCxnSpPr>
            <a:stCxn id="104" idx="1"/>
          </p:cNvCxnSpPr>
          <p:nvPr/>
        </p:nvCxnSpPr>
        <p:spPr>
          <a:xfrm rot="10800000">
            <a:off x="4175000" y="2915225"/>
            <a:ext cx="109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4" name="Shape 104"/>
          <p:cNvSpPr txBox="1"/>
          <p:nvPr/>
        </p:nvSpPr>
        <p:spPr>
          <a:xfrm>
            <a:off x="5269100" y="2715275"/>
            <a:ext cx="2512499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Assigning a variable</a:t>
            </a:r>
          </a:p>
        </p:txBody>
      </p:sp>
      <p:cxnSp>
        <p:nvCxnSpPr>
          <p:cNvPr id="105" name="Shape 105"/>
          <p:cNvCxnSpPr>
            <a:stCxn id="106" idx="1"/>
          </p:cNvCxnSpPr>
          <p:nvPr/>
        </p:nvCxnSpPr>
        <p:spPr>
          <a:xfrm rot="10800000">
            <a:off x="5537025" y="5410700"/>
            <a:ext cx="109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6" name="Shape 106"/>
          <p:cNvSpPr txBox="1"/>
          <p:nvPr/>
        </p:nvSpPr>
        <p:spPr>
          <a:xfrm>
            <a:off x="6631125" y="5210750"/>
            <a:ext cx="2512499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Testing equality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Holding more than one thing at once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i="1"/>
              <a:t>Arrays</a:t>
            </a:r>
            <a:r>
              <a:rPr lang="en" sz="2400"/>
              <a:t> hold multiple pieces of data under one variable name.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&gt;&gt;&gt;friends = [‘Andrew’,‘Courtney’,’Morgan’]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&gt;&gt;&gt;print(friends)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[‘Andrew’,‘Courtney’,’Morgan’]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2400"/>
              <a:t>We can select just one element of the array: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&gt;&gt;&gt;print(friends[0])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Andrew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2400"/>
              <a:t>Find the length of friends: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&gt;&gt;&gt;print(len(friends))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  <p:cxnSp>
        <p:nvCxnSpPr>
          <p:cNvPr id="113" name="Shape 113"/>
          <p:cNvCxnSpPr>
            <a:stCxn id="114" idx="1"/>
          </p:cNvCxnSpPr>
          <p:nvPr/>
        </p:nvCxnSpPr>
        <p:spPr>
          <a:xfrm rot="10800000">
            <a:off x="4251200" y="4515425"/>
            <a:ext cx="109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4" name="Shape 114"/>
          <p:cNvSpPr txBox="1"/>
          <p:nvPr/>
        </p:nvSpPr>
        <p:spPr>
          <a:xfrm>
            <a:off x="5345300" y="4315475"/>
            <a:ext cx="2512499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element (“index”) 0</a:t>
            </a:r>
          </a:p>
        </p:txBody>
      </p:sp>
      <p:sp>
        <p:nvSpPr>
          <p:cNvPr id="115" name="Shape 115"/>
          <p:cNvSpPr/>
          <p:nvPr/>
        </p:nvSpPr>
        <p:spPr>
          <a:xfrm rot="5400000">
            <a:off x="3015474" y="5199350"/>
            <a:ext cx="444900" cy="20895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185875" y="6357100"/>
            <a:ext cx="6111900" cy="44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Here, we’ve nested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b="1"/>
              <a:t> function inside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b="1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1089</Words>
  <Application>Microsoft Macintosh PowerPoint</Application>
  <PresentationFormat>On-screen Show (4:3)</PresentationFormat>
  <Paragraphs>266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Consolas</vt:lpstr>
      <vt:lpstr>Courier New</vt:lpstr>
      <vt:lpstr>simple-light</vt:lpstr>
      <vt:lpstr>Using Python to Investigate Data</vt:lpstr>
      <vt:lpstr>What is Python?</vt:lpstr>
      <vt:lpstr>The Python Standard Library</vt:lpstr>
      <vt:lpstr>Getting started</vt:lpstr>
      <vt:lpstr>Hello, world!</vt:lpstr>
      <vt:lpstr>Creating a variable</vt:lpstr>
      <vt:lpstr>A note about data types</vt:lpstr>
      <vt:lpstr>Variable assignment vs equality testing </vt:lpstr>
      <vt:lpstr>Holding more than one thing at once</vt:lpstr>
      <vt:lpstr>Slicing and dicing</vt:lpstr>
      <vt:lpstr>Creating multi-line programs</vt:lpstr>
      <vt:lpstr>Creating multi-line programs</vt:lpstr>
      <vt:lpstr>But what if I don’t wanna!</vt:lpstr>
      <vt:lpstr>What are you waiting for?</vt:lpstr>
      <vt:lpstr>Combining for and if</vt:lpstr>
      <vt:lpstr>Combining for and if</vt:lpstr>
      <vt:lpstr>We’re getting more complicated...</vt:lpstr>
      <vt:lpstr>Repeatability on demand</vt:lpstr>
      <vt:lpstr>Getting stuff back out</vt:lpstr>
      <vt:lpstr>Doing more with more</vt:lpstr>
      <vt:lpstr>Going multidimensional</vt:lpstr>
      <vt:lpstr>More slicing and dicing</vt:lpstr>
      <vt:lpstr>Learning to read and write</vt:lpstr>
      <vt:lpstr>Learning to read and write</vt:lpstr>
      <vt:lpstr>PowerPoint Presentation</vt:lpstr>
      <vt:lpstr>Python 2 vs Python 3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Python to Investigate Data</dc:title>
  <cp:lastModifiedBy>Microsoft Office User</cp:lastModifiedBy>
  <cp:revision>1</cp:revision>
  <dcterms:modified xsi:type="dcterms:W3CDTF">2016-06-03T23:49:28Z</dcterms:modified>
</cp:coreProperties>
</file>