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Montserrat"/>
      <p:regular r:id="rId75"/>
      <p:bold r:id="rId76"/>
      <p:italic r:id="rId77"/>
      <p:boldItalic r:id="rId78"/>
    </p:embeddedFont>
    <p:embeddedFont>
      <p:font typeface="Lat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Lato-bold.fntdata"/><Relationship Id="rId82" Type="http://schemas.openxmlformats.org/officeDocument/2006/relationships/font" Target="fonts/Lato-boldItalic.fntdata"/><Relationship Id="rId81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Montserrat-italic.fntdata"/><Relationship Id="rId32" Type="http://schemas.openxmlformats.org/officeDocument/2006/relationships/slide" Target="slides/slide27.xml"/><Relationship Id="rId76" Type="http://schemas.openxmlformats.org/officeDocument/2006/relationships/font" Target="fonts/Montserrat-bold.fntdata"/><Relationship Id="rId35" Type="http://schemas.openxmlformats.org/officeDocument/2006/relationships/slide" Target="slides/slide30.xml"/><Relationship Id="rId79" Type="http://schemas.openxmlformats.org/officeDocument/2006/relationships/font" Target="fonts/Lato-regular.fntdata"/><Relationship Id="rId34" Type="http://schemas.openxmlformats.org/officeDocument/2006/relationships/slide" Target="slides/slide29.xml"/><Relationship Id="rId78" Type="http://schemas.openxmlformats.org/officeDocument/2006/relationships/font" Target="fonts/Montserrat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5d3b0bd9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5d3b0bd9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d3b0bd9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d3b0bd9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5d3b0bd92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5d3b0bd9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d3b0bd9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5d3b0bd9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5d3b0bd9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5d3b0bd9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5d3b0bd9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5d3b0bd9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5d3b0bd9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5d3b0bd9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5d3b0bd92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5d3b0bd92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5d3b0bd92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5d3b0bd92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5d3b0bd92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5d3b0bd9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d3b0bd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d3b0bd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5d3b0bd92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5d3b0bd92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5d3b0bd9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5d3b0bd9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5d3b0bd9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5d3b0bd9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5d3b0bd9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5d3b0bd9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5d3b0bd9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5d3b0bd9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5d3b0bd92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5d3b0bd92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5d3b0bd9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5d3b0bd9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5d3b0bd9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5d3b0bd9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d3b0bd92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d3b0bd92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5d3b0bd92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5d3b0bd92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d3b0bd92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d3b0bd9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5d3b0bd92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5d3b0bd92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5d3b0bd92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5d3b0bd92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5d3b0bd92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5d3b0bd92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5d3b0bd9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5d3b0bd9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5d3b0bd9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5d3b0bd9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5d3b0bd92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5d3b0bd92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5d3b0bd92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5d3b0bd92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5d3b0bd9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5d3b0bd9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5d3b0bd92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5d3b0bd92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5d3b0bd9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5d3b0bd9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d3b0bd9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d3b0bd9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5d3b0bd92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5d3b0bd92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5d3b0bd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5d3b0bd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5d3b0bd92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5d3b0bd92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5d3b0bd92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5d3b0bd92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5d3b0bd92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5d3b0bd92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5d3b0bd92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5d3b0bd92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5d3b0bd9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5d3b0bd9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5d3b0bd92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5d3b0bd92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5d3b0bd92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5d3b0bd92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5d3b0bd92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5d3b0bd92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d3b0bd92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5d3b0bd9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5d3b0bd92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5d3b0bd92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5d3b0bd92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5d3b0bd9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5d3b0bd92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5d3b0bd92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d3b0bd92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5d3b0bd92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5d3b0bd92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5d3b0bd92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5d3b0bd92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5d3b0bd92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d3b0bd92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5d3b0bd92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5d3b0bd92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5d3b0bd92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5d3b0bd92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5d3b0bd92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5d3b0bd9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d5d3b0bd9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d3b0bd92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5d3b0bd92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d5d3b0bd92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d5d3b0bd92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5d3b0bd92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d5d3b0bd92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d5d3b0bd9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d5d3b0bd9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5d3b0bd92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5d3b0bd92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5d3b0bd92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5d3b0bd92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5d3b0bd92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5d3b0bd92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d5d3b0bd92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d5d3b0bd92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5d3b0bd92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5d3b0bd92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5d3b0bd92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5d3b0bd92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5d3b0bd92_0_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5d3b0bd92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d5d3b0bd92_0_89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d3b0bd92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5d3b0bd92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d3b0bd92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5d3b0bd9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5d3b0bd92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5d3b0bd92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tom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w3resource.com/php-exercises/basic-algorithm/index.php" TargetMode="External"/><Relationship Id="rId4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pachefriends.org/index.html" TargetMode="External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1: Introduction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Arafat Hassan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 to your browser and and type localhost in the address bar. It should show you all the contents of the htdocs folder, which must only have a folder named php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 to localhost/php to see the contents of index.php file.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any directory, the index.php file is displayed in the browser by default.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Note that if you turn of xampp, you will no longer see anything interesting in localhost.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Also, if you try opening the php file with your browser, you will see the raw php code instead of its output.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text editor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Setting up a text editor</a:t>
            </a:r>
            <a:endParaRPr sz="2800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will need a text editor to type the php code.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use VS code, sublime text, notepad ++, etc.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will use atom text editor throughout the course.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set up, download the software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https://atom.io/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 to file-&gt;settings-&gt;install and install - Emmet and Atom Beautify. These will make your life easier.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use Atom beautify,  go to plugins -&gt; atom beautify -&gt; beautify. This structures your code.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Remember to save your file with .php extension BEFORE writing any code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in browser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Output in browser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already seen the use of echo to output something in the browser. Print also does the same thing.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Notice that we don’t need inverted commas for numbers.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750" y="2004900"/>
            <a:ext cx="2700250" cy="102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650" y="3830850"/>
            <a:ext cx="1914800" cy="8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Variables</a:t>
            </a:r>
            <a:endParaRPr sz="2800"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18540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Variables can be used to store values. Their names MUST start with a $ sign -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how we can use variables with strings -</a:t>
            </a:r>
            <a:endParaRPr sz="18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200" y="1945125"/>
            <a:ext cx="2710800" cy="104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225" y="3616100"/>
            <a:ext cx="5008000" cy="13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Variables</a:t>
            </a:r>
            <a:endParaRPr sz="280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185400"/>
            <a:ext cx="70389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Rules for PHP variables names: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variable starts with the $ sign, followed by the name of the variable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variable name must start with a letter or the underscore character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variable name cannot start with a number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variable name can only contain alpha-numeric characters and underscores (A-z, 0-9, and _ )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Variable names are case-sensitive ($age and $AGE are two different variables)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Comments</a:t>
            </a:r>
            <a:endParaRPr sz="2800"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This is all you need to know about comments -</a:t>
            </a:r>
            <a:endParaRPr sz="1800"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850" y="1694475"/>
            <a:ext cx="5092900" cy="3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95450"/>
            <a:ext cx="70389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Think of using your  favourite social media website. Ever wondered how it works?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75" y="2116488"/>
            <a:ext cx="4940850" cy="29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888" y="2041138"/>
            <a:ext cx="5170575" cy="31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Functions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Internal Functions</a:t>
            </a:r>
            <a:endParaRPr sz="2800"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</a:t>
            </a:r>
            <a:r>
              <a:rPr lang="en" sz="1800"/>
              <a:t>functions</a:t>
            </a:r>
            <a:r>
              <a:rPr lang="en" sz="1800"/>
              <a:t>. Predetermined functions and user defined functions.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are going to take a look at predetermined functions here.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are just clusters of code that does a particular task.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 predefined functions are functions are have already been defined to do a certain task.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they are predefined functions, we can start using them right away!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These are also called internal or built-in functions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Internal Functions</a:t>
            </a:r>
            <a:endParaRPr sz="2800"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Here are examples of some internal functions</a:t>
            </a:r>
            <a:endParaRPr sz="1800"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425" y="2250264"/>
            <a:ext cx="5600074" cy="15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Internal Functions</a:t>
            </a:r>
            <a:endParaRPr sz="2800"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Strrev and strpos -</a:t>
            </a:r>
            <a:endParaRPr sz="1800"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128" y="1766875"/>
            <a:ext cx="6379725" cy="20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Internal Functions</a:t>
            </a:r>
            <a:endParaRPr sz="2800"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str_replace</a:t>
            </a:r>
            <a:r>
              <a:rPr lang="en" sz="1800"/>
              <a:t> -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Pro tip - There are many built-in functions in PHP. If you are in need of a particular function, Google it first to see if it already exists.</a:t>
            </a:r>
            <a:endParaRPr sz="1800"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75" y="1774503"/>
            <a:ext cx="6275625" cy="14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We have already seen strings -</a:t>
            </a:r>
            <a:endParaRPr sz="1800"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00" y="1671650"/>
            <a:ext cx="4671050" cy="26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Notice how “\n” does not work with echo. You need to use &lt;br&gt; instead.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because PHP is a server side language. Whatever it echoes, goes to the frontend as HTML.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HTML does not </a:t>
            </a:r>
            <a:r>
              <a:rPr lang="en" sz="1800"/>
              <a:t>recognize</a:t>
            </a:r>
            <a:r>
              <a:rPr lang="en" sz="1800"/>
              <a:t> “\n”. But it does &lt;br&gt;.</a:t>
            </a:r>
            <a:endParaRPr sz="1800"/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0" t="57026"/>
          <a:stretch/>
        </p:blipFill>
        <p:spPr>
          <a:xfrm>
            <a:off x="1890975" y="3254875"/>
            <a:ext cx="4671050" cy="1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Another difference between single and double quotes</a:t>
            </a:r>
            <a:endParaRPr sz="1800"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25" y="1769125"/>
            <a:ext cx="5713350" cy="17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Integers and floats -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need to know the difference because we will need it when designing databases.</a:t>
            </a:r>
            <a:endParaRPr sz="1800"/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375" y="1653325"/>
            <a:ext cx="2277625" cy="16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PHP - Hypertext Preprocessor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users a variety of interactions with the server, for example, creating an account, storing and retrieving data from database, etc.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server-side language.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This is in contrast to HTML, CSS, and JS which lie on the client side. They are concerned with what to show to the clients, i.e., the users.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Boolean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04" y="1862875"/>
            <a:ext cx="3293525" cy="1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in PHP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Arithmetic operators</a:t>
            </a:r>
            <a:endParaRPr sz="2800"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the +, -, *, /, %, and ** operators.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Division is always division by a float. For example -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Echo </a:t>
            </a:r>
            <a:r>
              <a:rPr lang="en" sz="1800"/>
              <a:t>2/4</a:t>
            </a:r>
            <a:r>
              <a:rPr lang="en" sz="1800"/>
              <a:t>; 	// 0.5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** stands for “to the power of”. So 2**5 = 32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% stands for modulus. It gives the remainder of division. For ex -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Echo 2%4;	// 2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Echo 16%3; 	// 1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Echo 12%4;	// 0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Assignment operators</a:t>
            </a:r>
            <a:endParaRPr sz="2800"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= is the assignment operator. For ex, $x = 10;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Combining the arithmetic operators with = sign gives side effect assignment.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ex, $x += 10; 	stands for: $x = $x + 10;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$x **= 2; 			stands for: </a:t>
            </a:r>
            <a:r>
              <a:rPr lang="en" sz="1800"/>
              <a:t>$x = $x ** 2;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This also works for all arithmetic operators.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More </a:t>
            </a:r>
            <a:r>
              <a:rPr lang="en" sz="2800"/>
              <a:t>operators</a:t>
            </a:r>
            <a:endParaRPr sz="2800"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Increment / Decrement ( ++) ( -- )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 concatenation ( . )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Greater than / less than (&gt;) (&lt;)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Greater than or equal to / less than or equal to (&gt;=) (&lt;=)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Logical operators (and) (or) (&amp;&amp;) (||) (xor)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Equality ( == ) ( != )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Identity ( === ) ( !== )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Ternary ( ? : ) 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Comparison operators</a:t>
            </a:r>
            <a:endParaRPr sz="2800"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Equality and identity operators -</a:t>
            </a:r>
            <a:endParaRPr sz="1800"/>
          </a:p>
        </p:txBody>
      </p:sp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13" y="1682563"/>
            <a:ext cx="36099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050" y="1834963"/>
            <a:ext cx="28003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More </a:t>
            </a:r>
            <a:r>
              <a:rPr lang="en" sz="2800"/>
              <a:t>operators</a:t>
            </a:r>
            <a:endParaRPr sz="2800"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Increment / decrement operators -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$x++ and ++$x stands for $x = $x + 1.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$x-- and --$x stands for $x = $x - 1.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Echo $x++; 	// prints the old value, then makes increment.</a:t>
            </a:r>
            <a:endParaRPr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Echo ++$x; 	// makes increment, then prints the new value.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String concatenation - </a:t>
            </a:r>
            <a:endParaRPr sz="1800"/>
          </a:p>
        </p:txBody>
      </p:sp>
      <p:pic>
        <p:nvPicPr>
          <p:cNvPr id="359" name="Google Shape;359;p48"/>
          <p:cNvPicPr preferRelativeResize="0"/>
          <p:nvPr/>
        </p:nvPicPr>
        <p:blipFill rotWithShape="1">
          <a:blip r:embed="rId3">
            <a:alphaModFix/>
          </a:blip>
          <a:srcRect b="53761" l="0" r="0" t="0"/>
          <a:stretch/>
        </p:blipFill>
        <p:spPr>
          <a:xfrm>
            <a:off x="1877175" y="3949844"/>
            <a:ext cx="3495675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Ternary </a:t>
            </a:r>
            <a:r>
              <a:rPr lang="en" sz="2800"/>
              <a:t>operators</a:t>
            </a:r>
            <a:endParaRPr sz="2800"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Ternary operators operate on 3 values, as opposed to binary operators that operate on 2 values.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The ternary operator comes from C. It allows conditional expressions. It is like a one-line if-then-else. 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Ternary operators</a:t>
            </a:r>
            <a:endParaRPr sz="2800"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1297500" y="1195450"/>
            <a:ext cx="45693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this code -&gt;</a:t>
            </a:r>
            <a:endParaRPr sz="18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ternary equivalent is going to be - </a:t>
            </a:r>
            <a:endParaRPr sz="18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echo $x == $y ? "True":"False";</a:t>
            </a:r>
            <a:endParaRPr sz="1800"/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800" y="1195438"/>
            <a:ext cx="2697675" cy="29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Ternary </a:t>
            </a:r>
            <a:r>
              <a:rPr lang="en" sz="2800"/>
              <a:t>operators</a:t>
            </a:r>
            <a:endParaRPr sz="2800"/>
          </a:p>
        </p:txBody>
      </p:sp>
      <p:sp>
        <p:nvSpPr>
          <p:cNvPr id="378" name="Google Shape;378;p51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 -</a:t>
            </a:r>
            <a:endParaRPr sz="1800"/>
          </a:p>
        </p:txBody>
      </p:sp>
      <p:sp>
        <p:nvSpPr>
          <p:cNvPr id="379" name="Google Shape;379;p51"/>
          <p:cNvSpPr/>
          <p:nvPr/>
        </p:nvSpPr>
        <p:spPr>
          <a:xfrm>
            <a:off x="1859125" y="1768074"/>
            <a:ext cx="6699240" cy="29131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</a:pP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$www = 123;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</a:pP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$msg = $www &gt; 100 ? "Large" : "Small" ;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</a:pP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echo "First: $msg \n";		//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First: L</a:t>
            </a: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arge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</a:pP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$msg = ( $www % 2 == 0 ) ? "Even" : "Odd";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</a:pP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echo "Second: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$msg \n";	//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Second: </a:t>
            </a: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Odd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</a:pP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$msg = ( $www % 2 ) ? "Odd" : "Even";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53A5"/>
              </a:buClr>
              <a:buSzPts val="1800"/>
              <a:buFont typeface="Courier"/>
              <a:buNone/>
            </a:pPr>
            <a:r>
              <a:rPr i="0" lang="en" sz="180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echo "Third: $msg \n";		// Third: Odd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PHP files have the extension .php.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cool thing is that, you can write HTML and JS codes inside it as well, and it would work just fine!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That is why, programmers often don’t write files with the extension of .html. They save them as php files instead.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PHP is a server side language, you need a server for this course.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Fortunately, you can use your own machine as a  server. This is called local server.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Logical operators</a:t>
            </a:r>
            <a:endParaRPr sz="2800"/>
          </a:p>
        </p:txBody>
      </p:sp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(&amp;&amp;), (and) are equivalent.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(||), (or) are equivalent.</a:t>
            </a:r>
            <a:endParaRPr sz="1800"/>
          </a:p>
        </p:txBody>
      </p:sp>
      <p:pic>
        <p:nvPicPr>
          <p:cNvPr id="386" name="Google Shape;386;p52"/>
          <p:cNvPicPr preferRelativeResize="0"/>
          <p:nvPr/>
        </p:nvPicPr>
        <p:blipFill rotWithShape="1">
          <a:blip r:embed="rId3">
            <a:alphaModFix/>
          </a:blip>
          <a:srcRect b="55488" l="0" r="44490" t="0"/>
          <a:stretch/>
        </p:blipFill>
        <p:spPr>
          <a:xfrm>
            <a:off x="2603450" y="2280375"/>
            <a:ext cx="3785725" cy="15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2"/>
          <p:cNvPicPr preferRelativeResize="0"/>
          <p:nvPr/>
        </p:nvPicPr>
        <p:blipFill rotWithShape="1">
          <a:blip r:embed="rId3">
            <a:alphaModFix/>
          </a:blip>
          <a:srcRect b="9884" l="0" r="44490" t="67288"/>
          <a:stretch/>
        </p:blipFill>
        <p:spPr>
          <a:xfrm>
            <a:off x="2603450" y="3827850"/>
            <a:ext cx="3785725" cy="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While Loops</a:t>
            </a:r>
            <a:endParaRPr sz="2800"/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while loop executes a block of code as long as the specified condition is true.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Syntax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you use a while loop to print numbers from 1-5?</a:t>
            </a:r>
            <a:endParaRPr sz="1800"/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130" y="2250500"/>
            <a:ext cx="3280950" cy="10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While Loops</a:t>
            </a:r>
            <a:endParaRPr sz="2800"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1185425" y="1195450"/>
            <a:ext cx="3867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$x = 1; - Initialize the loop counter ($x), and set the start value to 1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$x &lt;= 5 - Continue the loop as long as $x is less than or equal to 5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$x++; - Increase the loop counter value by 1 for each iteration</a:t>
            </a:r>
            <a:endParaRPr sz="1800"/>
          </a:p>
        </p:txBody>
      </p:sp>
      <p:pic>
        <p:nvPicPr>
          <p:cNvPr id="406" name="Google Shape;406;p55"/>
          <p:cNvPicPr preferRelativeResize="0"/>
          <p:nvPr/>
        </p:nvPicPr>
        <p:blipFill rotWithShape="1">
          <a:blip r:embed="rId3">
            <a:alphaModFix/>
          </a:blip>
          <a:srcRect b="0" l="0" r="7808" t="0"/>
          <a:stretch/>
        </p:blipFill>
        <p:spPr>
          <a:xfrm>
            <a:off x="5354075" y="1690350"/>
            <a:ext cx="3616900" cy="2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While Loops</a:t>
            </a:r>
            <a:endParaRPr sz="2800"/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1185425" y="1195450"/>
            <a:ext cx="3867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This example counts to 100 by tens -&gt;</a:t>
            </a:r>
            <a:endParaRPr sz="1800"/>
          </a:p>
        </p:txBody>
      </p:sp>
      <p:pic>
        <p:nvPicPr>
          <p:cNvPr id="413" name="Google Shape;4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275" y="1457563"/>
            <a:ext cx="3505300" cy="22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Do </a:t>
            </a:r>
            <a:r>
              <a:rPr lang="en" sz="2800"/>
              <a:t>While Loops</a:t>
            </a:r>
            <a:endParaRPr sz="2800"/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1185425" y="1195450"/>
            <a:ext cx="3867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Syntax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 </a:t>
            </a:r>
            <a:endParaRPr sz="1800"/>
          </a:p>
        </p:txBody>
      </p:sp>
      <p:pic>
        <p:nvPicPr>
          <p:cNvPr id="420" name="Google Shape;4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76" y="1689550"/>
            <a:ext cx="3067500" cy="9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75" y="3236600"/>
            <a:ext cx="3324950" cy="165648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5213825" y="1689550"/>
            <a:ext cx="36483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In a do...while loop the condition is tested AFTER executing the statements within the loop.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means that the do...while loop will execute its statements at least once, even if the condition is false. 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</a:t>
            </a:r>
            <a:r>
              <a:rPr lang="en" sz="2800"/>
              <a:t> Loops</a:t>
            </a:r>
            <a:endParaRPr sz="2800"/>
          </a:p>
        </p:txBody>
      </p:sp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1185425" y="1195450"/>
            <a:ext cx="72330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Syntax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Parameters: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init counter: Initialize the loop counter value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 counter: Evaluated for each loop iteration. If it evaluates to TRUE, the loop continues. If it evaluates to FALSE, the loop ends.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increment counter: Increases the loop counter value</a:t>
            </a:r>
            <a:endParaRPr sz="1800"/>
          </a:p>
        </p:txBody>
      </p:sp>
      <p:pic>
        <p:nvPicPr>
          <p:cNvPr id="429" name="Google Shape;4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75" y="1689550"/>
            <a:ext cx="6115850" cy="10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Loops</a:t>
            </a:r>
            <a:endParaRPr sz="2800"/>
          </a:p>
        </p:txBody>
      </p:sp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1185425" y="1195450"/>
            <a:ext cx="72330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</a:t>
            </a:r>
            <a:endParaRPr sz="1800"/>
          </a:p>
        </p:txBody>
      </p:sp>
      <p:pic>
        <p:nvPicPr>
          <p:cNvPr id="436" name="Google Shape;43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00" y="1831275"/>
            <a:ext cx="3645057" cy="9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003" y="3217503"/>
            <a:ext cx="3682449" cy="9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Break </a:t>
            </a:r>
            <a:endParaRPr sz="2800"/>
          </a:p>
        </p:txBody>
      </p:sp>
      <p:sp>
        <p:nvSpPr>
          <p:cNvPr id="443" name="Google Shape;443;p60"/>
          <p:cNvSpPr txBox="1"/>
          <p:nvPr>
            <p:ph idx="1" type="body"/>
          </p:nvPr>
        </p:nvSpPr>
        <p:spPr>
          <a:xfrm>
            <a:off x="1185425" y="1195450"/>
            <a:ext cx="72330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break statement can be used to jump out of a loop.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example jumps out of the loop when x is equal to 4: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444" name="Google Shape;44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75" y="2286225"/>
            <a:ext cx="3562850" cy="17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</a:t>
            </a:r>
            <a:r>
              <a:rPr lang="en" sz="2800"/>
              <a:t>ontinue</a:t>
            </a:r>
            <a:endParaRPr sz="2800"/>
          </a:p>
        </p:txBody>
      </p:sp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1185425" y="1195450"/>
            <a:ext cx="72330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continue statement breaks one iteration (in the loop), if a specified condition occurs, and continues with the next iteration in the loop.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example skips the value of 4: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451" name="Google Shape;4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25" y="2813375"/>
            <a:ext cx="3472250" cy="17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local server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 the following</a:t>
            </a:r>
            <a:endParaRPr sz="1800"/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450" y="1853025"/>
            <a:ext cx="3521325" cy="1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469" name="Google Shape;469;p64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 the following</a:t>
            </a:r>
            <a:endParaRPr sz="1800"/>
          </a:p>
        </p:txBody>
      </p:sp>
      <p:pic>
        <p:nvPicPr>
          <p:cNvPr id="470" name="Google Shape;47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38" y="1895050"/>
            <a:ext cx="5749825" cy="22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476" name="Google Shape;476;p65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 are some challenges from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https://www.w3resource.com/php-exercises/basic-algorithm/index.php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477" name="Google Shape;477;p65"/>
          <p:cNvPicPr preferRelativeResize="0"/>
          <p:nvPr/>
        </p:nvPicPr>
        <p:blipFill rotWithShape="1">
          <a:blip r:embed="rId4">
            <a:alphaModFix/>
          </a:blip>
          <a:srcRect b="11598" l="0" r="0" t="0"/>
          <a:stretch/>
        </p:blipFill>
        <p:spPr>
          <a:xfrm>
            <a:off x="1856750" y="1944475"/>
            <a:ext cx="5175375" cy="27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483" name="Google Shape;4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63" y="1275800"/>
            <a:ext cx="6065276" cy="34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489" name="Google Shape;4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975" y="1177150"/>
            <a:ext cx="5608025" cy="36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25" y="1165425"/>
            <a:ext cx="6784650" cy="36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01" name="Google Shape;50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255" y="1014750"/>
            <a:ext cx="5954821" cy="37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07" name="Google Shape;50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675" y="1321303"/>
            <a:ext cx="62488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1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13" name="Google Shape;51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63" y="1127000"/>
            <a:ext cx="5493374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 XAMPP to set up a local server.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 over to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https://www.apachefriends.org/index.html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XAMPP for your operating system, and install and run it.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Click these to start the service -</a:t>
            </a:r>
            <a:endParaRPr sz="1800"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14813" t="17992"/>
          <a:stretch/>
        </p:blipFill>
        <p:spPr>
          <a:xfrm>
            <a:off x="1780225" y="3335250"/>
            <a:ext cx="6758775" cy="16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19" name="Google Shape;51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63" y="1127000"/>
            <a:ext cx="5493374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25" name="Google Shape;52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00" y="1187225"/>
            <a:ext cx="5897999" cy="32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pic>
        <p:nvPicPr>
          <p:cNvPr id="531" name="Google Shape;53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00" y="1014750"/>
            <a:ext cx="5935400" cy="3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37" name="Google Shape;537;p75"/>
          <p:cNvSpPr txBox="1"/>
          <p:nvPr>
            <p:ph idx="1" type="body"/>
          </p:nvPr>
        </p:nvSpPr>
        <p:spPr>
          <a:xfrm>
            <a:off x="1297500" y="1245700"/>
            <a:ext cx="7038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a loop to print this triangle</a:t>
            </a:r>
            <a:endParaRPr sz="1800"/>
          </a:p>
        </p:txBody>
      </p:sp>
      <p:pic>
        <p:nvPicPr>
          <p:cNvPr id="538" name="Google Shape;53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00" y="1737175"/>
            <a:ext cx="992700" cy="166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44" name="Google Shape;544;p76"/>
          <p:cNvSpPr txBox="1"/>
          <p:nvPr>
            <p:ph idx="1" type="body"/>
          </p:nvPr>
        </p:nvSpPr>
        <p:spPr>
          <a:xfrm>
            <a:off x="1297500" y="1245700"/>
            <a:ext cx="7038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a loop to print this triangle</a:t>
            </a:r>
            <a:endParaRPr sz="1800"/>
          </a:p>
        </p:txBody>
      </p:sp>
      <p:pic>
        <p:nvPicPr>
          <p:cNvPr id="545" name="Google Shape;5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7428126" cy="2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51" name="Google Shape;551;p77"/>
          <p:cNvSpPr txBox="1"/>
          <p:nvPr>
            <p:ph idx="1" type="body"/>
          </p:nvPr>
        </p:nvSpPr>
        <p:spPr>
          <a:xfrm>
            <a:off x="1297500" y="1245700"/>
            <a:ext cx="7038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a loop to print this triangle</a:t>
            </a:r>
            <a:endParaRPr sz="1800"/>
          </a:p>
        </p:txBody>
      </p:sp>
      <p:pic>
        <p:nvPicPr>
          <p:cNvPr id="552" name="Google Shape;55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7428126" cy="2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58" name="Google Shape;558;p78"/>
          <p:cNvSpPr txBox="1"/>
          <p:nvPr>
            <p:ph idx="1" type="body"/>
          </p:nvPr>
        </p:nvSpPr>
        <p:spPr>
          <a:xfrm>
            <a:off x="1297500" y="1245700"/>
            <a:ext cx="7038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a program that prints, in ascending order, 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numbers from 1 - 50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non negative numbers less than 25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non negative odd numbers less than 25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non negative numbers divisible by 3 that are less than 25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multiples of 5 from 0 - 50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Multiples of 2 or multiples of 3, but not multiples of both 2 and 3. For example, it will print 2, 3, 4, 8, 10, 14… (up to 50)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Multiples of 2 and 3, but not multiples of 12 (up to 100). 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64" name="Google Shape;564;p79"/>
          <p:cNvSpPr txBox="1"/>
          <p:nvPr>
            <p:ph idx="1" type="body"/>
          </p:nvPr>
        </p:nvSpPr>
        <p:spPr>
          <a:xfrm>
            <a:off x="1297500" y="1245700"/>
            <a:ext cx="7038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a program that prints, in DESCENDING order, 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numbers from 1 - 50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non negative numbers less than 25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non negative odd numbers less than 25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non negative numbers divisible by 3 that are less than 25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multiples of 5 from 0 - 50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Multiples of 2 or multiples of 3, but not multiples of both 2 and 3. For example, it will print 2, 3, 4, 8, 10, 14… (up to 50)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Multiples of 2 and 3, but not multiples of 12 (up to 100). </a:t>
            </a:r>
            <a:endParaRPr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70" name="Google Shape;570;p80"/>
          <p:cNvSpPr txBox="1"/>
          <p:nvPr>
            <p:ph idx="1" type="body"/>
          </p:nvPr>
        </p:nvSpPr>
        <p:spPr>
          <a:xfrm>
            <a:off x="1297500" y="1245700"/>
            <a:ext cx="7038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a program that prints the multiplication table of 3, from 1 to 10, in ascending order like so 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3*1 =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3*2 = 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a program that prints the multiplication table of 17, from 1 to 10, in ascending order, like so 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17*1 = 17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17*2 = 34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...</a:t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Go to localhost/phpmyadmin. If you see something like this, then everything is working fine.</a:t>
            </a:r>
            <a:endParaRPr sz="18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800" y="1973550"/>
            <a:ext cx="4986301" cy="30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11510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 go to your xampp installation folder/htdocs and </a:t>
            </a:r>
            <a:r>
              <a:rPr b="1" lang="en" sz="1800"/>
              <a:t>delete </a:t>
            </a:r>
            <a:r>
              <a:rPr lang="en" sz="1800"/>
              <a:t>everything inside.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Create a folder by the name of your choice. I am gonna name it ‘php’.</a:t>
            </a:r>
            <a:endParaRPr sz="1800"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40670" t="0"/>
          <a:stretch/>
        </p:blipFill>
        <p:spPr>
          <a:xfrm>
            <a:off x="1831800" y="2874175"/>
            <a:ext cx="5355174" cy="1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Setting up a local server</a:t>
            </a:r>
            <a:endParaRPr sz="28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195450"/>
            <a:ext cx="7038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Inside php folder, make an index.php file.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file, type this - 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Lines 1 and 3 mark the starting and closing of the block of php code. These tags tell that there is php code inside.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Echo is the print equivalent of php. It simply displays the text in browser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PHP code needs each line to end with a semicolon.</a:t>
            </a:r>
            <a:endParaRPr sz="18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650" y="2107325"/>
            <a:ext cx="2825775" cy="8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