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Montserrat"/>
      <p:regular r:id="rId54"/>
      <p:bold r:id="rId55"/>
      <p:italic r:id="rId56"/>
      <p:boldItalic r:id="rId57"/>
    </p:embeddedFont>
    <p:embeddedFont>
      <p:font typeface="Lato"/>
      <p:regular r:id="rId58"/>
      <p:bold r:id="rId59"/>
      <p:italic r:id="rId60"/>
      <p:boldItalic r:id="rId61"/>
    </p:embeddedFont>
    <p:embeddedFont>
      <p:font typeface="Gill Sans"/>
      <p:regular r:id="rId62"/>
      <p:bold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64" roundtripDataSignature="AMtx7mgmyvqLT5WFwn/PQb9CmqxouIyr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GillSans-regular.fntdata"/><Relationship Id="rId61" Type="http://schemas.openxmlformats.org/officeDocument/2006/relationships/font" Target="fonts/Lato-boldItalic.fntdata"/><Relationship Id="rId20" Type="http://schemas.openxmlformats.org/officeDocument/2006/relationships/slide" Target="slides/slide15.xml"/><Relationship Id="rId64" Type="http://customschemas.google.com/relationships/presentationmetadata" Target="metadata"/><Relationship Id="rId63" Type="http://schemas.openxmlformats.org/officeDocument/2006/relationships/font" Target="fonts/GillSans-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Montserrat-bold.fntdata"/><Relationship Id="rId10" Type="http://schemas.openxmlformats.org/officeDocument/2006/relationships/slide" Target="slides/slide5.xml"/><Relationship Id="rId54" Type="http://schemas.openxmlformats.org/officeDocument/2006/relationships/font" Target="fonts/Montserrat-regular.fntdata"/><Relationship Id="rId13" Type="http://schemas.openxmlformats.org/officeDocument/2006/relationships/slide" Target="slides/slide8.xml"/><Relationship Id="rId57" Type="http://schemas.openxmlformats.org/officeDocument/2006/relationships/font" Target="fonts/Montserrat-boldItalic.fntdata"/><Relationship Id="rId12" Type="http://schemas.openxmlformats.org/officeDocument/2006/relationships/slide" Target="slides/slide7.xml"/><Relationship Id="rId56" Type="http://schemas.openxmlformats.org/officeDocument/2006/relationships/font" Target="fonts/Montserrat-italic.fntdata"/><Relationship Id="rId15" Type="http://schemas.openxmlformats.org/officeDocument/2006/relationships/slide" Target="slides/slide10.xml"/><Relationship Id="rId59" Type="http://schemas.openxmlformats.org/officeDocument/2006/relationships/font" Target="fonts/Lato-bold.fntdata"/><Relationship Id="rId14" Type="http://schemas.openxmlformats.org/officeDocument/2006/relationships/slide" Target="slides/slide9.xml"/><Relationship Id="rId58" Type="http://schemas.openxmlformats.org/officeDocument/2006/relationships/font" Target="fonts/La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FFFFFF"/>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2000" u="none" cap="none" strike="noStrike">
                <a:solidFill>
                  <a:srgbClr val="FFFFFF"/>
                </a:solidFill>
                <a:latin typeface="Gill Sans"/>
                <a:ea typeface="Gill Sans"/>
                <a:cs typeface="Gill Sans"/>
                <a:sym typeface="Gill Sans"/>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Gill Sans"/>
              <a:buNone/>
            </a:pPr>
            <a:fld id="{00000000-1234-1234-1234-123412341234}" type="slidenum">
              <a:rPr b="0" i="0" lang="en-US" sz="1200" u="none" cap="none" strike="noStrike">
                <a:solidFill>
                  <a:srgbClr val="FFFFFF"/>
                </a:solidFill>
                <a:latin typeface="Gill Sans"/>
                <a:ea typeface="Gill Sans"/>
                <a:cs typeface="Gill Sans"/>
                <a:sym typeface="Gill San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3af556328_0_3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3af556328_0_3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d3af556328_0_393: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FFFFFF"/>
              </a:buClr>
              <a:buSzPts val="1200"/>
              <a:buFont typeface="Gill Sans"/>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3af556328_0_4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d3af556328_0_4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6ac44a114_0_12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d6ac44a114_0_12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3af556328_0_4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3af556328_0_4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d3af556328_0_414: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FFFFFF"/>
              </a:buClr>
              <a:buSzPts val="1200"/>
              <a:buFont typeface="Gill Sans"/>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3af556328_0_4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d3af556328_0_4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d3af556328_0_425: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FFFFFF"/>
              </a:buClr>
              <a:buSzPts val="1200"/>
              <a:buFont typeface="Gill Sans"/>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d3af556328_0_4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d3af556328_0_4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6ac44a114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d6ac44a114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6ac44a114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d6ac44a114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d6ac44a114_0_32: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FFFFFF"/>
              </a:buClr>
              <a:buSzPts val="1200"/>
              <a:buFont typeface="Gill Sans"/>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6ac44a114_0_3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d6ac44a114_0_3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6ac44a114_0_3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d6ac44a114_0_3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d6ac44a114_0_3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d6ac44a114_0_3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d6ac44a114_0_3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d6ac44a114_0_3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d6ac44a114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d6ac44a114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d6ac44a114_0_2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FFFFFF"/>
              </a:buClr>
              <a:buSzPts val="1200"/>
              <a:buFont typeface="Gill Sans"/>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d6ac44a114_0_6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d6ac44a114_0_6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d6ac44a114_0_8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d6ac44a114_0_8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d6ac44a114_0_6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d6ac44a114_0_6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6ac44a114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d6ac44a114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gd6ac44a114_0_9: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FFFFFF"/>
              </a:buClr>
              <a:buSzPts val="1200"/>
              <a:buFont typeface="Gill Sans"/>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d6ac44a114_0_9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d6ac44a114_0_9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d6ac44a114_0_1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d6ac44a114_0_12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d6ac44a114_0_1249: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d6ac44a114_0_9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d6ac44a114_0_9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d6ac44a114_0_12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d6ac44a114_0_12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d6ac44a114_0_9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d6ac44a114_0_9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d6ac44a114_0_9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d6ac44a114_0_9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d6ac44a114_0_9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d6ac44a114_0_9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d6ac44a114_0_9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d6ac44a114_0_9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d6ac44a114_0_9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d6ac44a114_0_9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d6ac44a114_0_1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d6ac44a114_0_12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d6ac44a114_0_1228: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FFFFFF"/>
              </a:buClr>
              <a:buSzPts val="1200"/>
              <a:buFont typeface="Gill Sans"/>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d6ac44a114_0_12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d6ac44a114_0_12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d6ac44a114_0_1263: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FFFFFF"/>
              </a:buClr>
              <a:buSzPts val="1200"/>
              <a:buFont typeface="Gill Sans"/>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3af556328_0_3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3af556328_0_3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d3af556328_0_399: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FFFFFF"/>
              </a:buClr>
              <a:buSzPts val="1200"/>
              <a:buFont typeface="Gill Sans"/>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d3af556328_0_266"/>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gd3af556328_0_266"/>
          <p:cNvGrpSpPr/>
          <p:nvPr/>
        </p:nvGrpSpPr>
        <p:grpSpPr>
          <a:xfrm>
            <a:off x="0" y="490"/>
            <a:ext cx="5153705" cy="5134399"/>
            <a:chOff x="0" y="75"/>
            <a:chExt cx="5153705" cy="5152950"/>
          </a:xfrm>
        </p:grpSpPr>
        <p:sp>
          <p:nvSpPr>
            <p:cNvPr id="16" name="Google Shape;16;gd3af556328_0_266"/>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d3af556328_0_266"/>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gd3af556328_0_266"/>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gd3af556328_0_266"/>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gd3af556328_0_266"/>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1" name="Google Shape;21;gd3af556328_0_266"/>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22" name="Google Shape;22;gd3af556328_0_2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grpSp>
        <p:nvGrpSpPr>
          <p:cNvPr id="110" name="Google Shape;110;gd3af556328_0_362"/>
          <p:cNvGrpSpPr/>
          <p:nvPr/>
        </p:nvGrpSpPr>
        <p:grpSpPr>
          <a:xfrm>
            <a:off x="4406400" y="0"/>
            <a:ext cx="4737600" cy="5143065"/>
            <a:chOff x="4406400" y="0"/>
            <a:chExt cx="4737600" cy="5143065"/>
          </a:xfrm>
        </p:grpSpPr>
        <p:sp>
          <p:nvSpPr>
            <p:cNvPr id="111" name="Google Shape;111;gd3af556328_0_362"/>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d3af556328_0_36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d3af556328_0_362"/>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d3af556328_0_362"/>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d3af556328_0_362"/>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d3af556328_0_36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d3af556328_0_362"/>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d3af556328_0_362"/>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d3af556328_0_362"/>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d3af556328_0_362"/>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d3af556328_0_362"/>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d3af556328_0_36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d3af556328_0_362"/>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d3af556328_0_36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d3af556328_0_362"/>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d3af556328_0_36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d3af556328_0_362"/>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d3af556328_0_362"/>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gd3af556328_0_362"/>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30" name="Google Shape;130;gd3af556328_0_362"/>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1" name="Google Shape;131;gd3af556328_0_3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
        <p:nvSpPr>
          <p:cNvPr id="133" name="Google Shape;133;gd3af556328_0_38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4" name="Shape 134"/>
        <p:cNvGrpSpPr/>
        <p:nvPr/>
      </p:nvGrpSpPr>
      <p:grpSpPr>
        <a:xfrm>
          <a:off x="0" y="0"/>
          <a:ext cx="0" cy="0"/>
          <a:chOff x="0" y="0"/>
          <a:chExt cx="0" cy="0"/>
        </a:xfrm>
      </p:grpSpPr>
      <p:sp>
        <p:nvSpPr>
          <p:cNvPr id="135" name="Google Shape;135;gd3af556328_0_387"/>
          <p:cNvSpPr txBox="1"/>
          <p:nvPr>
            <p:ph type="title"/>
          </p:nvPr>
        </p:nvSpPr>
        <p:spPr>
          <a:xfrm>
            <a:off x="855662" y="463550"/>
            <a:ext cx="7429500" cy="1109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6" name="Google Shape;136;gd3af556328_0_387"/>
          <p:cNvSpPr txBox="1"/>
          <p:nvPr>
            <p:ph idx="1" type="body"/>
          </p:nvPr>
        </p:nvSpPr>
        <p:spPr>
          <a:xfrm>
            <a:off x="855662" y="1687512"/>
            <a:ext cx="7429500" cy="2655900"/>
          </a:xfrm>
          <a:prstGeom prst="rect">
            <a:avLst/>
          </a:prstGeom>
          <a:noFill/>
          <a:ln>
            <a:noFill/>
          </a:ln>
        </p:spPr>
        <p:txBody>
          <a:bodyPr anchorCtr="0" anchor="t" bIns="45700" lIns="91425" spcFirstLastPara="1" rIns="91425" wrap="square" tIns="45700">
            <a:normAutofit/>
          </a:bodyPr>
          <a:lstStyle>
            <a:lvl1pPr indent="-371475" lvl="0" marL="457200" rtl="0" algn="l">
              <a:lnSpc>
                <a:spcPct val="120000"/>
              </a:lnSpc>
              <a:spcBef>
                <a:spcPts val="750"/>
              </a:spcBef>
              <a:spcAft>
                <a:spcPts val="0"/>
              </a:spcAft>
              <a:buClr>
                <a:schemeClr val="lt1"/>
              </a:buClr>
              <a:buSzPts val="2250"/>
              <a:buChar char="●"/>
              <a:defRPr/>
            </a:lvl1pPr>
            <a:lvl2pPr indent="-371475" lvl="1" marL="914400" rtl="0" algn="l">
              <a:lnSpc>
                <a:spcPct val="120000"/>
              </a:lnSpc>
              <a:spcBef>
                <a:spcPts val="1200"/>
              </a:spcBef>
              <a:spcAft>
                <a:spcPts val="0"/>
              </a:spcAft>
              <a:buClr>
                <a:schemeClr val="lt1"/>
              </a:buClr>
              <a:buSzPts val="2250"/>
              <a:buChar char="○"/>
              <a:defRPr/>
            </a:lvl2pPr>
            <a:lvl3pPr indent="-371475" lvl="2" marL="1371600" rtl="0" algn="l">
              <a:lnSpc>
                <a:spcPct val="120000"/>
              </a:lnSpc>
              <a:spcBef>
                <a:spcPts val="1200"/>
              </a:spcBef>
              <a:spcAft>
                <a:spcPts val="0"/>
              </a:spcAft>
              <a:buClr>
                <a:schemeClr val="lt1"/>
              </a:buClr>
              <a:buSzPts val="2250"/>
              <a:buChar char="■"/>
              <a:defRPr/>
            </a:lvl3pPr>
            <a:lvl4pPr indent="-371475" lvl="3" marL="1828800" rtl="0" algn="l">
              <a:lnSpc>
                <a:spcPct val="120000"/>
              </a:lnSpc>
              <a:spcBef>
                <a:spcPts val="1200"/>
              </a:spcBef>
              <a:spcAft>
                <a:spcPts val="0"/>
              </a:spcAft>
              <a:buClr>
                <a:schemeClr val="lt1"/>
              </a:buClr>
              <a:buSzPts val="2250"/>
              <a:buChar char="●"/>
              <a:defRPr/>
            </a:lvl4pPr>
            <a:lvl5pPr indent="-371475" lvl="4" marL="2286000" rtl="0" algn="l">
              <a:lnSpc>
                <a:spcPct val="120000"/>
              </a:lnSpc>
              <a:spcBef>
                <a:spcPts val="1200"/>
              </a:spcBef>
              <a:spcAft>
                <a:spcPts val="0"/>
              </a:spcAft>
              <a:buClr>
                <a:schemeClr val="lt1"/>
              </a:buClr>
              <a:buSzPts val="2250"/>
              <a:buChar char="○"/>
              <a:defRPr/>
            </a:lvl5pPr>
            <a:lvl6pPr indent="-371475" lvl="5" marL="2743200" rtl="0" algn="l">
              <a:lnSpc>
                <a:spcPct val="120000"/>
              </a:lnSpc>
              <a:spcBef>
                <a:spcPts val="1200"/>
              </a:spcBef>
              <a:spcAft>
                <a:spcPts val="0"/>
              </a:spcAft>
              <a:buClr>
                <a:schemeClr val="lt1"/>
              </a:buClr>
              <a:buSzPts val="2250"/>
              <a:buChar char="■"/>
              <a:defRPr/>
            </a:lvl6pPr>
            <a:lvl7pPr indent="-371475" lvl="6" marL="3200400" rtl="0" algn="l">
              <a:lnSpc>
                <a:spcPct val="120000"/>
              </a:lnSpc>
              <a:spcBef>
                <a:spcPts val="1200"/>
              </a:spcBef>
              <a:spcAft>
                <a:spcPts val="0"/>
              </a:spcAft>
              <a:buClr>
                <a:schemeClr val="lt1"/>
              </a:buClr>
              <a:buSzPts val="2250"/>
              <a:buChar char="●"/>
              <a:defRPr/>
            </a:lvl7pPr>
            <a:lvl8pPr indent="-371475" lvl="7" marL="3657600" rtl="0" algn="l">
              <a:lnSpc>
                <a:spcPct val="120000"/>
              </a:lnSpc>
              <a:spcBef>
                <a:spcPts val="1200"/>
              </a:spcBef>
              <a:spcAft>
                <a:spcPts val="0"/>
              </a:spcAft>
              <a:buClr>
                <a:schemeClr val="lt1"/>
              </a:buClr>
              <a:buSzPts val="2250"/>
              <a:buChar char="○"/>
              <a:defRPr/>
            </a:lvl8pPr>
            <a:lvl9pPr indent="-371475" lvl="8" marL="4114800" rtl="0" algn="l">
              <a:lnSpc>
                <a:spcPct val="120000"/>
              </a:lnSpc>
              <a:spcBef>
                <a:spcPts val="1200"/>
              </a:spcBef>
              <a:spcAft>
                <a:spcPts val="1200"/>
              </a:spcAft>
              <a:buClr>
                <a:schemeClr val="lt1"/>
              </a:buClr>
              <a:buSzPts val="2250"/>
              <a:buChar char="■"/>
              <a:defRPr/>
            </a:lvl9pPr>
          </a:lstStyle>
          <a:p/>
        </p:txBody>
      </p:sp>
      <p:sp>
        <p:nvSpPr>
          <p:cNvPr id="137" name="Google Shape;137;gd3af556328_0_387"/>
          <p:cNvSpPr txBox="1"/>
          <p:nvPr>
            <p:ph idx="10" type="dt"/>
          </p:nvPr>
        </p:nvSpPr>
        <p:spPr>
          <a:xfrm>
            <a:off x="5592762" y="4413250"/>
            <a:ext cx="2057400" cy="2730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7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gd3af556328_0_387"/>
          <p:cNvSpPr txBox="1"/>
          <p:nvPr>
            <p:ph idx="11" type="ftr"/>
          </p:nvPr>
        </p:nvSpPr>
        <p:spPr>
          <a:xfrm>
            <a:off x="855662" y="4413250"/>
            <a:ext cx="4680000" cy="273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gd3af556328_0_387"/>
          <p:cNvSpPr txBox="1"/>
          <p:nvPr>
            <p:ph idx="12" type="sldNum"/>
          </p:nvPr>
        </p:nvSpPr>
        <p:spPr>
          <a:xfrm>
            <a:off x="7707312" y="4411662"/>
            <a:ext cx="5778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700"/>
              <a:buFont typeface="Gill Sans"/>
              <a:buNone/>
              <a:defRPr b="0" i="0" sz="700" u="none">
                <a:solidFill>
                  <a:srgbClr val="FFFFFF"/>
                </a:solidFill>
                <a:latin typeface="Gill Sans"/>
                <a:ea typeface="Gill Sans"/>
                <a:cs typeface="Gill Sans"/>
                <a:sym typeface="Gill Sans"/>
              </a:defRPr>
            </a:lvl1pPr>
            <a:lvl2pPr indent="0" lvl="1" marL="0" marR="0" rtl="0" algn="r">
              <a:lnSpc>
                <a:spcPct val="100000"/>
              </a:lnSpc>
              <a:spcBef>
                <a:spcPts val="0"/>
              </a:spcBef>
              <a:spcAft>
                <a:spcPts val="0"/>
              </a:spcAft>
              <a:buClr>
                <a:srgbClr val="FFFFFF"/>
              </a:buClr>
              <a:buSzPts val="700"/>
              <a:buFont typeface="Gill Sans"/>
              <a:buNone/>
              <a:defRPr b="0" i="0" sz="700" u="none">
                <a:solidFill>
                  <a:srgbClr val="FFFFFF"/>
                </a:solidFill>
                <a:latin typeface="Gill Sans"/>
                <a:ea typeface="Gill Sans"/>
                <a:cs typeface="Gill Sans"/>
                <a:sym typeface="Gill Sans"/>
              </a:defRPr>
            </a:lvl2pPr>
            <a:lvl3pPr indent="0" lvl="2" marL="0" marR="0" rtl="0" algn="r">
              <a:lnSpc>
                <a:spcPct val="100000"/>
              </a:lnSpc>
              <a:spcBef>
                <a:spcPts val="0"/>
              </a:spcBef>
              <a:spcAft>
                <a:spcPts val="0"/>
              </a:spcAft>
              <a:buClr>
                <a:srgbClr val="FFFFFF"/>
              </a:buClr>
              <a:buSzPts val="700"/>
              <a:buFont typeface="Gill Sans"/>
              <a:buNone/>
              <a:defRPr b="0" i="0" sz="700" u="none">
                <a:solidFill>
                  <a:srgbClr val="FFFFFF"/>
                </a:solidFill>
                <a:latin typeface="Gill Sans"/>
                <a:ea typeface="Gill Sans"/>
                <a:cs typeface="Gill Sans"/>
                <a:sym typeface="Gill Sans"/>
              </a:defRPr>
            </a:lvl3pPr>
            <a:lvl4pPr indent="0" lvl="3" marL="0" marR="0" rtl="0" algn="r">
              <a:lnSpc>
                <a:spcPct val="100000"/>
              </a:lnSpc>
              <a:spcBef>
                <a:spcPts val="0"/>
              </a:spcBef>
              <a:spcAft>
                <a:spcPts val="0"/>
              </a:spcAft>
              <a:buClr>
                <a:srgbClr val="FFFFFF"/>
              </a:buClr>
              <a:buSzPts val="700"/>
              <a:buFont typeface="Gill Sans"/>
              <a:buNone/>
              <a:defRPr b="0" i="0" sz="700" u="none">
                <a:solidFill>
                  <a:srgbClr val="FFFFFF"/>
                </a:solidFill>
                <a:latin typeface="Gill Sans"/>
                <a:ea typeface="Gill Sans"/>
                <a:cs typeface="Gill Sans"/>
                <a:sym typeface="Gill Sans"/>
              </a:defRPr>
            </a:lvl4pPr>
            <a:lvl5pPr indent="0" lvl="4" marL="0" marR="0" rtl="0" algn="r">
              <a:lnSpc>
                <a:spcPct val="100000"/>
              </a:lnSpc>
              <a:spcBef>
                <a:spcPts val="0"/>
              </a:spcBef>
              <a:spcAft>
                <a:spcPts val="0"/>
              </a:spcAft>
              <a:buClr>
                <a:srgbClr val="FFFFFF"/>
              </a:buClr>
              <a:buSzPts val="700"/>
              <a:buFont typeface="Gill Sans"/>
              <a:buNone/>
              <a:defRPr b="0" i="0" sz="700" u="none">
                <a:solidFill>
                  <a:srgbClr val="FFFFFF"/>
                </a:solidFill>
                <a:latin typeface="Gill Sans"/>
                <a:ea typeface="Gill Sans"/>
                <a:cs typeface="Gill Sans"/>
                <a:sym typeface="Gill Sans"/>
              </a:defRPr>
            </a:lvl5pPr>
            <a:lvl6pPr indent="0" lvl="5" marL="0" marR="0" rtl="0" algn="r">
              <a:lnSpc>
                <a:spcPct val="100000"/>
              </a:lnSpc>
              <a:spcBef>
                <a:spcPts val="0"/>
              </a:spcBef>
              <a:spcAft>
                <a:spcPts val="0"/>
              </a:spcAft>
              <a:buClr>
                <a:srgbClr val="FFFFFF"/>
              </a:buClr>
              <a:buSzPts val="700"/>
              <a:buFont typeface="Gill Sans"/>
              <a:buNone/>
              <a:defRPr b="0" i="0" sz="700" u="none">
                <a:solidFill>
                  <a:srgbClr val="FFFFFF"/>
                </a:solidFill>
                <a:latin typeface="Gill Sans"/>
                <a:ea typeface="Gill Sans"/>
                <a:cs typeface="Gill Sans"/>
                <a:sym typeface="Gill Sans"/>
              </a:defRPr>
            </a:lvl6pPr>
            <a:lvl7pPr indent="0" lvl="6" marL="0" marR="0" rtl="0" algn="r">
              <a:lnSpc>
                <a:spcPct val="100000"/>
              </a:lnSpc>
              <a:spcBef>
                <a:spcPts val="0"/>
              </a:spcBef>
              <a:spcAft>
                <a:spcPts val="0"/>
              </a:spcAft>
              <a:buClr>
                <a:srgbClr val="FFFFFF"/>
              </a:buClr>
              <a:buSzPts val="700"/>
              <a:buFont typeface="Gill Sans"/>
              <a:buNone/>
              <a:defRPr b="0" i="0" sz="700" u="none">
                <a:solidFill>
                  <a:srgbClr val="FFFFFF"/>
                </a:solidFill>
                <a:latin typeface="Gill Sans"/>
                <a:ea typeface="Gill Sans"/>
                <a:cs typeface="Gill Sans"/>
                <a:sym typeface="Gill Sans"/>
              </a:defRPr>
            </a:lvl7pPr>
            <a:lvl8pPr indent="0" lvl="7" marL="0" marR="0" rtl="0" algn="r">
              <a:lnSpc>
                <a:spcPct val="100000"/>
              </a:lnSpc>
              <a:spcBef>
                <a:spcPts val="0"/>
              </a:spcBef>
              <a:spcAft>
                <a:spcPts val="0"/>
              </a:spcAft>
              <a:buClr>
                <a:srgbClr val="FFFFFF"/>
              </a:buClr>
              <a:buSzPts val="700"/>
              <a:buFont typeface="Gill Sans"/>
              <a:buNone/>
              <a:defRPr b="0" i="0" sz="700" u="none">
                <a:solidFill>
                  <a:srgbClr val="FFFFFF"/>
                </a:solidFill>
                <a:latin typeface="Gill Sans"/>
                <a:ea typeface="Gill Sans"/>
                <a:cs typeface="Gill Sans"/>
                <a:sym typeface="Gill Sans"/>
              </a:defRPr>
            </a:lvl8pPr>
            <a:lvl9pPr indent="0" lvl="8" marL="0" marR="0" rtl="0" algn="r">
              <a:lnSpc>
                <a:spcPct val="100000"/>
              </a:lnSpc>
              <a:spcBef>
                <a:spcPts val="0"/>
              </a:spcBef>
              <a:spcAft>
                <a:spcPts val="0"/>
              </a:spcAft>
              <a:buClr>
                <a:srgbClr val="FFFFFF"/>
              </a:buClr>
              <a:buSzPts val="700"/>
              <a:buFont typeface="Gill Sans"/>
              <a:buNone/>
              <a:defRPr b="0" i="0" sz="700" u="none">
                <a:solidFill>
                  <a:srgbClr val="FFFFF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sz="1000">
              <a:solidFill>
                <a:schemeClr val="lt1"/>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grpSp>
        <p:nvGrpSpPr>
          <p:cNvPr id="24" name="Google Shape;24;gd3af556328_0_276"/>
          <p:cNvGrpSpPr/>
          <p:nvPr/>
        </p:nvGrpSpPr>
        <p:grpSpPr>
          <a:xfrm>
            <a:off x="4406400" y="0"/>
            <a:ext cx="4737600" cy="5143065"/>
            <a:chOff x="4406400" y="0"/>
            <a:chExt cx="4737600" cy="5143065"/>
          </a:xfrm>
        </p:grpSpPr>
        <p:sp>
          <p:nvSpPr>
            <p:cNvPr id="25" name="Google Shape;25;gd3af556328_0_276"/>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gd3af556328_0_276"/>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d3af556328_0_276"/>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gd3af556328_0_276"/>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gd3af556328_0_276"/>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gd3af556328_0_27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gd3af556328_0_276"/>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gd3af556328_0_27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gd3af556328_0_276"/>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d3af556328_0_27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d3af556328_0_276"/>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gd3af556328_0_276"/>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d3af556328_0_276"/>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gd3af556328_0_27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gd3af556328_0_276"/>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gd3af556328_0_27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d3af556328_0_276"/>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gd3af556328_0_276"/>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gd3af556328_0_27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4" name="Google Shape;44;gd3af556328_0_2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grpSp>
        <p:nvGrpSpPr>
          <p:cNvPr id="46" name="Google Shape;46;gd3af556328_0_298"/>
          <p:cNvGrpSpPr/>
          <p:nvPr/>
        </p:nvGrpSpPr>
        <p:grpSpPr>
          <a:xfrm>
            <a:off x="0" y="381001"/>
            <a:ext cx="1037850" cy="1016287"/>
            <a:chOff x="0" y="381001"/>
            <a:chExt cx="1037850" cy="1016287"/>
          </a:xfrm>
        </p:grpSpPr>
        <p:sp>
          <p:nvSpPr>
            <p:cNvPr id="47" name="Google Shape;47;gd3af556328_0_29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gd3af556328_0_29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gd3af556328_0_29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0" name="Google Shape;50;gd3af556328_0_29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1" name="Google Shape;51;gd3af556328_0_29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grpSp>
        <p:nvGrpSpPr>
          <p:cNvPr id="53" name="Google Shape;53;gd3af556328_0_305"/>
          <p:cNvGrpSpPr/>
          <p:nvPr/>
        </p:nvGrpSpPr>
        <p:grpSpPr>
          <a:xfrm>
            <a:off x="0" y="381001"/>
            <a:ext cx="1037850" cy="1016287"/>
            <a:chOff x="0" y="381001"/>
            <a:chExt cx="1037850" cy="1016287"/>
          </a:xfrm>
        </p:grpSpPr>
        <p:sp>
          <p:nvSpPr>
            <p:cNvPr id="54" name="Google Shape;54;gd3af556328_0_30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d3af556328_0_30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gd3af556328_0_30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gd3af556328_0_30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 name="Google Shape;58;gd3af556328_0_30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9" name="Google Shape;59;gd3af556328_0_30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grpSp>
        <p:nvGrpSpPr>
          <p:cNvPr id="61" name="Google Shape;61;gd3af556328_0_313"/>
          <p:cNvGrpSpPr/>
          <p:nvPr/>
        </p:nvGrpSpPr>
        <p:grpSpPr>
          <a:xfrm>
            <a:off x="0" y="381001"/>
            <a:ext cx="1037850" cy="1016287"/>
            <a:chOff x="0" y="381001"/>
            <a:chExt cx="1037850" cy="1016287"/>
          </a:xfrm>
        </p:grpSpPr>
        <p:sp>
          <p:nvSpPr>
            <p:cNvPr id="62" name="Google Shape;62;gd3af556328_0_31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d3af556328_0_31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gd3af556328_0_3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gd3af556328_0_3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grpSp>
        <p:nvGrpSpPr>
          <p:cNvPr id="67" name="Google Shape;67;gd3af556328_0_319"/>
          <p:cNvGrpSpPr/>
          <p:nvPr/>
        </p:nvGrpSpPr>
        <p:grpSpPr>
          <a:xfrm>
            <a:off x="0" y="381001"/>
            <a:ext cx="1037850" cy="1016287"/>
            <a:chOff x="0" y="381001"/>
            <a:chExt cx="1037850" cy="1016287"/>
          </a:xfrm>
        </p:grpSpPr>
        <p:sp>
          <p:nvSpPr>
            <p:cNvPr id="68" name="Google Shape;68;gd3af556328_0_3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d3af556328_0_3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gd3af556328_0_31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1" name="Google Shape;71;gd3af556328_0_319"/>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2" name="Google Shape;72;gd3af556328_0_3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grpSp>
        <p:nvGrpSpPr>
          <p:cNvPr id="74" name="Google Shape;74;gd3af556328_0_326"/>
          <p:cNvGrpSpPr/>
          <p:nvPr/>
        </p:nvGrpSpPr>
        <p:grpSpPr>
          <a:xfrm>
            <a:off x="4406400" y="0"/>
            <a:ext cx="4737600" cy="5143500"/>
            <a:chOff x="4406400" y="0"/>
            <a:chExt cx="4737600" cy="5143500"/>
          </a:xfrm>
        </p:grpSpPr>
        <p:sp>
          <p:nvSpPr>
            <p:cNvPr id="75" name="Google Shape;75;gd3af556328_0_326"/>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d3af556328_0_326"/>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d3af556328_0_326"/>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d3af556328_0_326"/>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d3af556328_0_326"/>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d3af556328_0_32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d3af556328_0_326"/>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d3af556328_0_326"/>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d3af556328_0_326"/>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d3af556328_0_326"/>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d3af556328_0_326"/>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d3af556328_0_326"/>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d3af556328_0_326"/>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d3af556328_0_326"/>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d3af556328_0_326"/>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d3af556328_0_32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d3af556328_0_326"/>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d3af556328_0_326"/>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gd3af556328_0_326"/>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4" name="Google Shape;94;gd3af556328_0_3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grpSp>
        <p:nvGrpSpPr>
          <p:cNvPr id="96" name="Google Shape;96;gd3af556328_0_348"/>
          <p:cNvGrpSpPr/>
          <p:nvPr/>
        </p:nvGrpSpPr>
        <p:grpSpPr>
          <a:xfrm>
            <a:off x="0" y="381001"/>
            <a:ext cx="1037850" cy="1016287"/>
            <a:chOff x="0" y="381001"/>
            <a:chExt cx="1037850" cy="1016287"/>
          </a:xfrm>
        </p:grpSpPr>
        <p:sp>
          <p:nvSpPr>
            <p:cNvPr id="97" name="Google Shape;97;gd3af556328_0_34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d3af556328_0_34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gd3af556328_0_348"/>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0" name="Google Shape;100;gd3af556328_0_348"/>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1" name="Google Shape;101;gd3af556328_0_348"/>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gd3af556328_0_3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grpSp>
        <p:nvGrpSpPr>
          <p:cNvPr id="104" name="Google Shape;104;gd3af556328_0_356"/>
          <p:cNvGrpSpPr/>
          <p:nvPr/>
        </p:nvGrpSpPr>
        <p:grpSpPr>
          <a:xfrm>
            <a:off x="0" y="4128572"/>
            <a:ext cx="698925" cy="684657"/>
            <a:chOff x="0" y="3785672"/>
            <a:chExt cx="698925" cy="684657"/>
          </a:xfrm>
        </p:grpSpPr>
        <p:sp>
          <p:nvSpPr>
            <p:cNvPr id="105" name="Google Shape;105;gd3af556328_0_356"/>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d3af556328_0_356"/>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gd3af556328_0_356"/>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gd3af556328_0_3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9" name="Shape 9"/>
        <p:cNvGrpSpPr/>
        <p:nvPr/>
      </p:nvGrpSpPr>
      <p:grpSpPr>
        <a:xfrm>
          <a:off x="0" y="0"/>
          <a:ext cx="0" cy="0"/>
          <a:chOff x="0" y="0"/>
          <a:chExt cx="0" cy="0"/>
        </a:xfrm>
      </p:grpSpPr>
      <p:sp>
        <p:nvSpPr>
          <p:cNvPr id="10" name="Google Shape;10;gd3af556328_0_2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11" name="Google Shape;11;gd3af556328_0_2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12" name="Google Shape;12;gd3af556328_0_2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leetcode.com/problems/reverse-integer/" TargetMode="External"/><Relationship Id="rId4" Type="http://schemas.openxmlformats.org/officeDocument/2006/relationships/hyperlink" Target="https://leetcode.com/problems/count-of-matches-in-tournament/" TargetMode="External"/><Relationship Id="rId5" Type="http://schemas.openxmlformats.org/officeDocument/2006/relationships/hyperlink" Target="https://leetcode.com/problems/maximum-69-number/"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d3af556328_0_39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n-US" sz="4400">
                <a:solidFill>
                  <a:srgbClr val="FFCC66"/>
                </a:solidFill>
                <a:latin typeface="Twentieth Century"/>
                <a:ea typeface="Twentieth Century"/>
                <a:cs typeface="Twentieth Century"/>
                <a:sym typeface="Twentieth Century"/>
              </a:rPr>
              <a:t>LECTURE 2:</a:t>
            </a:r>
            <a:endParaRPr sz="4400">
              <a:solidFill>
                <a:srgbClr val="FFCC66"/>
              </a:solidFill>
              <a:latin typeface="Twentieth Century"/>
              <a:ea typeface="Twentieth Century"/>
              <a:cs typeface="Twentieth Century"/>
              <a:sym typeface="Twentieth Century"/>
            </a:endParaRPr>
          </a:p>
          <a:p>
            <a:pPr indent="0" lvl="0" marL="0" rtl="0" algn="l">
              <a:lnSpc>
                <a:spcPct val="90000"/>
              </a:lnSpc>
              <a:spcBef>
                <a:spcPts val="0"/>
              </a:spcBef>
              <a:spcAft>
                <a:spcPts val="0"/>
              </a:spcAft>
              <a:buNone/>
            </a:pPr>
            <a:r>
              <a:rPr lang="en-US" sz="4400">
                <a:solidFill>
                  <a:srgbClr val="FFCC66"/>
                </a:solidFill>
                <a:latin typeface="Twentieth Century"/>
                <a:ea typeface="Twentieth Century"/>
                <a:cs typeface="Twentieth Century"/>
                <a:sym typeface="Twentieth Century"/>
              </a:rPr>
              <a:t>PHP FUNCTIONS</a:t>
            </a:r>
            <a:endParaRPr/>
          </a:p>
        </p:txBody>
      </p:sp>
      <p:sp>
        <p:nvSpPr>
          <p:cNvPr id="146" name="Google Shape;146;gd3af556328_0_39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700"/>
              <a:t>Arafat Hassan</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9"/>
          <p:cNvSpPr txBox="1"/>
          <p:nvPr>
            <p:ph type="title"/>
          </p:nvPr>
        </p:nvSpPr>
        <p:spPr>
          <a:xfrm>
            <a:off x="855662" y="463550"/>
            <a:ext cx="7429500" cy="11096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C66"/>
              </a:buClr>
              <a:buSzPts val="4200"/>
              <a:buFont typeface="Twentieth Century"/>
              <a:buNone/>
            </a:pPr>
            <a:r>
              <a:rPr b="0" i="0" lang="en-US" sz="4200" u="none">
                <a:solidFill>
                  <a:srgbClr val="FFCC66"/>
                </a:solidFill>
                <a:latin typeface="Twentieth Century"/>
                <a:ea typeface="Twentieth Century"/>
                <a:cs typeface="Twentieth Century"/>
                <a:sym typeface="Twentieth Century"/>
              </a:rPr>
              <a:t>RETURN VALUES</a:t>
            </a:r>
            <a:endParaRPr/>
          </a:p>
        </p:txBody>
      </p:sp>
      <p:sp>
        <p:nvSpPr>
          <p:cNvPr id="205" name="Google Shape;205;p9"/>
          <p:cNvSpPr txBox="1"/>
          <p:nvPr>
            <p:ph idx="1" type="body"/>
          </p:nvPr>
        </p:nvSpPr>
        <p:spPr>
          <a:xfrm>
            <a:off x="855662" y="1687512"/>
            <a:ext cx="7429500" cy="2655887"/>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lt1"/>
              </a:buClr>
              <a:buSzPts val="2500"/>
              <a:buFont typeface="Arial"/>
              <a:buNone/>
            </a:pPr>
            <a:r>
              <a:rPr b="0" i="0" lang="en-US" sz="2000" u="none">
                <a:solidFill>
                  <a:schemeClr val="lt1"/>
                </a:solidFill>
                <a:latin typeface="Twentieth Century"/>
                <a:ea typeface="Twentieth Century"/>
                <a:cs typeface="Twentieth Century"/>
                <a:sym typeface="Twentieth Century"/>
              </a:rPr>
              <a:t>Often a function will take its arguments, do some computation, and return a value to be used as the value of the function call in the calling expression.  The </a:t>
            </a:r>
            <a:r>
              <a:rPr b="0" i="0" lang="en-US" sz="2000" u="none">
                <a:solidFill>
                  <a:srgbClr val="00FFFF"/>
                </a:solidFill>
                <a:latin typeface="Twentieth Century"/>
                <a:ea typeface="Twentieth Century"/>
                <a:cs typeface="Twentieth Century"/>
                <a:sym typeface="Twentieth Century"/>
              </a:rPr>
              <a:t>return</a:t>
            </a:r>
            <a:r>
              <a:rPr b="0" i="0" lang="en-US" sz="2000" u="none">
                <a:solidFill>
                  <a:schemeClr val="lt1"/>
                </a:solidFill>
                <a:latin typeface="Twentieth Century"/>
                <a:ea typeface="Twentieth Century"/>
                <a:cs typeface="Twentieth Century"/>
                <a:sym typeface="Twentieth Century"/>
              </a:rPr>
              <a:t> keyword is used for this.</a:t>
            </a:r>
            <a:endParaRPr/>
          </a:p>
        </p:txBody>
      </p:sp>
      <p:sp>
        <p:nvSpPr>
          <p:cNvPr id="206" name="Google Shape;206;p9"/>
          <p:cNvSpPr txBox="1"/>
          <p:nvPr/>
        </p:nvSpPr>
        <p:spPr>
          <a:xfrm>
            <a:off x="914400" y="2800350"/>
            <a:ext cx="4806950" cy="19018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function greeting() {</a:t>
            </a:r>
            <a:endParaRPr/>
          </a:p>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    </a:t>
            </a:r>
            <a:r>
              <a:rPr b="0" i="0" lang="en-US" sz="1800" u="none">
                <a:solidFill>
                  <a:srgbClr val="00FFFF"/>
                </a:solidFill>
                <a:latin typeface="Courier"/>
                <a:ea typeface="Courier"/>
                <a:cs typeface="Courier"/>
                <a:sym typeface="Courier"/>
              </a:rPr>
              <a:t>return</a:t>
            </a:r>
            <a:r>
              <a:rPr b="0" i="0" lang="en-US" sz="1800" u="none">
                <a:solidFill>
                  <a:srgbClr val="FFFF00"/>
                </a:solidFill>
                <a:latin typeface="Courier"/>
                <a:ea typeface="Courier"/>
                <a:cs typeface="Courier"/>
                <a:sym typeface="Courier"/>
              </a:rPr>
              <a:t> "Hello";</a:t>
            </a:r>
            <a:endParaRPr/>
          </a:p>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FF"/>
              </a:buClr>
              <a:buSzPts val="1800"/>
              <a:buFont typeface="Gill Sans"/>
              <a:buNone/>
            </a:pPr>
            <a:r>
              <a:t/>
            </a:r>
            <a:endParaRPr b="0" i="0" sz="1800" u="none">
              <a:solidFill>
                <a:srgbClr val="FFFF00"/>
              </a:solidFill>
              <a:latin typeface="Courier"/>
              <a:ea typeface="Courier"/>
              <a:cs typeface="Courier"/>
              <a:sym typeface="Courier"/>
            </a:endParaRPr>
          </a:p>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print </a:t>
            </a:r>
            <a:r>
              <a:rPr b="0" i="0" lang="en-US" sz="1800" u="none">
                <a:solidFill>
                  <a:srgbClr val="00FFFF"/>
                </a:solidFill>
                <a:latin typeface="Courier"/>
                <a:ea typeface="Courier"/>
                <a:cs typeface="Courier"/>
                <a:sym typeface="Courier"/>
              </a:rPr>
              <a:t>greeting()</a:t>
            </a:r>
            <a:r>
              <a:rPr b="0" i="0" lang="en-US" sz="1800" u="none">
                <a:solidFill>
                  <a:srgbClr val="FFFF00"/>
                </a:solidFill>
                <a:latin typeface="Courier"/>
                <a:ea typeface="Courier"/>
                <a:cs typeface="Courier"/>
                <a:sym typeface="Courier"/>
              </a:rPr>
              <a:t> . " Glenn\n";</a:t>
            </a:r>
            <a:endParaRPr/>
          </a:p>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print </a:t>
            </a:r>
            <a:r>
              <a:rPr b="0" i="0" lang="en-US" sz="1800" u="none">
                <a:solidFill>
                  <a:srgbClr val="00FFFF"/>
                </a:solidFill>
                <a:latin typeface="Courier"/>
                <a:ea typeface="Courier"/>
                <a:cs typeface="Courier"/>
                <a:sym typeface="Courier"/>
              </a:rPr>
              <a:t>greeting()</a:t>
            </a:r>
            <a:r>
              <a:rPr b="0" i="0" lang="en-US" sz="1800" u="none">
                <a:solidFill>
                  <a:srgbClr val="FFFF00"/>
                </a:solidFill>
                <a:latin typeface="Courier"/>
                <a:ea typeface="Courier"/>
                <a:cs typeface="Courier"/>
                <a:sym typeface="Courier"/>
              </a:rPr>
              <a:t> . " Sally\n";</a:t>
            </a:r>
            <a:endParaRPr/>
          </a:p>
        </p:txBody>
      </p:sp>
      <p:sp>
        <p:nvSpPr>
          <p:cNvPr id="207" name="Google Shape;207;p9"/>
          <p:cNvSpPr txBox="1"/>
          <p:nvPr/>
        </p:nvSpPr>
        <p:spPr>
          <a:xfrm>
            <a:off x="6447362" y="3984700"/>
            <a:ext cx="2249400" cy="671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00"/>
              </a:buClr>
              <a:buSzPts val="2000"/>
              <a:buFont typeface="Courier"/>
              <a:buNone/>
            </a:pPr>
            <a:r>
              <a:rPr b="0" i="0" lang="en-US" sz="2000" u="none">
                <a:solidFill>
                  <a:srgbClr val="00FF00"/>
                </a:solidFill>
                <a:latin typeface="Courier"/>
                <a:ea typeface="Courier"/>
                <a:cs typeface="Courier"/>
                <a:sym typeface="Courier"/>
              </a:rPr>
              <a:t>Hello Glenn</a:t>
            </a:r>
            <a:endParaRPr/>
          </a:p>
          <a:p>
            <a:pPr indent="0" lvl="0" marL="0" marR="0" rtl="0" algn="l">
              <a:lnSpc>
                <a:spcPct val="100000"/>
              </a:lnSpc>
              <a:spcBef>
                <a:spcPts val="0"/>
              </a:spcBef>
              <a:spcAft>
                <a:spcPts val="0"/>
              </a:spcAft>
              <a:buClr>
                <a:srgbClr val="00FF00"/>
              </a:buClr>
              <a:buSzPts val="2000"/>
              <a:buFont typeface="Courier"/>
              <a:buNone/>
            </a:pPr>
            <a:r>
              <a:rPr b="0" i="0" lang="en-US" sz="2000" u="none">
                <a:solidFill>
                  <a:srgbClr val="00FF00"/>
                </a:solidFill>
                <a:latin typeface="Courier"/>
                <a:ea typeface="Courier"/>
                <a:cs typeface="Courier"/>
                <a:sym typeface="Courier"/>
              </a:rPr>
              <a:t>Hello Sally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0"/>
          <p:cNvSpPr txBox="1"/>
          <p:nvPr>
            <p:ph type="title"/>
          </p:nvPr>
        </p:nvSpPr>
        <p:spPr>
          <a:xfrm>
            <a:off x="609612" y="423375"/>
            <a:ext cx="7429500" cy="1109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C66"/>
              </a:buClr>
              <a:buSzPts val="4200"/>
              <a:buFont typeface="Twentieth Century"/>
              <a:buNone/>
            </a:pPr>
            <a:r>
              <a:rPr b="0" i="0" lang="en-US" sz="4200" u="none">
                <a:solidFill>
                  <a:srgbClr val="FFCC66"/>
                </a:solidFill>
                <a:latin typeface="Twentieth Century"/>
                <a:ea typeface="Twentieth Century"/>
                <a:cs typeface="Twentieth Century"/>
                <a:sym typeface="Twentieth Century"/>
              </a:rPr>
              <a:t>ARGUMENTS</a:t>
            </a:r>
            <a:endParaRPr/>
          </a:p>
        </p:txBody>
      </p:sp>
      <p:sp>
        <p:nvSpPr>
          <p:cNvPr id="213" name="Google Shape;213;p10"/>
          <p:cNvSpPr txBox="1"/>
          <p:nvPr>
            <p:ph idx="1" type="body"/>
          </p:nvPr>
        </p:nvSpPr>
        <p:spPr>
          <a:xfrm>
            <a:off x="533400" y="1428750"/>
            <a:ext cx="8001000" cy="3014662"/>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lt1"/>
              </a:buClr>
              <a:buSzPts val="2500"/>
              <a:buFont typeface="Arial"/>
              <a:buNone/>
            </a:pPr>
            <a:r>
              <a:rPr b="0" i="0" lang="en-US" sz="2000" u="none">
                <a:solidFill>
                  <a:schemeClr val="lt1"/>
                </a:solidFill>
                <a:latin typeface="Twentieth Century"/>
                <a:ea typeface="Twentieth Century"/>
                <a:cs typeface="Twentieth Century"/>
                <a:sym typeface="Twentieth Century"/>
              </a:rPr>
              <a:t>Functions can choose to accept optional </a:t>
            </a:r>
            <a:r>
              <a:rPr b="0" i="0" lang="en-US" sz="2000" u="none">
                <a:solidFill>
                  <a:srgbClr val="00FF00"/>
                </a:solidFill>
                <a:latin typeface="Twentieth Century"/>
                <a:ea typeface="Twentieth Century"/>
                <a:cs typeface="Twentieth Century"/>
                <a:sym typeface="Twentieth Century"/>
              </a:rPr>
              <a:t>arguments</a:t>
            </a:r>
            <a:r>
              <a:rPr b="0" i="0" lang="en-US" sz="2000" u="none">
                <a:solidFill>
                  <a:schemeClr val="lt1"/>
                </a:solidFill>
                <a:latin typeface="Twentieth Century"/>
                <a:ea typeface="Twentieth Century"/>
                <a:cs typeface="Twentieth Century"/>
                <a:sym typeface="Twentieth Century"/>
              </a:rPr>
              <a:t>.  Within the function definition the variable names are effectively “</a:t>
            </a:r>
            <a:r>
              <a:rPr b="0" i="0" lang="en-US" sz="2000" u="none">
                <a:solidFill>
                  <a:srgbClr val="FFFFFF"/>
                </a:solidFill>
                <a:latin typeface="Twentieth Century"/>
                <a:ea typeface="Twentieth Century"/>
                <a:cs typeface="Twentieth Century"/>
                <a:sym typeface="Twentieth Century"/>
              </a:rPr>
              <a:t>aliases</a:t>
            </a:r>
            <a:r>
              <a:rPr b="0" i="0" lang="en-US" sz="2000" u="none">
                <a:solidFill>
                  <a:schemeClr val="lt1"/>
                </a:solidFill>
                <a:latin typeface="Twentieth Century"/>
                <a:ea typeface="Twentieth Century"/>
                <a:cs typeface="Twentieth Century"/>
                <a:sym typeface="Twentieth Century"/>
              </a:rPr>
              <a:t>” to the </a:t>
            </a:r>
            <a:r>
              <a:rPr b="0" i="0" lang="en-US" sz="2000" u="none">
                <a:solidFill>
                  <a:srgbClr val="FF7F00"/>
                </a:solidFill>
                <a:latin typeface="Twentieth Century"/>
                <a:ea typeface="Twentieth Century"/>
                <a:cs typeface="Twentieth Century"/>
                <a:sym typeface="Twentieth Century"/>
              </a:rPr>
              <a:t>values passed in</a:t>
            </a:r>
            <a:r>
              <a:rPr b="0" i="0" lang="en-US" sz="2000" u="none">
                <a:solidFill>
                  <a:schemeClr val="lt1"/>
                </a:solidFill>
                <a:latin typeface="Twentieth Century"/>
                <a:ea typeface="Twentieth Century"/>
                <a:cs typeface="Twentieth Century"/>
                <a:sym typeface="Twentieth Century"/>
              </a:rPr>
              <a:t> when the function is called.</a:t>
            </a:r>
            <a:endParaRPr/>
          </a:p>
        </p:txBody>
      </p:sp>
      <p:sp>
        <p:nvSpPr>
          <p:cNvPr id="214" name="Google Shape;214;p10"/>
          <p:cNvSpPr txBox="1"/>
          <p:nvPr/>
        </p:nvSpPr>
        <p:spPr>
          <a:xfrm>
            <a:off x="609600" y="2571750"/>
            <a:ext cx="5867400" cy="2171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function howdy(</a:t>
            </a:r>
            <a:r>
              <a:rPr b="0" i="0" lang="en-US" sz="1600" u="none">
                <a:solidFill>
                  <a:srgbClr val="00FF00"/>
                </a:solidFill>
                <a:latin typeface="Courier"/>
                <a:ea typeface="Courier"/>
                <a:cs typeface="Courier"/>
                <a:sym typeface="Courier"/>
              </a:rPr>
              <a:t>$lang</a:t>
            </a:r>
            <a:r>
              <a:rPr b="0" i="0" lang="en-US" sz="1600" u="none">
                <a:solidFill>
                  <a:srgbClr val="FFFF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if ( </a:t>
            </a:r>
            <a:r>
              <a:rPr b="0" i="0" lang="en-US" sz="1600" u="none">
                <a:solidFill>
                  <a:srgbClr val="00FF00"/>
                </a:solidFill>
                <a:latin typeface="Courier"/>
                <a:ea typeface="Courier"/>
                <a:cs typeface="Courier"/>
                <a:sym typeface="Courier"/>
              </a:rPr>
              <a:t>$lang</a:t>
            </a:r>
            <a:r>
              <a:rPr b="0" i="0" lang="en-US" sz="1600" u="none">
                <a:solidFill>
                  <a:srgbClr val="FFFF00"/>
                </a:solidFill>
                <a:latin typeface="Courier"/>
                <a:ea typeface="Courier"/>
                <a:cs typeface="Courier"/>
                <a:sym typeface="Courier"/>
              </a:rPr>
              <a:t> == 'es' ) return "Hola";</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if ( </a:t>
            </a:r>
            <a:r>
              <a:rPr b="0" i="0" lang="en-US" sz="1600" u="none">
                <a:solidFill>
                  <a:srgbClr val="00FF00"/>
                </a:solidFill>
                <a:latin typeface="Courier"/>
                <a:ea typeface="Courier"/>
                <a:cs typeface="Courier"/>
                <a:sym typeface="Courier"/>
              </a:rPr>
              <a:t>$lang</a:t>
            </a:r>
            <a:r>
              <a:rPr b="0" i="0" lang="en-US" sz="1600" u="none">
                <a:solidFill>
                  <a:srgbClr val="FFFF00"/>
                </a:solidFill>
                <a:latin typeface="Courier"/>
                <a:ea typeface="Courier"/>
                <a:cs typeface="Courier"/>
                <a:sym typeface="Courier"/>
              </a:rPr>
              <a:t> == 'fr' ) return "Bonjour";</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return "Hello";</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FF"/>
              </a:buClr>
              <a:buSzPts val="1600"/>
              <a:buFont typeface="Gill Sans"/>
              <a:buNone/>
            </a:pPr>
            <a:r>
              <a:t/>
            </a:r>
            <a:endParaRPr b="0" i="0" sz="1600" u="none">
              <a:solidFill>
                <a:srgbClr val="FFFF00"/>
              </a:solidFill>
              <a:latin typeface="Courier"/>
              <a:ea typeface="Courier"/>
              <a:cs typeface="Courier"/>
              <a:sym typeface="Courie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print howdy(</a:t>
            </a:r>
            <a:r>
              <a:rPr b="0" i="0" lang="en-US" sz="1600" u="none">
                <a:solidFill>
                  <a:srgbClr val="FF7F00"/>
                </a:solidFill>
                <a:latin typeface="Courier"/>
                <a:ea typeface="Courier"/>
                <a:cs typeface="Courier"/>
                <a:sym typeface="Courier"/>
              </a:rPr>
              <a:t>'es'</a:t>
            </a:r>
            <a:r>
              <a:rPr b="0" i="0" lang="en-US" sz="1600" u="none">
                <a:solidFill>
                  <a:srgbClr val="FFFF00"/>
                </a:solidFill>
                <a:latin typeface="Courier"/>
                <a:ea typeface="Courier"/>
                <a:cs typeface="Courier"/>
                <a:sym typeface="Courier"/>
              </a:rPr>
              <a:t>) . " Glenn\n";</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print howdy(</a:t>
            </a:r>
            <a:r>
              <a:rPr b="0" i="0" lang="en-US" sz="1600" u="none">
                <a:solidFill>
                  <a:srgbClr val="FF7F00"/>
                </a:solidFill>
                <a:latin typeface="Courier"/>
                <a:ea typeface="Courier"/>
                <a:cs typeface="Courier"/>
                <a:sym typeface="Courier"/>
              </a:rPr>
              <a:t>'fr'</a:t>
            </a:r>
            <a:r>
              <a:rPr b="0" i="0" lang="en-US" sz="1600" u="none">
                <a:solidFill>
                  <a:srgbClr val="FFFF00"/>
                </a:solidFill>
                <a:latin typeface="Courier"/>
                <a:ea typeface="Courier"/>
                <a:cs typeface="Courier"/>
                <a:sym typeface="Courier"/>
              </a:rPr>
              <a:t>) . " Sally\n";</a:t>
            </a:r>
            <a:endParaRPr/>
          </a:p>
        </p:txBody>
      </p:sp>
      <p:sp>
        <p:nvSpPr>
          <p:cNvPr id="215" name="Google Shape;215;p10"/>
          <p:cNvSpPr txBox="1"/>
          <p:nvPr/>
        </p:nvSpPr>
        <p:spPr>
          <a:xfrm>
            <a:off x="6744262" y="4071937"/>
            <a:ext cx="2251200" cy="671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00"/>
              </a:buClr>
              <a:buSzPts val="2000"/>
              <a:buFont typeface="Courier"/>
              <a:buNone/>
            </a:pPr>
            <a:r>
              <a:rPr b="0" i="0" lang="en-US" sz="2000" u="none">
                <a:solidFill>
                  <a:srgbClr val="00FF00"/>
                </a:solidFill>
                <a:latin typeface="Courier"/>
                <a:ea typeface="Courier"/>
                <a:cs typeface="Courier"/>
                <a:sym typeface="Courier"/>
              </a:rPr>
              <a:t>Hola Glenn</a:t>
            </a:r>
            <a:endParaRPr/>
          </a:p>
          <a:p>
            <a:pPr indent="0" lvl="0" marL="0" marR="0" rtl="0" algn="l">
              <a:lnSpc>
                <a:spcPct val="100000"/>
              </a:lnSpc>
              <a:spcBef>
                <a:spcPts val="0"/>
              </a:spcBef>
              <a:spcAft>
                <a:spcPts val="0"/>
              </a:spcAft>
              <a:buClr>
                <a:srgbClr val="00FF00"/>
              </a:buClr>
              <a:buSzPts val="2000"/>
              <a:buFont typeface="Courier"/>
              <a:buNone/>
            </a:pPr>
            <a:r>
              <a:rPr b="0" i="0" lang="en-US" sz="2000" u="none">
                <a:solidFill>
                  <a:srgbClr val="00FF00"/>
                </a:solidFill>
                <a:latin typeface="Courier"/>
                <a:ea typeface="Courier"/>
                <a:cs typeface="Courier"/>
                <a:sym typeface="Courier"/>
              </a:rPr>
              <a:t>Bonjour Sally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d3af556328_0_404"/>
          <p:cNvSpPr txBox="1"/>
          <p:nvPr>
            <p:ph type="title"/>
          </p:nvPr>
        </p:nvSpPr>
        <p:spPr>
          <a:xfrm>
            <a:off x="609612" y="423375"/>
            <a:ext cx="7429500" cy="1109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C66"/>
              </a:buClr>
              <a:buSzPts val="4200"/>
              <a:buFont typeface="Twentieth Century"/>
              <a:buNone/>
            </a:pPr>
            <a:r>
              <a:rPr b="0" i="0" lang="en-US" sz="4200" u="none">
                <a:solidFill>
                  <a:srgbClr val="FFCC66"/>
                </a:solidFill>
                <a:latin typeface="Twentieth Century"/>
                <a:ea typeface="Twentieth Century"/>
                <a:cs typeface="Twentieth Century"/>
                <a:sym typeface="Twentieth Century"/>
              </a:rPr>
              <a:t>ARGUMENTS</a:t>
            </a:r>
            <a:endParaRPr/>
          </a:p>
        </p:txBody>
      </p:sp>
      <p:sp>
        <p:nvSpPr>
          <p:cNvPr id="221" name="Google Shape;221;gd3af556328_0_404"/>
          <p:cNvSpPr txBox="1"/>
          <p:nvPr>
            <p:ph idx="1" type="body"/>
          </p:nvPr>
        </p:nvSpPr>
        <p:spPr>
          <a:xfrm>
            <a:off x="533400" y="1428750"/>
            <a:ext cx="8001000" cy="30147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20000"/>
              </a:lnSpc>
              <a:spcBef>
                <a:spcPts val="0"/>
              </a:spcBef>
              <a:spcAft>
                <a:spcPts val="0"/>
              </a:spcAft>
              <a:buSzPts val="1800"/>
              <a:buChar char="●"/>
            </a:pPr>
            <a:r>
              <a:rPr lang="en-US" sz="1800"/>
              <a:t>The following example has a function with two arguments ($fname and $year):</a:t>
            </a:r>
            <a:endParaRPr sz="1800"/>
          </a:p>
        </p:txBody>
      </p:sp>
      <p:pic>
        <p:nvPicPr>
          <p:cNvPr id="222" name="Google Shape;222;gd3af556328_0_404"/>
          <p:cNvPicPr preferRelativeResize="0"/>
          <p:nvPr/>
        </p:nvPicPr>
        <p:blipFill>
          <a:blip r:embed="rId3">
            <a:alphaModFix/>
          </a:blip>
          <a:stretch>
            <a:fillRect/>
          </a:stretch>
        </p:blipFill>
        <p:spPr>
          <a:xfrm>
            <a:off x="1113084" y="2426800"/>
            <a:ext cx="4647350" cy="1935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1"/>
          <p:cNvSpPr txBox="1"/>
          <p:nvPr>
            <p:ph type="title"/>
          </p:nvPr>
        </p:nvSpPr>
        <p:spPr>
          <a:xfrm>
            <a:off x="855662" y="463550"/>
            <a:ext cx="7429500" cy="11096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C66"/>
              </a:buClr>
              <a:buSzPts val="4200"/>
              <a:buFont typeface="Twentieth Century"/>
              <a:buNone/>
            </a:pPr>
            <a:r>
              <a:rPr b="0" i="0" lang="en-US" sz="4200" u="none">
                <a:solidFill>
                  <a:srgbClr val="FFCC66"/>
                </a:solidFill>
                <a:latin typeface="Twentieth Century"/>
                <a:ea typeface="Twentieth Century"/>
                <a:cs typeface="Twentieth Century"/>
                <a:sym typeface="Twentieth Century"/>
              </a:rPr>
              <a:t>OPTIONAL ARGUMENTS</a:t>
            </a:r>
            <a:endParaRPr/>
          </a:p>
        </p:txBody>
      </p:sp>
      <p:sp>
        <p:nvSpPr>
          <p:cNvPr id="228" name="Google Shape;228;p11"/>
          <p:cNvSpPr txBox="1"/>
          <p:nvPr>
            <p:ph idx="1" type="body"/>
          </p:nvPr>
        </p:nvSpPr>
        <p:spPr>
          <a:xfrm>
            <a:off x="855662" y="1687512"/>
            <a:ext cx="7429500" cy="2655887"/>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lt1"/>
              </a:buClr>
              <a:buSzPts val="2500"/>
              <a:buFont typeface="Arial"/>
              <a:buNone/>
            </a:pPr>
            <a:r>
              <a:rPr b="0" i="0" lang="en-US" sz="2000" u="none">
                <a:solidFill>
                  <a:schemeClr val="lt1"/>
                </a:solidFill>
                <a:latin typeface="Twentieth Century"/>
                <a:ea typeface="Twentieth Century"/>
                <a:cs typeface="Twentieth Century"/>
                <a:sym typeface="Twentieth Century"/>
              </a:rPr>
              <a:t>Arguments can have defaults, and so can be omitted.</a:t>
            </a:r>
            <a:endParaRPr/>
          </a:p>
        </p:txBody>
      </p:sp>
      <p:sp>
        <p:nvSpPr>
          <p:cNvPr id="229" name="Google Shape;229;p11"/>
          <p:cNvSpPr txBox="1"/>
          <p:nvPr/>
        </p:nvSpPr>
        <p:spPr>
          <a:xfrm>
            <a:off x="838200" y="2266950"/>
            <a:ext cx="6265862" cy="2171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CC66"/>
              </a:buClr>
              <a:buSzPts val="1600"/>
              <a:buFont typeface="Courier"/>
              <a:buNone/>
            </a:pPr>
            <a:r>
              <a:rPr b="0" i="0" lang="en-US" sz="1600" u="none">
                <a:solidFill>
                  <a:srgbClr val="FFCC66"/>
                </a:solidFill>
                <a:latin typeface="Courier"/>
                <a:ea typeface="Courier"/>
                <a:cs typeface="Courier"/>
                <a:sym typeface="Courier"/>
              </a:rPr>
              <a:t>function howdy($lang='es') {</a:t>
            </a:r>
            <a:endParaRPr/>
          </a:p>
          <a:p>
            <a:pPr indent="0" lvl="0" marL="0" marR="0" rtl="0" algn="l">
              <a:lnSpc>
                <a:spcPct val="100000"/>
              </a:lnSpc>
              <a:spcBef>
                <a:spcPts val="0"/>
              </a:spcBef>
              <a:spcAft>
                <a:spcPts val="0"/>
              </a:spcAft>
              <a:buClr>
                <a:srgbClr val="FFCC66"/>
              </a:buClr>
              <a:buSzPts val="1600"/>
              <a:buFont typeface="Courier"/>
              <a:buNone/>
            </a:pPr>
            <a:r>
              <a:rPr b="0" i="0" lang="en-US" sz="1600" u="none">
                <a:solidFill>
                  <a:srgbClr val="FFCC66"/>
                </a:solidFill>
                <a:latin typeface="Courier"/>
                <a:ea typeface="Courier"/>
                <a:cs typeface="Courier"/>
                <a:sym typeface="Courier"/>
              </a:rPr>
              <a:t>    if ( $lang == 'es' ) return "Hola";</a:t>
            </a:r>
            <a:endParaRPr/>
          </a:p>
          <a:p>
            <a:pPr indent="0" lvl="0" marL="0" marR="0" rtl="0" algn="l">
              <a:lnSpc>
                <a:spcPct val="100000"/>
              </a:lnSpc>
              <a:spcBef>
                <a:spcPts val="0"/>
              </a:spcBef>
              <a:spcAft>
                <a:spcPts val="0"/>
              </a:spcAft>
              <a:buClr>
                <a:srgbClr val="FFCC66"/>
              </a:buClr>
              <a:buSzPts val="1600"/>
              <a:buFont typeface="Courier"/>
              <a:buNone/>
            </a:pPr>
            <a:r>
              <a:rPr b="0" i="0" lang="en-US" sz="1600" u="none">
                <a:solidFill>
                  <a:srgbClr val="FFCC66"/>
                </a:solidFill>
                <a:latin typeface="Courier"/>
                <a:ea typeface="Courier"/>
                <a:cs typeface="Courier"/>
                <a:sym typeface="Courier"/>
              </a:rPr>
              <a:t>    if ( $lang == 'fr' ) return "Bonjour";</a:t>
            </a:r>
            <a:endParaRPr/>
          </a:p>
          <a:p>
            <a:pPr indent="0" lvl="0" marL="0" marR="0" rtl="0" algn="l">
              <a:lnSpc>
                <a:spcPct val="100000"/>
              </a:lnSpc>
              <a:spcBef>
                <a:spcPts val="0"/>
              </a:spcBef>
              <a:spcAft>
                <a:spcPts val="0"/>
              </a:spcAft>
              <a:buClr>
                <a:srgbClr val="FFCC66"/>
              </a:buClr>
              <a:buSzPts val="1600"/>
              <a:buFont typeface="Courier"/>
              <a:buNone/>
            </a:pPr>
            <a:r>
              <a:rPr b="0" i="0" lang="en-US" sz="1600" u="none">
                <a:solidFill>
                  <a:srgbClr val="FFCC66"/>
                </a:solidFill>
                <a:latin typeface="Courier"/>
                <a:ea typeface="Courier"/>
                <a:cs typeface="Courier"/>
                <a:sym typeface="Courier"/>
              </a:rPr>
              <a:t>    return "Hello";</a:t>
            </a:r>
            <a:endParaRPr/>
          </a:p>
          <a:p>
            <a:pPr indent="0" lvl="0" marL="0" marR="0" rtl="0" algn="l">
              <a:lnSpc>
                <a:spcPct val="100000"/>
              </a:lnSpc>
              <a:spcBef>
                <a:spcPts val="0"/>
              </a:spcBef>
              <a:spcAft>
                <a:spcPts val="0"/>
              </a:spcAft>
              <a:buClr>
                <a:srgbClr val="FFCC66"/>
              </a:buClr>
              <a:buSzPts val="1600"/>
              <a:buFont typeface="Courier"/>
              <a:buNone/>
            </a:pPr>
            <a:r>
              <a:rPr b="0" i="0" lang="en-US" sz="1600" u="none">
                <a:solidFill>
                  <a:srgbClr val="FFCC66"/>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FF"/>
              </a:buClr>
              <a:buSzPts val="1600"/>
              <a:buFont typeface="Gill Sans"/>
              <a:buNone/>
            </a:pPr>
            <a:r>
              <a:t/>
            </a:r>
            <a:endParaRPr b="0" i="0" sz="1600" u="none">
              <a:solidFill>
                <a:srgbClr val="FFCC66"/>
              </a:solidFill>
              <a:latin typeface="Courier"/>
              <a:ea typeface="Courier"/>
              <a:cs typeface="Courier"/>
              <a:sym typeface="Courier"/>
            </a:endParaRPr>
          </a:p>
          <a:p>
            <a:pPr indent="0" lvl="0" marL="0" marR="0" rtl="0" algn="l">
              <a:lnSpc>
                <a:spcPct val="100000"/>
              </a:lnSpc>
              <a:spcBef>
                <a:spcPts val="0"/>
              </a:spcBef>
              <a:spcAft>
                <a:spcPts val="0"/>
              </a:spcAft>
              <a:buClr>
                <a:srgbClr val="FFCC66"/>
              </a:buClr>
              <a:buSzPts val="1600"/>
              <a:buFont typeface="Courier"/>
              <a:buNone/>
            </a:pPr>
            <a:r>
              <a:rPr b="0" i="0" lang="en-US" sz="1600" u="none">
                <a:solidFill>
                  <a:srgbClr val="FFCC66"/>
                </a:solidFill>
                <a:latin typeface="Courier"/>
                <a:ea typeface="Courier"/>
                <a:cs typeface="Courier"/>
                <a:sym typeface="Courier"/>
              </a:rPr>
              <a:t>print howdy() . " Glenn\n";</a:t>
            </a:r>
            <a:endParaRPr/>
          </a:p>
          <a:p>
            <a:pPr indent="0" lvl="0" marL="0" marR="0" rtl="0" algn="l">
              <a:lnSpc>
                <a:spcPct val="100000"/>
              </a:lnSpc>
              <a:spcBef>
                <a:spcPts val="0"/>
              </a:spcBef>
              <a:spcAft>
                <a:spcPts val="0"/>
              </a:spcAft>
              <a:buClr>
                <a:srgbClr val="FFCC66"/>
              </a:buClr>
              <a:buSzPts val="1600"/>
              <a:buFont typeface="Courier"/>
              <a:buNone/>
            </a:pPr>
            <a:r>
              <a:rPr b="0" i="0" lang="en-US" sz="1600" u="none">
                <a:solidFill>
                  <a:srgbClr val="FFCC66"/>
                </a:solidFill>
                <a:latin typeface="Courier"/>
                <a:ea typeface="Courier"/>
                <a:cs typeface="Courier"/>
                <a:sym typeface="Courier"/>
              </a:rPr>
              <a:t>print howdy('fr') . " Sally\n";</a:t>
            </a:r>
            <a:endParaRPr/>
          </a:p>
        </p:txBody>
      </p:sp>
      <p:sp>
        <p:nvSpPr>
          <p:cNvPr id="230" name="Google Shape;230;p11"/>
          <p:cNvSpPr txBox="1"/>
          <p:nvPr/>
        </p:nvSpPr>
        <p:spPr>
          <a:xfrm>
            <a:off x="6665400" y="3767250"/>
            <a:ext cx="2249400" cy="671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00"/>
              </a:buClr>
              <a:buSzPts val="2000"/>
              <a:buFont typeface="Courier"/>
              <a:buNone/>
            </a:pPr>
            <a:r>
              <a:rPr b="0" i="0" lang="en-US" sz="2000" u="none">
                <a:solidFill>
                  <a:srgbClr val="00FF00"/>
                </a:solidFill>
                <a:latin typeface="Courier"/>
                <a:ea typeface="Courier"/>
                <a:cs typeface="Courier"/>
                <a:sym typeface="Courier"/>
              </a:rPr>
              <a:t>Hola Glenn</a:t>
            </a:r>
            <a:endParaRPr/>
          </a:p>
          <a:p>
            <a:pPr indent="0" lvl="0" marL="0" marR="0" rtl="0" algn="l">
              <a:lnSpc>
                <a:spcPct val="100000"/>
              </a:lnSpc>
              <a:spcBef>
                <a:spcPts val="0"/>
              </a:spcBef>
              <a:spcAft>
                <a:spcPts val="0"/>
              </a:spcAft>
              <a:buClr>
                <a:srgbClr val="00FF00"/>
              </a:buClr>
              <a:buSzPts val="2000"/>
              <a:buFont typeface="Courier"/>
              <a:buNone/>
            </a:pPr>
            <a:r>
              <a:rPr b="0" i="0" lang="en-US" sz="2000" u="none">
                <a:solidFill>
                  <a:srgbClr val="00FF00"/>
                </a:solidFill>
                <a:latin typeface="Courier"/>
                <a:ea typeface="Courier"/>
                <a:cs typeface="Courier"/>
                <a:sym typeface="Courier"/>
              </a:rPr>
              <a:t>Bonjour Sally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d6ac44a114_0_1255"/>
          <p:cNvSpPr txBox="1"/>
          <p:nvPr>
            <p:ph type="title"/>
          </p:nvPr>
        </p:nvSpPr>
        <p:spPr>
          <a:xfrm>
            <a:off x="855662" y="463550"/>
            <a:ext cx="7429500" cy="1109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C66"/>
              </a:buClr>
              <a:buSzPts val="4200"/>
              <a:buFont typeface="Twentieth Century"/>
              <a:buNone/>
            </a:pPr>
            <a:r>
              <a:rPr b="0" i="0" lang="en-US" sz="4200" u="none">
                <a:solidFill>
                  <a:srgbClr val="FFCC66"/>
                </a:solidFill>
                <a:latin typeface="Twentieth Century"/>
                <a:ea typeface="Twentieth Century"/>
                <a:cs typeface="Twentieth Century"/>
                <a:sym typeface="Twentieth Century"/>
              </a:rPr>
              <a:t>OPTIONAL ARGUMENTS</a:t>
            </a:r>
            <a:endParaRPr/>
          </a:p>
        </p:txBody>
      </p:sp>
      <p:sp>
        <p:nvSpPr>
          <p:cNvPr id="236" name="Google Shape;236;gd6ac44a114_0_1255"/>
          <p:cNvSpPr txBox="1"/>
          <p:nvPr>
            <p:ph idx="1" type="body"/>
          </p:nvPr>
        </p:nvSpPr>
        <p:spPr>
          <a:xfrm>
            <a:off x="855650" y="1387399"/>
            <a:ext cx="7429500" cy="29559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lt1"/>
              </a:buClr>
              <a:buSzPts val="2500"/>
              <a:buFont typeface="Arial"/>
              <a:buNone/>
            </a:pPr>
            <a:r>
              <a:rPr lang="en-US" sz="2000">
                <a:latin typeface="Twentieth Century"/>
                <a:ea typeface="Twentieth Century"/>
                <a:cs typeface="Twentieth Century"/>
                <a:sym typeface="Twentieth Century"/>
              </a:rPr>
              <a:t>You can find out how many arguments were passed in like this -</a:t>
            </a:r>
            <a:endParaRPr/>
          </a:p>
        </p:txBody>
      </p:sp>
      <p:pic>
        <p:nvPicPr>
          <p:cNvPr id="237" name="Google Shape;237;gd6ac44a114_0_1255"/>
          <p:cNvPicPr preferRelativeResize="0"/>
          <p:nvPr/>
        </p:nvPicPr>
        <p:blipFill>
          <a:blip r:embed="rId3">
            <a:alphaModFix/>
          </a:blip>
          <a:stretch>
            <a:fillRect/>
          </a:stretch>
        </p:blipFill>
        <p:spPr>
          <a:xfrm>
            <a:off x="1003650" y="1851875"/>
            <a:ext cx="5599170" cy="2955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2"/>
          <p:cNvSpPr txBox="1"/>
          <p:nvPr>
            <p:ph type="title"/>
          </p:nvPr>
        </p:nvSpPr>
        <p:spPr>
          <a:xfrm>
            <a:off x="855662" y="463550"/>
            <a:ext cx="7429500" cy="11096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C66"/>
              </a:buClr>
              <a:buSzPts val="4200"/>
              <a:buFont typeface="Twentieth Century"/>
              <a:buNone/>
            </a:pPr>
            <a:r>
              <a:rPr b="0" i="0" lang="en-US" sz="4200" u="none">
                <a:solidFill>
                  <a:srgbClr val="FFCC66"/>
                </a:solidFill>
                <a:latin typeface="Twentieth Century"/>
                <a:ea typeface="Twentieth Century"/>
                <a:cs typeface="Twentieth Century"/>
                <a:sym typeface="Twentieth Century"/>
              </a:rPr>
              <a:t>CALL BY </a:t>
            </a:r>
            <a:r>
              <a:rPr b="0" i="0" lang="en-US" sz="4200" u="none">
                <a:solidFill>
                  <a:srgbClr val="00FF00"/>
                </a:solidFill>
                <a:latin typeface="Twentieth Century"/>
                <a:ea typeface="Twentieth Century"/>
                <a:cs typeface="Twentieth Century"/>
                <a:sym typeface="Twentieth Century"/>
              </a:rPr>
              <a:t>VALUE</a:t>
            </a:r>
            <a:endParaRPr/>
          </a:p>
        </p:txBody>
      </p:sp>
      <p:sp>
        <p:nvSpPr>
          <p:cNvPr id="243" name="Google Shape;243;p12"/>
          <p:cNvSpPr txBox="1"/>
          <p:nvPr>
            <p:ph idx="1" type="body"/>
          </p:nvPr>
        </p:nvSpPr>
        <p:spPr>
          <a:xfrm>
            <a:off x="609600" y="1352550"/>
            <a:ext cx="7656512" cy="3014662"/>
          </a:xfrm>
          <a:prstGeom prst="rect">
            <a:avLst/>
          </a:prstGeom>
          <a:noFill/>
          <a:ln>
            <a:noFill/>
          </a:ln>
        </p:spPr>
        <p:txBody>
          <a:bodyPr anchorCtr="0" anchor="t" bIns="45700" lIns="91425" spcFirstLastPara="1" rIns="91425" wrap="square" tIns="45700">
            <a:noAutofit/>
          </a:bodyPr>
          <a:lstStyle/>
          <a:p>
            <a:pPr indent="-171449" lvl="0" marL="420687" marR="0" rtl="0" algn="l">
              <a:lnSpc>
                <a:spcPct val="120000"/>
              </a:lnSpc>
              <a:spcBef>
                <a:spcPts val="0"/>
              </a:spcBef>
              <a:spcAft>
                <a:spcPts val="0"/>
              </a:spcAft>
              <a:buClr>
                <a:schemeClr val="lt1"/>
              </a:buClr>
              <a:buSzPts val="2500"/>
              <a:buFont typeface="Arial"/>
              <a:buChar char="•"/>
            </a:pPr>
            <a:r>
              <a:rPr b="0" i="0" lang="en-US" sz="2000" u="none">
                <a:solidFill>
                  <a:schemeClr val="lt1"/>
                </a:solidFill>
                <a:latin typeface="Twentieth Century"/>
                <a:ea typeface="Twentieth Century"/>
                <a:cs typeface="Twentieth Century"/>
                <a:sym typeface="Twentieth Century"/>
              </a:rPr>
              <a:t>The argument variable within the function is an “alias” to the actual variable.</a:t>
            </a:r>
            <a:endParaRPr/>
          </a:p>
          <a:p>
            <a:pPr indent="-171449" lvl="0" marL="420687" marR="0" rtl="0" algn="l">
              <a:lnSpc>
                <a:spcPct val="120000"/>
              </a:lnSpc>
              <a:spcBef>
                <a:spcPts val="700"/>
              </a:spcBef>
              <a:spcAft>
                <a:spcPts val="0"/>
              </a:spcAft>
              <a:buClr>
                <a:schemeClr val="lt1"/>
              </a:buClr>
              <a:buSzPts val="2500"/>
              <a:buFont typeface="Arial"/>
              <a:buChar char="•"/>
            </a:pPr>
            <a:r>
              <a:rPr b="0" i="0" lang="en-US" sz="2000" u="none">
                <a:solidFill>
                  <a:schemeClr val="lt1"/>
                </a:solidFill>
                <a:latin typeface="Twentieth Century"/>
                <a:ea typeface="Twentieth Century"/>
                <a:cs typeface="Twentieth Century"/>
                <a:sym typeface="Twentieth Century"/>
              </a:rPr>
              <a:t>But even further, the alias is to a *copy* of the actual variable in the function call.</a:t>
            </a:r>
            <a:endParaRPr/>
          </a:p>
        </p:txBody>
      </p:sp>
      <p:sp>
        <p:nvSpPr>
          <p:cNvPr id="244" name="Google Shape;244;p12"/>
          <p:cNvSpPr txBox="1"/>
          <p:nvPr/>
        </p:nvSpPr>
        <p:spPr>
          <a:xfrm>
            <a:off x="1066800" y="3028950"/>
            <a:ext cx="6864350" cy="19081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function double($alias) {</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$alias = $alias * 2;</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    return $alias;</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$val = 10;</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$dval = double($val);</a:t>
            </a:r>
            <a:endParaRPr/>
          </a:p>
          <a:p>
            <a:pPr indent="0" lvl="0" marL="0" marR="0" rtl="0" algn="l">
              <a:lnSpc>
                <a:spcPct val="100000"/>
              </a:lnSpc>
              <a:spcBef>
                <a:spcPts val="0"/>
              </a:spcBef>
              <a:spcAft>
                <a:spcPts val="0"/>
              </a:spcAft>
              <a:buClr>
                <a:srgbClr val="FFFF00"/>
              </a:buClr>
              <a:buSzPts val="1600"/>
              <a:buFont typeface="Courier"/>
              <a:buNone/>
            </a:pPr>
            <a:r>
              <a:rPr b="0" i="0" lang="en-US" sz="1600" u="none">
                <a:solidFill>
                  <a:srgbClr val="FFFF00"/>
                </a:solidFill>
                <a:latin typeface="Courier"/>
                <a:ea typeface="Courier"/>
                <a:cs typeface="Courier"/>
                <a:sym typeface="Courier"/>
              </a:rPr>
              <a:t>echo "Value = $val Doubled = $dval\n";</a:t>
            </a:r>
            <a:endParaRPr/>
          </a:p>
        </p:txBody>
      </p:sp>
      <p:sp>
        <p:nvSpPr>
          <p:cNvPr id="245" name="Google Shape;245;p12"/>
          <p:cNvSpPr txBox="1"/>
          <p:nvPr/>
        </p:nvSpPr>
        <p:spPr>
          <a:xfrm>
            <a:off x="5282575" y="3961212"/>
            <a:ext cx="3694200" cy="365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00"/>
              </a:buClr>
              <a:buSzPts val="2000"/>
              <a:buFont typeface="Courier"/>
              <a:buNone/>
            </a:pPr>
            <a:r>
              <a:rPr b="0" i="0" lang="en-US" sz="2000" u="none">
                <a:solidFill>
                  <a:srgbClr val="00FF00"/>
                </a:solidFill>
                <a:latin typeface="Courier"/>
                <a:ea typeface="Courier"/>
                <a:cs typeface="Courier"/>
                <a:sym typeface="Courier"/>
              </a:rPr>
              <a:t>Value = 10 Doubled = 20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3"/>
          <p:cNvSpPr txBox="1"/>
          <p:nvPr>
            <p:ph type="title"/>
          </p:nvPr>
        </p:nvSpPr>
        <p:spPr>
          <a:xfrm>
            <a:off x="855662" y="463550"/>
            <a:ext cx="7429500" cy="11096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C66"/>
              </a:buClr>
              <a:buSzPts val="4200"/>
              <a:buFont typeface="Twentieth Century"/>
              <a:buNone/>
            </a:pPr>
            <a:r>
              <a:rPr b="0" i="0" lang="en-US" sz="4200" u="none">
                <a:solidFill>
                  <a:srgbClr val="FFCC66"/>
                </a:solidFill>
                <a:latin typeface="Twentieth Century"/>
                <a:ea typeface="Twentieth Century"/>
                <a:cs typeface="Twentieth Century"/>
                <a:sym typeface="Twentieth Century"/>
              </a:rPr>
              <a:t>CALL BY </a:t>
            </a:r>
            <a:r>
              <a:rPr b="0" i="0" lang="en-US" sz="4200" u="none">
                <a:solidFill>
                  <a:srgbClr val="00FFFF"/>
                </a:solidFill>
                <a:latin typeface="Twentieth Century"/>
                <a:ea typeface="Twentieth Century"/>
                <a:cs typeface="Twentieth Century"/>
                <a:sym typeface="Twentieth Century"/>
              </a:rPr>
              <a:t>REFERENCE</a:t>
            </a:r>
            <a:endParaRPr/>
          </a:p>
        </p:txBody>
      </p:sp>
      <p:sp>
        <p:nvSpPr>
          <p:cNvPr id="251" name="Google Shape;251;p13"/>
          <p:cNvSpPr txBox="1"/>
          <p:nvPr>
            <p:ph idx="1" type="body"/>
          </p:nvPr>
        </p:nvSpPr>
        <p:spPr>
          <a:xfrm>
            <a:off x="855662" y="1687512"/>
            <a:ext cx="7429500" cy="2655887"/>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lt1"/>
              </a:buClr>
              <a:buSzPts val="2500"/>
              <a:buFont typeface="Arial"/>
              <a:buNone/>
            </a:pPr>
            <a:r>
              <a:rPr b="0" i="0" lang="en-US" sz="2000" u="none">
                <a:solidFill>
                  <a:schemeClr val="lt1"/>
                </a:solidFill>
                <a:latin typeface="Twentieth Century"/>
                <a:ea typeface="Twentieth Century"/>
                <a:cs typeface="Twentieth Century"/>
                <a:sym typeface="Twentieth Century"/>
              </a:rPr>
              <a:t>Sometimes we want a function to change one of its arguments, so we indicate that an argument is “</a:t>
            </a:r>
            <a:r>
              <a:rPr b="0" i="0" lang="en-US" sz="2000" u="none">
                <a:solidFill>
                  <a:srgbClr val="00FFFF"/>
                </a:solidFill>
                <a:latin typeface="Twentieth Century"/>
                <a:ea typeface="Twentieth Century"/>
                <a:cs typeface="Twentieth Century"/>
                <a:sym typeface="Twentieth Century"/>
              </a:rPr>
              <a:t>by reference</a:t>
            </a:r>
            <a:r>
              <a:rPr b="0" i="0" lang="en-US" sz="2000" u="none">
                <a:solidFill>
                  <a:schemeClr val="lt1"/>
                </a:solidFill>
                <a:latin typeface="Twentieth Century"/>
                <a:ea typeface="Twentieth Century"/>
                <a:cs typeface="Twentieth Century"/>
                <a:sym typeface="Twentieth Century"/>
              </a:rPr>
              <a:t>” using (</a:t>
            </a:r>
            <a:r>
              <a:rPr b="0" i="0" lang="en-US" sz="2000" u="none">
                <a:solidFill>
                  <a:srgbClr val="00FFFF"/>
                </a:solidFill>
                <a:latin typeface="Twentieth Century"/>
                <a:ea typeface="Twentieth Century"/>
                <a:cs typeface="Twentieth Century"/>
                <a:sym typeface="Twentieth Century"/>
              </a:rPr>
              <a:t> &amp;</a:t>
            </a:r>
            <a:r>
              <a:rPr b="0" i="0" lang="en-US" sz="2000" u="none">
                <a:solidFill>
                  <a:schemeClr val="lt1"/>
                </a:solidFill>
                <a:latin typeface="Twentieth Century"/>
                <a:ea typeface="Twentieth Century"/>
                <a:cs typeface="Twentieth Century"/>
                <a:sym typeface="Twentieth Century"/>
              </a:rPr>
              <a:t> ).</a:t>
            </a:r>
            <a:endParaRPr/>
          </a:p>
        </p:txBody>
      </p:sp>
      <p:sp>
        <p:nvSpPr>
          <p:cNvPr id="252" name="Google Shape;252;p13"/>
          <p:cNvSpPr txBox="1"/>
          <p:nvPr/>
        </p:nvSpPr>
        <p:spPr>
          <a:xfrm>
            <a:off x="914400" y="2495550"/>
            <a:ext cx="6865937" cy="207645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function triple(</a:t>
            </a:r>
            <a:r>
              <a:rPr b="0" i="0" lang="en-US" sz="1800" u="none">
                <a:solidFill>
                  <a:srgbClr val="00FFFF"/>
                </a:solidFill>
                <a:latin typeface="Courier"/>
                <a:ea typeface="Courier"/>
                <a:cs typeface="Courier"/>
                <a:sym typeface="Courier"/>
              </a:rPr>
              <a:t>&amp;</a:t>
            </a:r>
            <a:r>
              <a:rPr b="0" i="0" lang="en-US" sz="1800" u="none">
                <a:solidFill>
                  <a:srgbClr val="FFFF00"/>
                </a:solidFill>
                <a:latin typeface="Courier"/>
                <a:ea typeface="Courier"/>
                <a:cs typeface="Courier"/>
                <a:sym typeface="Courier"/>
              </a:rPr>
              <a:t>$real</a:t>
            </a:r>
            <a:r>
              <a:rPr lang="en-US" sz="1800">
                <a:solidFill>
                  <a:srgbClr val="FFFF00"/>
                </a:solidFill>
                <a:latin typeface="Courier"/>
                <a:ea typeface="Courier"/>
                <a:cs typeface="Courier"/>
                <a:sym typeface="Courier"/>
              </a:rPr>
              <a:t>T</a:t>
            </a:r>
            <a:r>
              <a:rPr b="0" i="0" lang="en-US" sz="1800" u="none">
                <a:solidFill>
                  <a:srgbClr val="FFFF00"/>
                </a:solidFill>
                <a:latin typeface="Courier"/>
                <a:ea typeface="Courier"/>
                <a:cs typeface="Courier"/>
                <a:sym typeface="Courier"/>
              </a:rPr>
              <a:t>hing) {</a:t>
            </a:r>
            <a:endParaRPr/>
          </a:p>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    $real</a:t>
            </a:r>
            <a:r>
              <a:rPr lang="en-US" sz="1800">
                <a:solidFill>
                  <a:srgbClr val="FFFF00"/>
                </a:solidFill>
                <a:latin typeface="Courier"/>
                <a:ea typeface="Courier"/>
                <a:cs typeface="Courier"/>
                <a:sym typeface="Courier"/>
              </a:rPr>
              <a:t>T</a:t>
            </a:r>
            <a:r>
              <a:rPr b="0" i="0" lang="en-US" sz="1800" u="none">
                <a:solidFill>
                  <a:srgbClr val="FFFF00"/>
                </a:solidFill>
                <a:latin typeface="Courier"/>
                <a:ea typeface="Courier"/>
                <a:cs typeface="Courier"/>
                <a:sym typeface="Courier"/>
              </a:rPr>
              <a:t>hing = $real</a:t>
            </a:r>
            <a:r>
              <a:rPr lang="en-US" sz="1800">
                <a:solidFill>
                  <a:srgbClr val="FFFF00"/>
                </a:solidFill>
                <a:latin typeface="Courier"/>
                <a:ea typeface="Courier"/>
                <a:cs typeface="Courier"/>
                <a:sym typeface="Courier"/>
              </a:rPr>
              <a:t>T</a:t>
            </a:r>
            <a:r>
              <a:rPr b="0" i="0" lang="en-US" sz="1800" u="none">
                <a:solidFill>
                  <a:srgbClr val="FFFF00"/>
                </a:solidFill>
                <a:latin typeface="Courier"/>
                <a:ea typeface="Courier"/>
                <a:cs typeface="Courier"/>
                <a:sym typeface="Courier"/>
              </a:rPr>
              <a:t>hing * 3;</a:t>
            </a:r>
            <a:endParaRPr/>
          </a:p>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FF"/>
              </a:buClr>
              <a:buSzPts val="1800"/>
              <a:buFont typeface="Gill Sans"/>
              <a:buNone/>
            </a:pPr>
            <a:r>
              <a:t/>
            </a:r>
            <a:endParaRPr b="0" i="0" sz="1800" u="none">
              <a:solidFill>
                <a:srgbClr val="FFFF00"/>
              </a:solidFill>
              <a:latin typeface="Courier"/>
              <a:ea typeface="Courier"/>
              <a:cs typeface="Courier"/>
              <a:sym typeface="Courier"/>
            </a:endParaRPr>
          </a:p>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$val = 10;</a:t>
            </a:r>
            <a:endParaRPr/>
          </a:p>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triple($val);</a:t>
            </a:r>
            <a:endParaRPr/>
          </a:p>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echo "Triple = $val\n";</a:t>
            </a:r>
            <a:endParaRPr/>
          </a:p>
        </p:txBody>
      </p:sp>
      <p:sp>
        <p:nvSpPr>
          <p:cNvPr id="253" name="Google Shape;253;p13"/>
          <p:cNvSpPr txBox="1"/>
          <p:nvPr/>
        </p:nvSpPr>
        <p:spPr>
          <a:xfrm>
            <a:off x="6075350" y="4138175"/>
            <a:ext cx="2209800" cy="36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00"/>
              </a:buClr>
              <a:buSzPts val="2000"/>
              <a:buFont typeface="Courier"/>
              <a:buNone/>
            </a:pPr>
            <a:r>
              <a:rPr b="0" i="0" lang="en-US" sz="2000" u="none">
                <a:solidFill>
                  <a:srgbClr val="00FF00"/>
                </a:solidFill>
                <a:latin typeface="Courier"/>
                <a:ea typeface="Courier"/>
                <a:cs typeface="Courier"/>
                <a:sym typeface="Courier"/>
              </a:rPr>
              <a:t>Triple = 30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d3af556328_0_414"/>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lnSpc>
                <a:spcPct val="90000"/>
              </a:lnSpc>
              <a:spcBef>
                <a:spcPts val="0"/>
              </a:spcBef>
              <a:spcAft>
                <a:spcPts val="0"/>
              </a:spcAft>
              <a:buNone/>
            </a:pPr>
            <a:r>
              <a:rPr lang="en-US" sz="4800">
                <a:solidFill>
                  <a:srgbClr val="FFCC66"/>
                </a:solidFill>
                <a:latin typeface="Twentieth Century"/>
                <a:ea typeface="Twentieth Century"/>
                <a:cs typeface="Twentieth Century"/>
                <a:sym typeface="Twentieth Century"/>
              </a:rPr>
              <a:t>SCOPE</a:t>
            </a:r>
            <a:r>
              <a:rPr lang="en-US" sz="4400">
                <a:solidFill>
                  <a:srgbClr val="FFCC66"/>
                </a:solidFill>
                <a:latin typeface="Twentieth Century"/>
                <a:ea typeface="Twentieth Century"/>
                <a:cs typeface="Twentieth Century"/>
                <a:sym typeface="Twentieth Century"/>
              </a:rPr>
              <a:t> AND MODULARITY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6"/>
          <p:cNvSpPr txBox="1"/>
          <p:nvPr>
            <p:ph type="title"/>
          </p:nvPr>
        </p:nvSpPr>
        <p:spPr>
          <a:xfrm>
            <a:off x="849312" y="361950"/>
            <a:ext cx="7227887" cy="10588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C66"/>
              </a:buClr>
              <a:buSzPts val="4200"/>
              <a:buFont typeface="Twentieth Century"/>
              <a:buNone/>
            </a:pPr>
            <a:r>
              <a:rPr b="0" i="0" lang="en-US" sz="4200" u="none">
                <a:solidFill>
                  <a:srgbClr val="FFCC66"/>
                </a:solidFill>
                <a:latin typeface="Twentieth Century"/>
                <a:ea typeface="Twentieth Century"/>
                <a:cs typeface="Twentieth Century"/>
                <a:sym typeface="Twentieth Century"/>
              </a:rPr>
              <a:t>VARIABLE SCOPE</a:t>
            </a:r>
            <a:endParaRPr/>
          </a:p>
        </p:txBody>
      </p:sp>
      <p:sp>
        <p:nvSpPr>
          <p:cNvPr id="265" name="Google Shape;265;p16"/>
          <p:cNvSpPr txBox="1"/>
          <p:nvPr>
            <p:ph idx="1" type="body"/>
          </p:nvPr>
        </p:nvSpPr>
        <p:spPr>
          <a:xfrm>
            <a:off x="849312" y="1457325"/>
            <a:ext cx="7380287" cy="3014662"/>
          </a:xfrm>
          <a:prstGeom prst="rect">
            <a:avLst/>
          </a:prstGeom>
          <a:noFill/>
          <a:ln>
            <a:noFill/>
          </a:ln>
        </p:spPr>
        <p:txBody>
          <a:bodyPr anchorCtr="0" anchor="t" bIns="45700" lIns="91425" spcFirstLastPara="1" rIns="91425" wrap="square" tIns="45700">
            <a:noAutofit/>
          </a:bodyPr>
          <a:lstStyle/>
          <a:p>
            <a:pPr indent="-171449" lvl="0" marL="420687" marR="0" rtl="0" algn="l">
              <a:lnSpc>
                <a:spcPct val="120000"/>
              </a:lnSpc>
              <a:spcBef>
                <a:spcPts val="0"/>
              </a:spcBef>
              <a:spcAft>
                <a:spcPts val="0"/>
              </a:spcAft>
              <a:buClr>
                <a:schemeClr val="lt1"/>
              </a:buClr>
              <a:buSzPts val="2500"/>
              <a:buFont typeface="Arial"/>
              <a:buChar char="•"/>
            </a:pPr>
            <a:r>
              <a:rPr b="0" i="0" lang="en-US" sz="2000" u="none">
                <a:solidFill>
                  <a:schemeClr val="lt1"/>
                </a:solidFill>
                <a:latin typeface="Twentieth Century"/>
                <a:ea typeface="Twentieth Century"/>
                <a:cs typeface="Twentieth Century"/>
                <a:sym typeface="Twentieth Century"/>
              </a:rPr>
              <a:t>In general, variable names used inside of function code do not mix with the variables outside of the function to avoid unexpected side effects if two programmers use the same variable name in different parts of the code.</a:t>
            </a:r>
            <a:endParaRPr/>
          </a:p>
          <a:p>
            <a:pPr indent="-171449" lvl="0" marL="420687" marR="0" rtl="0" algn="l">
              <a:lnSpc>
                <a:spcPct val="120000"/>
              </a:lnSpc>
              <a:spcBef>
                <a:spcPts val="1900"/>
              </a:spcBef>
              <a:spcAft>
                <a:spcPts val="0"/>
              </a:spcAft>
              <a:buClr>
                <a:schemeClr val="lt1"/>
              </a:buClr>
              <a:buSzPts val="2500"/>
              <a:buFont typeface="Arial"/>
              <a:buChar char="•"/>
            </a:pPr>
            <a:r>
              <a:rPr b="0" i="0" lang="en-US" sz="2000" u="none">
                <a:solidFill>
                  <a:schemeClr val="lt1"/>
                </a:solidFill>
                <a:latin typeface="Twentieth Century"/>
                <a:ea typeface="Twentieth Century"/>
                <a:cs typeface="Twentieth Century"/>
                <a:sym typeface="Twentieth Century"/>
              </a:rPr>
              <a:t>We call this “name spacing” the variables.  The function variables are in one “name space” whilst the main variables are in another “name space”. </a:t>
            </a:r>
            <a:endParaRPr/>
          </a:p>
        </p:txBody>
      </p:sp>
      <p:sp>
        <p:nvSpPr>
          <p:cNvPr id="266" name="Google Shape;266;p16"/>
          <p:cNvSpPr txBox="1"/>
          <p:nvPr/>
        </p:nvSpPr>
        <p:spPr>
          <a:xfrm>
            <a:off x="1410825" y="4605625"/>
            <a:ext cx="71724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2000"/>
              <a:buFont typeface="Gill Sans"/>
              <a:buNone/>
            </a:pPr>
            <a:r>
              <a:rPr b="0" i="0" lang="en-US" sz="2000" u="none">
                <a:solidFill>
                  <a:srgbClr val="FFFF00"/>
                </a:solidFill>
                <a:latin typeface="Gill Sans"/>
                <a:ea typeface="Gill Sans"/>
                <a:cs typeface="Gill Sans"/>
                <a:sym typeface="Gill Sans"/>
              </a:rPr>
              <a:t>http://php.net/manual/en/language.variables.scope.php</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7"/>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C66"/>
              </a:buClr>
              <a:buSzPts val="4200"/>
              <a:buFont typeface="Twentieth Century"/>
              <a:buNone/>
            </a:pPr>
            <a:r>
              <a:rPr b="0" i="0" lang="en-US" sz="4200" u="none">
                <a:solidFill>
                  <a:srgbClr val="FFCC66"/>
                </a:solidFill>
                <a:latin typeface="Twentieth Century"/>
                <a:ea typeface="Twentieth Century"/>
                <a:cs typeface="Twentieth Century"/>
                <a:sym typeface="Twentieth Century"/>
              </a:rPr>
              <a:t>NORMAL SCOPE (ISOLATED)</a:t>
            </a:r>
            <a:endParaRPr/>
          </a:p>
        </p:txBody>
      </p:sp>
      <p:sp>
        <p:nvSpPr>
          <p:cNvPr id="272" name="Google Shape;272;p17"/>
          <p:cNvSpPr txBox="1"/>
          <p:nvPr/>
        </p:nvSpPr>
        <p:spPr>
          <a:xfrm>
            <a:off x="1011237" y="1565275"/>
            <a:ext cx="6864350" cy="22574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2000"/>
              <a:buFont typeface="Courier"/>
              <a:buNone/>
            </a:pPr>
            <a:r>
              <a:rPr b="0" i="0" lang="en-US" sz="2000" u="none">
                <a:solidFill>
                  <a:srgbClr val="FFFF00"/>
                </a:solidFill>
                <a:latin typeface="Courier"/>
                <a:ea typeface="Courier"/>
                <a:cs typeface="Courier"/>
                <a:sym typeface="Courier"/>
              </a:rPr>
              <a:t>function tryzap() {</a:t>
            </a:r>
            <a:endParaRPr/>
          </a:p>
          <a:p>
            <a:pPr indent="0" lvl="0" marL="0" marR="0" rtl="0" algn="l">
              <a:lnSpc>
                <a:spcPct val="100000"/>
              </a:lnSpc>
              <a:spcBef>
                <a:spcPts val="0"/>
              </a:spcBef>
              <a:spcAft>
                <a:spcPts val="0"/>
              </a:spcAft>
              <a:buClr>
                <a:srgbClr val="FFFF00"/>
              </a:buClr>
              <a:buSzPts val="2000"/>
              <a:buFont typeface="Courier"/>
              <a:buNone/>
            </a:pPr>
            <a:r>
              <a:rPr b="0" i="0" lang="en-US" sz="2000" u="none">
                <a:solidFill>
                  <a:srgbClr val="FFFF00"/>
                </a:solidFill>
                <a:latin typeface="Courier"/>
                <a:ea typeface="Courier"/>
                <a:cs typeface="Courier"/>
                <a:sym typeface="Courier"/>
              </a:rPr>
              <a:t>    $val = 100;</a:t>
            </a:r>
            <a:endParaRPr/>
          </a:p>
          <a:p>
            <a:pPr indent="0" lvl="0" marL="0" marR="0" rtl="0" algn="l">
              <a:lnSpc>
                <a:spcPct val="100000"/>
              </a:lnSpc>
              <a:spcBef>
                <a:spcPts val="0"/>
              </a:spcBef>
              <a:spcAft>
                <a:spcPts val="0"/>
              </a:spcAft>
              <a:buClr>
                <a:srgbClr val="FFFF00"/>
              </a:buClr>
              <a:buSzPts val="2000"/>
              <a:buFont typeface="Courier"/>
              <a:buNone/>
            </a:pPr>
            <a:r>
              <a:rPr b="0" i="0" lang="en-US" sz="20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FF"/>
              </a:buClr>
              <a:buSzPts val="2000"/>
              <a:buFont typeface="Gill Sans"/>
              <a:buNone/>
            </a:pPr>
            <a:r>
              <a:t/>
            </a:r>
            <a:endParaRPr b="0" i="0" sz="2000" u="none">
              <a:solidFill>
                <a:srgbClr val="FFFF00"/>
              </a:solidFill>
              <a:latin typeface="Courier"/>
              <a:ea typeface="Courier"/>
              <a:cs typeface="Courier"/>
              <a:sym typeface="Courier"/>
            </a:endParaRPr>
          </a:p>
          <a:p>
            <a:pPr indent="0" lvl="0" marL="0" marR="0" rtl="0" algn="l">
              <a:lnSpc>
                <a:spcPct val="100000"/>
              </a:lnSpc>
              <a:spcBef>
                <a:spcPts val="0"/>
              </a:spcBef>
              <a:spcAft>
                <a:spcPts val="0"/>
              </a:spcAft>
              <a:buClr>
                <a:srgbClr val="FFFF00"/>
              </a:buClr>
              <a:buSzPts val="2000"/>
              <a:buFont typeface="Courier"/>
              <a:buNone/>
            </a:pPr>
            <a:r>
              <a:rPr b="0" i="0" lang="en-US" sz="2000" u="none">
                <a:solidFill>
                  <a:srgbClr val="FFFF00"/>
                </a:solidFill>
                <a:latin typeface="Courier"/>
                <a:ea typeface="Courier"/>
                <a:cs typeface="Courier"/>
                <a:sym typeface="Courier"/>
              </a:rPr>
              <a:t>$val = 10;</a:t>
            </a:r>
            <a:endParaRPr/>
          </a:p>
          <a:p>
            <a:pPr indent="0" lvl="0" marL="0" marR="0" rtl="0" algn="l">
              <a:lnSpc>
                <a:spcPct val="100000"/>
              </a:lnSpc>
              <a:spcBef>
                <a:spcPts val="0"/>
              </a:spcBef>
              <a:spcAft>
                <a:spcPts val="0"/>
              </a:spcAft>
              <a:buClr>
                <a:srgbClr val="FFFF00"/>
              </a:buClr>
              <a:buSzPts val="2000"/>
              <a:buFont typeface="Courier"/>
              <a:buNone/>
            </a:pPr>
            <a:r>
              <a:rPr b="0" i="0" lang="en-US" sz="2000" u="none">
                <a:solidFill>
                  <a:srgbClr val="FFFF00"/>
                </a:solidFill>
                <a:latin typeface="Courier"/>
                <a:ea typeface="Courier"/>
                <a:cs typeface="Courier"/>
                <a:sym typeface="Courier"/>
              </a:rPr>
              <a:t>tryzap();</a:t>
            </a:r>
            <a:endParaRPr/>
          </a:p>
          <a:p>
            <a:pPr indent="0" lvl="0" marL="0" marR="0" rtl="0" algn="l">
              <a:lnSpc>
                <a:spcPct val="100000"/>
              </a:lnSpc>
              <a:spcBef>
                <a:spcPts val="0"/>
              </a:spcBef>
              <a:spcAft>
                <a:spcPts val="0"/>
              </a:spcAft>
              <a:buClr>
                <a:srgbClr val="FFFF00"/>
              </a:buClr>
              <a:buSzPts val="2000"/>
              <a:buFont typeface="Courier"/>
              <a:buNone/>
            </a:pPr>
            <a:r>
              <a:rPr b="0" i="0" lang="en-US" sz="2000" u="none">
                <a:solidFill>
                  <a:srgbClr val="FFFF00"/>
                </a:solidFill>
                <a:latin typeface="Courier"/>
                <a:ea typeface="Courier"/>
                <a:cs typeface="Courier"/>
                <a:sym typeface="Courier"/>
              </a:rPr>
              <a:t>echo "TryZap = $val\n";</a:t>
            </a:r>
            <a:endParaRPr/>
          </a:p>
        </p:txBody>
      </p:sp>
      <p:sp>
        <p:nvSpPr>
          <p:cNvPr id="273" name="Google Shape;273;p17"/>
          <p:cNvSpPr txBox="1"/>
          <p:nvPr/>
        </p:nvSpPr>
        <p:spPr>
          <a:xfrm>
            <a:off x="6400800" y="2114550"/>
            <a:ext cx="2438400" cy="3651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00"/>
              </a:buClr>
              <a:buSzPts val="2000"/>
              <a:buFont typeface="Courier"/>
              <a:buNone/>
            </a:pPr>
            <a:r>
              <a:rPr b="0" i="0" lang="en-US" sz="2000" u="none">
                <a:solidFill>
                  <a:srgbClr val="00FF00"/>
                </a:solidFill>
                <a:latin typeface="Courier"/>
                <a:ea typeface="Courier"/>
                <a:cs typeface="Courier"/>
                <a:sym typeface="Courier"/>
              </a:rPr>
              <a:t>TryZap = 10</a:t>
            </a:r>
            <a:endParaRPr/>
          </a:p>
        </p:txBody>
      </p:sp>
      <p:sp>
        <p:nvSpPr>
          <p:cNvPr id="274" name="Google Shape;274;p17"/>
          <p:cNvSpPr txBox="1"/>
          <p:nvPr/>
        </p:nvSpPr>
        <p:spPr>
          <a:xfrm>
            <a:off x="2438400" y="4324350"/>
            <a:ext cx="6464300" cy="403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Gill Sans"/>
              <a:buNone/>
            </a:pPr>
            <a:r>
              <a:rPr b="0" i="0" lang="en-US" sz="2000" u="none">
                <a:solidFill>
                  <a:srgbClr val="FFFFFF"/>
                </a:solidFill>
                <a:latin typeface="Gill Sans"/>
                <a:ea typeface="Gill Sans"/>
                <a:cs typeface="Gill Sans"/>
                <a:sym typeface="Gill Sans"/>
              </a:rPr>
              <a:t>http://php.net/manual/en/language.variables.superglobals.php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
          <p:cNvSpPr txBox="1"/>
          <p:nvPr>
            <p:ph type="title"/>
          </p:nvPr>
        </p:nvSpPr>
        <p:spPr>
          <a:xfrm>
            <a:off x="849312" y="438150"/>
            <a:ext cx="7445375" cy="9826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C66"/>
              </a:buClr>
              <a:buSzPts val="4200"/>
              <a:buFont typeface="Twentieth Century"/>
              <a:buNone/>
            </a:pPr>
            <a:r>
              <a:rPr b="0" i="0" lang="en-US" sz="4200" u="none">
                <a:solidFill>
                  <a:srgbClr val="FFCC66"/>
                </a:solidFill>
                <a:latin typeface="Twentieth Century"/>
                <a:ea typeface="Twentieth Century"/>
                <a:cs typeface="Twentieth Century"/>
                <a:sym typeface="Twentieth Century"/>
              </a:rPr>
              <a:t>WHY FUNCTIONS?</a:t>
            </a:r>
            <a:endParaRPr/>
          </a:p>
        </p:txBody>
      </p:sp>
      <p:sp>
        <p:nvSpPr>
          <p:cNvPr id="152" name="Google Shape;152;p2"/>
          <p:cNvSpPr txBox="1"/>
          <p:nvPr>
            <p:ph idx="1" type="body"/>
          </p:nvPr>
        </p:nvSpPr>
        <p:spPr>
          <a:xfrm>
            <a:off x="838200" y="1581150"/>
            <a:ext cx="7445375" cy="3014662"/>
          </a:xfrm>
          <a:prstGeom prst="rect">
            <a:avLst/>
          </a:prstGeom>
          <a:noFill/>
          <a:ln>
            <a:noFill/>
          </a:ln>
        </p:spPr>
        <p:txBody>
          <a:bodyPr anchorCtr="0" anchor="t" bIns="45700" lIns="91425" spcFirstLastPara="1" rIns="91425" wrap="square" tIns="45700">
            <a:normAutofit/>
          </a:bodyPr>
          <a:lstStyle/>
          <a:p>
            <a:pPr indent="-166687" lvl="0" marL="620712" marR="0" rtl="0" algn="l">
              <a:lnSpc>
                <a:spcPct val="120000"/>
              </a:lnSpc>
              <a:spcBef>
                <a:spcPts val="0"/>
              </a:spcBef>
              <a:spcAft>
                <a:spcPts val="0"/>
              </a:spcAft>
              <a:buClr>
                <a:schemeClr val="lt1"/>
              </a:buClr>
              <a:buSzPts val="2625"/>
              <a:buFont typeface="Gill Sans"/>
              <a:buChar char="•"/>
            </a:pPr>
            <a:r>
              <a:rPr lang="en-US" sz="2100">
                <a:latin typeface="Twentieth Century"/>
                <a:ea typeface="Twentieth Century"/>
                <a:cs typeface="Twentieth Century"/>
                <a:sym typeface="Twentieth Century"/>
              </a:rPr>
              <a:t>We have already seen that </a:t>
            </a:r>
            <a:r>
              <a:rPr b="0" i="0" lang="en-US" sz="2100" u="none">
                <a:solidFill>
                  <a:schemeClr val="lt1"/>
                </a:solidFill>
                <a:latin typeface="Twentieth Century"/>
                <a:ea typeface="Twentieth Century"/>
                <a:cs typeface="Twentieth Century"/>
                <a:sym typeface="Twentieth Century"/>
              </a:rPr>
              <a:t>PHP has lots of built-in functions that we use all the time.</a:t>
            </a:r>
            <a:endParaRPr/>
          </a:p>
          <a:p>
            <a:pPr indent="-166687" lvl="0" marL="620712" marR="0" rtl="0" algn="l">
              <a:lnSpc>
                <a:spcPct val="120000"/>
              </a:lnSpc>
              <a:spcBef>
                <a:spcPts val="1300"/>
              </a:spcBef>
              <a:spcAft>
                <a:spcPts val="0"/>
              </a:spcAft>
              <a:buClr>
                <a:schemeClr val="lt1"/>
              </a:buClr>
              <a:buSzPts val="2625"/>
              <a:buFont typeface="Gill Sans"/>
              <a:buChar char="•"/>
            </a:pPr>
            <a:r>
              <a:rPr b="0" i="0" lang="en-US" sz="2100" u="none">
                <a:solidFill>
                  <a:schemeClr val="lt1"/>
                </a:solidFill>
                <a:latin typeface="Twentieth Century"/>
                <a:ea typeface="Twentieth Century"/>
                <a:cs typeface="Twentieth Century"/>
                <a:sym typeface="Twentieth Century"/>
              </a:rPr>
              <a:t>We write our own functions when our code reaches a certain level of complexity.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8"/>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C66"/>
              </a:buClr>
              <a:buSzPts val="4200"/>
              <a:buFont typeface="Twentieth Century"/>
              <a:buNone/>
            </a:pPr>
            <a:r>
              <a:rPr b="0" i="0" lang="en-US" sz="4200" u="none">
                <a:solidFill>
                  <a:srgbClr val="FFCC66"/>
                </a:solidFill>
                <a:latin typeface="Twentieth Century"/>
                <a:ea typeface="Twentieth Century"/>
                <a:cs typeface="Twentieth Century"/>
                <a:sym typeface="Twentieth Century"/>
              </a:rPr>
              <a:t>GLOBAL SCOPE (SHARED)</a:t>
            </a:r>
            <a:endParaRPr/>
          </a:p>
        </p:txBody>
      </p:sp>
      <p:sp>
        <p:nvSpPr>
          <p:cNvPr id="280" name="Google Shape;280;p18"/>
          <p:cNvSpPr txBox="1"/>
          <p:nvPr/>
        </p:nvSpPr>
        <p:spPr>
          <a:xfrm>
            <a:off x="1066800" y="1685925"/>
            <a:ext cx="6865937" cy="257175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2000"/>
              <a:buFont typeface="Courier"/>
              <a:buNone/>
            </a:pPr>
            <a:r>
              <a:rPr b="0" i="0" lang="en-US" sz="2000" u="none">
                <a:solidFill>
                  <a:srgbClr val="FFFF00"/>
                </a:solidFill>
                <a:latin typeface="Courier"/>
                <a:ea typeface="Courier"/>
                <a:cs typeface="Courier"/>
                <a:sym typeface="Courier"/>
              </a:rPr>
              <a:t>function dozap() {</a:t>
            </a:r>
            <a:endParaRPr/>
          </a:p>
          <a:p>
            <a:pPr indent="0" lvl="0" marL="0" marR="0" rtl="0" algn="l">
              <a:lnSpc>
                <a:spcPct val="100000"/>
              </a:lnSpc>
              <a:spcBef>
                <a:spcPts val="0"/>
              </a:spcBef>
              <a:spcAft>
                <a:spcPts val="0"/>
              </a:spcAft>
              <a:buClr>
                <a:srgbClr val="FFFF00"/>
              </a:buClr>
              <a:buSzPts val="2000"/>
              <a:buFont typeface="Courier"/>
              <a:buNone/>
            </a:pPr>
            <a:r>
              <a:rPr b="0" i="0" lang="en-US" sz="2000" u="none">
                <a:solidFill>
                  <a:srgbClr val="FFFF00"/>
                </a:solidFill>
                <a:latin typeface="Courier"/>
                <a:ea typeface="Courier"/>
                <a:cs typeface="Courier"/>
                <a:sym typeface="Courier"/>
              </a:rPr>
              <a:t>    global $val;</a:t>
            </a:r>
            <a:endParaRPr/>
          </a:p>
          <a:p>
            <a:pPr indent="0" lvl="0" marL="0" marR="0" rtl="0" algn="l">
              <a:lnSpc>
                <a:spcPct val="100000"/>
              </a:lnSpc>
              <a:spcBef>
                <a:spcPts val="0"/>
              </a:spcBef>
              <a:spcAft>
                <a:spcPts val="0"/>
              </a:spcAft>
              <a:buClr>
                <a:srgbClr val="FFFF00"/>
              </a:buClr>
              <a:buSzPts val="2000"/>
              <a:buFont typeface="Courier"/>
              <a:buNone/>
            </a:pPr>
            <a:r>
              <a:rPr b="0" i="0" lang="en-US" sz="2000" u="none">
                <a:solidFill>
                  <a:srgbClr val="FFFF00"/>
                </a:solidFill>
                <a:latin typeface="Courier"/>
                <a:ea typeface="Courier"/>
                <a:cs typeface="Courier"/>
                <a:sym typeface="Courier"/>
              </a:rPr>
              <a:t>    $val = 100;</a:t>
            </a:r>
            <a:endParaRPr/>
          </a:p>
          <a:p>
            <a:pPr indent="0" lvl="0" marL="0" marR="0" rtl="0" algn="l">
              <a:lnSpc>
                <a:spcPct val="100000"/>
              </a:lnSpc>
              <a:spcBef>
                <a:spcPts val="0"/>
              </a:spcBef>
              <a:spcAft>
                <a:spcPts val="0"/>
              </a:spcAft>
              <a:buClr>
                <a:srgbClr val="FFFF00"/>
              </a:buClr>
              <a:buSzPts val="2000"/>
              <a:buFont typeface="Courier"/>
              <a:buNone/>
            </a:pPr>
            <a:r>
              <a:rPr b="0" i="0" lang="en-US" sz="20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FF"/>
              </a:buClr>
              <a:buSzPts val="2000"/>
              <a:buFont typeface="Gill Sans"/>
              <a:buNone/>
            </a:pPr>
            <a:r>
              <a:t/>
            </a:r>
            <a:endParaRPr b="0" i="0" sz="2000" u="none">
              <a:solidFill>
                <a:srgbClr val="FFFF00"/>
              </a:solidFill>
              <a:latin typeface="Courier"/>
              <a:ea typeface="Courier"/>
              <a:cs typeface="Courier"/>
              <a:sym typeface="Courier"/>
            </a:endParaRPr>
          </a:p>
          <a:p>
            <a:pPr indent="0" lvl="0" marL="0" marR="0" rtl="0" algn="l">
              <a:lnSpc>
                <a:spcPct val="100000"/>
              </a:lnSpc>
              <a:spcBef>
                <a:spcPts val="0"/>
              </a:spcBef>
              <a:spcAft>
                <a:spcPts val="0"/>
              </a:spcAft>
              <a:buClr>
                <a:srgbClr val="FFFF00"/>
              </a:buClr>
              <a:buSzPts val="2000"/>
              <a:buFont typeface="Courier"/>
              <a:buNone/>
            </a:pPr>
            <a:r>
              <a:rPr b="0" i="0" lang="en-US" sz="2000" u="none">
                <a:solidFill>
                  <a:srgbClr val="FFFF00"/>
                </a:solidFill>
                <a:latin typeface="Courier"/>
                <a:ea typeface="Courier"/>
                <a:cs typeface="Courier"/>
                <a:sym typeface="Courier"/>
              </a:rPr>
              <a:t>$val = 10;</a:t>
            </a:r>
            <a:endParaRPr/>
          </a:p>
          <a:p>
            <a:pPr indent="0" lvl="0" marL="0" marR="0" rtl="0" algn="l">
              <a:lnSpc>
                <a:spcPct val="100000"/>
              </a:lnSpc>
              <a:spcBef>
                <a:spcPts val="0"/>
              </a:spcBef>
              <a:spcAft>
                <a:spcPts val="0"/>
              </a:spcAft>
              <a:buClr>
                <a:srgbClr val="FFFF00"/>
              </a:buClr>
              <a:buSzPts val="2000"/>
              <a:buFont typeface="Courier"/>
              <a:buNone/>
            </a:pPr>
            <a:r>
              <a:rPr b="0" i="0" lang="en-US" sz="2000" u="none">
                <a:solidFill>
                  <a:srgbClr val="FFFF00"/>
                </a:solidFill>
                <a:latin typeface="Courier"/>
                <a:ea typeface="Courier"/>
                <a:cs typeface="Courier"/>
                <a:sym typeface="Courier"/>
              </a:rPr>
              <a:t>dozap();</a:t>
            </a:r>
            <a:endParaRPr/>
          </a:p>
          <a:p>
            <a:pPr indent="0" lvl="0" marL="0" marR="0" rtl="0" algn="l">
              <a:lnSpc>
                <a:spcPct val="100000"/>
              </a:lnSpc>
              <a:spcBef>
                <a:spcPts val="0"/>
              </a:spcBef>
              <a:spcAft>
                <a:spcPts val="0"/>
              </a:spcAft>
              <a:buClr>
                <a:srgbClr val="FFFF00"/>
              </a:buClr>
              <a:buSzPts val="2000"/>
              <a:buFont typeface="Courier"/>
              <a:buNone/>
            </a:pPr>
            <a:r>
              <a:rPr b="0" i="0" lang="en-US" sz="2000" u="none">
                <a:solidFill>
                  <a:srgbClr val="FFFF00"/>
                </a:solidFill>
                <a:latin typeface="Courier"/>
                <a:ea typeface="Courier"/>
                <a:cs typeface="Courier"/>
                <a:sym typeface="Courier"/>
              </a:rPr>
              <a:t>echo "DoZap = $val\n";</a:t>
            </a:r>
            <a:endParaRPr/>
          </a:p>
        </p:txBody>
      </p:sp>
      <p:sp>
        <p:nvSpPr>
          <p:cNvPr id="281" name="Google Shape;281;p18"/>
          <p:cNvSpPr txBox="1"/>
          <p:nvPr/>
        </p:nvSpPr>
        <p:spPr>
          <a:xfrm>
            <a:off x="5943600" y="3028950"/>
            <a:ext cx="2743200" cy="3635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00"/>
              </a:buClr>
              <a:buSzPts val="2000"/>
              <a:buFont typeface="Courier"/>
              <a:buNone/>
            </a:pPr>
            <a:r>
              <a:rPr b="0" i="0" lang="en-US" sz="2000" u="none">
                <a:solidFill>
                  <a:srgbClr val="00FF00"/>
                </a:solidFill>
                <a:latin typeface="Courier"/>
                <a:ea typeface="Courier"/>
                <a:cs typeface="Courier"/>
                <a:sym typeface="Courier"/>
              </a:rPr>
              <a:t>DoZap = 100</a:t>
            </a:r>
            <a:endParaRPr/>
          </a:p>
        </p:txBody>
      </p:sp>
      <p:sp>
        <p:nvSpPr>
          <p:cNvPr id="282" name="Google Shape;282;p18"/>
          <p:cNvSpPr txBox="1"/>
          <p:nvPr/>
        </p:nvSpPr>
        <p:spPr>
          <a:xfrm>
            <a:off x="5791200" y="4476750"/>
            <a:ext cx="2743200" cy="276225"/>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F00FF"/>
              </a:buClr>
              <a:buSzPts val="1800"/>
              <a:buFont typeface="Gill Sans"/>
              <a:buNone/>
            </a:pPr>
            <a:r>
              <a:rPr b="0" i="0" lang="en-US" sz="1800" u="none">
                <a:solidFill>
                  <a:srgbClr val="FF00FF"/>
                </a:solidFill>
                <a:latin typeface="Gill Sans"/>
                <a:ea typeface="Gill Sans"/>
                <a:cs typeface="Gill Sans"/>
                <a:sym typeface="Gill Sans"/>
              </a:rPr>
              <a:t>Use this wisely, young Jedi...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9"/>
          <p:cNvSpPr txBox="1"/>
          <p:nvPr>
            <p:ph type="title"/>
          </p:nvPr>
        </p:nvSpPr>
        <p:spPr>
          <a:xfrm>
            <a:off x="855662" y="463550"/>
            <a:ext cx="7429500" cy="11096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C66"/>
              </a:buClr>
              <a:buSzPts val="3800"/>
              <a:buFont typeface="Twentieth Century"/>
              <a:buNone/>
            </a:pPr>
            <a:r>
              <a:rPr b="0" i="0" lang="en-US" sz="3800" u="none">
                <a:solidFill>
                  <a:srgbClr val="FFCC66"/>
                </a:solidFill>
                <a:latin typeface="Twentieth Century"/>
                <a:ea typeface="Twentieth Century"/>
                <a:cs typeface="Twentieth Century"/>
                <a:sym typeface="Twentieth Century"/>
              </a:rPr>
              <a:t>GLOBAL VARIABLES – USE RARELY</a:t>
            </a:r>
            <a:endParaRPr/>
          </a:p>
        </p:txBody>
      </p:sp>
      <p:sp>
        <p:nvSpPr>
          <p:cNvPr id="288" name="Google Shape;288;p19"/>
          <p:cNvSpPr txBox="1"/>
          <p:nvPr>
            <p:ph idx="1" type="body"/>
          </p:nvPr>
        </p:nvSpPr>
        <p:spPr>
          <a:xfrm>
            <a:off x="855662" y="1687512"/>
            <a:ext cx="7429500" cy="2655887"/>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120000"/>
              </a:lnSpc>
              <a:spcBef>
                <a:spcPts val="0"/>
              </a:spcBef>
              <a:spcAft>
                <a:spcPts val="0"/>
              </a:spcAft>
              <a:buClr>
                <a:schemeClr val="lt1"/>
              </a:buClr>
              <a:buSzPts val="2500"/>
              <a:buFont typeface="Gill Sans"/>
              <a:buChar char="•"/>
            </a:pPr>
            <a:r>
              <a:rPr b="0" i="0" lang="en-US" sz="2000" u="none">
                <a:solidFill>
                  <a:schemeClr val="lt1"/>
                </a:solidFill>
                <a:latin typeface="Twentieth Century"/>
                <a:ea typeface="Twentieth Century"/>
                <a:cs typeface="Twentieth Century"/>
                <a:sym typeface="Twentieth Century"/>
              </a:rPr>
              <a:t>Passing variable in as parameter</a:t>
            </a:r>
            <a:endParaRPr/>
          </a:p>
          <a:p>
            <a:pPr indent="-171450" lvl="0" marL="171450" marR="0" rtl="0" algn="l">
              <a:lnSpc>
                <a:spcPct val="120000"/>
              </a:lnSpc>
              <a:spcBef>
                <a:spcPts val="1900"/>
              </a:spcBef>
              <a:spcAft>
                <a:spcPts val="0"/>
              </a:spcAft>
              <a:buClr>
                <a:schemeClr val="lt1"/>
              </a:buClr>
              <a:buSzPts val="2500"/>
              <a:buFont typeface="Gill Sans"/>
              <a:buChar char="•"/>
            </a:pPr>
            <a:r>
              <a:rPr b="0" i="0" lang="en-US" sz="2000" u="none">
                <a:solidFill>
                  <a:schemeClr val="lt1"/>
                </a:solidFill>
                <a:latin typeface="Twentieth Century"/>
                <a:ea typeface="Twentieth Century"/>
                <a:cs typeface="Twentieth Century"/>
                <a:sym typeface="Twentieth Century"/>
              </a:rPr>
              <a:t>Passing value back as return value</a:t>
            </a:r>
            <a:endParaRPr/>
          </a:p>
          <a:p>
            <a:pPr indent="-171450" lvl="0" marL="171450" marR="0" rtl="0" algn="l">
              <a:lnSpc>
                <a:spcPct val="120000"/>
              </a:lnSpc>
              <a:spcBef>
                <a:spcPts val="1900"/>
              </a:spcBef>
              <a:spcAft>
                <a:spcPts val="0"/>
              </a:spcAft>
              <a:buClr>
                <a:schemeClr val="lt1"/>
              </a:buClr>
              <a:buSzPts val="2500"/>
              <a:buFont typeface="Gill Sans"/>
              <a:buChar char="•"/>
            </a:pPr>
            <a:r>
              <a:rPr b="0" i="0" lang="en-US" sz="2000" u="none">
                <a:solidFill>
                  <a:schemeClr val="lt1"/>
                </a:solidFill>
                <a:latin typeface="Twentieth Century"/>
                <a:ea typeface="Twentieth Century"/>
                <a:cs typeface="Twentieth Century"/>
                <a:sym typeface="Twentieth Century"/>
              </a:rPr>
              <a:t>Passing variable in by reference</a:t>
            </a:r>
            <a:endParaRPr/>
          </a:p>
          <a:p>
            <a:pPr indent="-171450" lvl="0" marL="171450" marR="0" rtl="0" algn="l">
              <a:lnSpc>
                <a:spcPct val="120000"/>
              </a:lnSpc>
              <a:spcBef>
                <a:spcPts val="1900"/>
              </a:spcBef>
              <a:spcAft>
                <a:spcPts val="0"/>
              </a:spcAft>
              <a:buClr>
                <a:schemeClr val="lt1"/>
              </a:buClr>
              <a:buSzPts val="2500"/>
              <a:buFont typeface="Gill Sans"/>
              <a:buChar char="•"/>
            </a:pPr>
            <a:r>
              <a:rPr b="0" i="0" lang="en-US" sz="2000" u="none">
                <a:solidFill>
                  <a:schemeClr val="lt1"/>
                </a:solidFill>
                <a:latin typeface="Twentieth Century"/>
                <a:ea typeface="Twentieth Century"/>
                <a:cs typeface="Twentieth Century"/>
                <a:sym typeface="Twentieth Century"/>
              </a:rPr>
              <a:t>If you use global variables, use long names with nice unique prefixes</a:t>
            </a:r>
            <a:endParaRPr/>
          </a:p>
        </p:txBody>
      </p:sp>
      <p:sp>
        <p:nvSpPr>
          <p:cNvPr id="289" name="Google Shape;289;p19"/>
          <p:cNvSpPr txBox="1"/>
          <p:nvPr/>
        </p:nvSpPr>
        <p:spPr>
          <a:xfrm>
            <a:off x="3001950" y="4343400"/>
            <a:ext cx="5937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00"/>
              </a:buClr>
              <a:buSzPts val="2000"/>
              <a:buFont typeface="Courier"/>
              <a:buNone/>
            </a:pPr>
            <a:r>
              <a:rPr b="0" i="0" lang="en-US" sz="2000" u="none">
                <a:solidFill>
                  <a:srgbClr val="FFFF00"/>
                </a:solidFill>
                <a:latin typeface="Courier"/>
                <a:ea typeface="Courier"/>
                <a:cs typeface="Courier"/>
                <a:sym typeface="Courier"/>
              </a:rPr>
              <a:t> global $LastOAuthBodyBaseString;</a:t>
            </a:r>
            <a:endParaRPr/>
          </a:p>
          <a:p>
            <a:pPr indent="0" lvl="0" marL="0" marR="0" rtl="0" algn="l">
              <a:lnSpc>
                <a:spcPct val="100000"/>
              </a:lnSpc>
              <a:spcBef>
                <a:spcPts val="0"/>
              </a:spcBef>
              <a:spcAft>
                <a:spcPts val="0"/>
              </a:spcAft>
              <a:buClr>
                <a:srgbClr val="FFFF00"/>
              </a:buClr>
              <a:buSzPts val="2000"/>
              <a:buFont typeface="Courier"/>
              <a:buNone/>
            </a:pPr>
            <a:r>
              <a:rPr b="0" i="0" lang="en-US" sz="2000" u="none">
                <a:solidFill>
                  <a:srgbClr val="FFFF00"/>
                </a:solidFill>
                <a:latin typeface="Courier"/>
                <a:ea typeface="Courier"/>
                <a:cs typeface="Courier"/>
                <a:sym typeface="Courier"/>
              </a:rPr>
              <a:t> global $LAST_OAUTH_BODY_BASE_STRING;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0"/>
          <p:cNvSpPr txBox="1"/>
          <p:nvPr>
            <p:ph type="title"/>
          </p:nvPr>
        </p:nvSpPr>
        <p:spPr>
          <a:xfrm>
            <a:off x="855662" y="463550"/>
            <a:ext cx="7429500" cy="11096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C66"/>
              </a:buClr>
              <a:buSzPts val="4200"/>
              <a:buFont typeface="Twentieth Century"/>
              <a:buNone/>
            </a:pPr>
            <a:r>
              <a:rPr b="0" i="0" lang="en-US" sz="4200" u="none">
                <a:solidFill>
                  <a:srgbClr val="FFCC66"/>
                </a:solidFill>
                <a:latin typeface="Twentieth Century"/>
                <a:ea typeface="Twentieth Century"/>
                <a:cs typeface="Twentieth Century"/>
                <a:sym typeface="Twentieth Century"/>
              </a:rPr>
              <a:t>COPING WITH MISSING BITS</a:t>
            </a:r>
            <a:endParaRPr/>
          </a:p>
        </p:txBody>
      </p:sp>
      <p:sp>
        <p:nvSpPr>
          <p:cNvPr id="295" name="Google Shape;295;p20"/>
          <p:cNvSpPr txBox="1"/>
          <p:nvPr>
            <p:ph idx="1" type="body"/>
          </p:nvPr>
        </p:nvSpPr>
        <p:spPr>
          <a:xfrm>
            <a:off x="855662" y="1687512"/>
            <a:ext cx="7429500" cy="2655887"/>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lt1"/>
              </a:buClr>
              <a:buSzPts val="2500"/>
              <a:buFont typeface="Arial"/>
              <a:buNone/>
            </a:pPr>
            <a:r>
              <a:rPr b="0" i="0" lang="en-US" sz="2000" u="none">
                <a:solidFill>
                  <a:schemeClr val="lt1"/>
                </a:solidFill>
                <a:latin typeface="Twentieth Century"/>
                <a:ea typeface="Twentieth Century"/>
                <a:cs typeface="Twentieth Century"/>
                <a:sym typeface="Twentieth Century"/>
              </a:rPr>
              <a:t>Sometimes, depending on the version or configuration of a particular PHP instance, some functions may be missing.  We can check that...</a:t>
            </a:r>
            <a:endParaRPr/>
          </a:p>
        </p:txBody>
      </p:sp>
      <p:sp>
        <p:nvSpPr>
          <p:cNvPr id="296" name="Google Shape;296;p20"/>
          <p:cNvSpPr txBox="1"/>
          <p:nvPr/>
        </p:nvSpPr>
        <p:spPr>
          <a:xfrm>
            <a:off x="1295400" y="2419350"/>
            <a:ext cx="6716712" cy="180022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if (</a:t>
            </a:r>
            <a:r>
              <a:rPr b="0" i="0" lang="en-US" sz="1800" u="none">
                <a:solidFill>
                  <a:srgbClr val="00FFFF"/>
                </a:solidFill>
                <a:latin typeface="Courier"/>
                <a:ea typeface="Courier"/>
                <a:cs typeface="Courier"/>
                <a:sym typeface="Courier"/>
              </a:rPr>
              <a:t>function_exists</a:t>
            </a:r>
            <a:r>
              <a:rPr b="0" i="0" lang="en-US" sz="1800" u="none">
                <a:solidFill>
                  <a:srgbClr val="FFFF00"/>
                </a:solidFill>
                <a:latin typeface="Courier"/>
                <a:ea typeface="Courier"/>
                <a:cs typeface="Courier"/>
                <a:sym typeface="Courier"/>
              </a:rPr>
              <a:t>("array_combine")){</a:t>
            </a:r>
            <a:endParaRPr/>
          </a:p>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    echo "Function exists";</a:t>
            </a:r>
            <a:endParaRPr/>
          </a:p>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 else {</a:t>
            </a:r>
            <a:endParaRPr/>
          </a:p>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    echo "Function does not exist";</a:t>
            </a:r>
            <a:endParaRPr/>
          </a:p>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a:t>
            </a:r>
            <a:endParaRPr/>
          </a:p>
        </p:txBody>
      </p:sp>
      <p:sp>
        <p:nvSpPr>
          <p:cNvPr id="297" name="Google Shape;297;p20"/>
          <p:cNvSpPr txBox="1"/>
          <p:nvPr/>
        </p:nvSpPr>
        <p:spPr>
          <a:xfrm>
            <a:off x="6003925" y="4233862"/>
            <a:ext cx="2836862" cy="403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Gill Sans"/>
              <a:buNone/>
            </a:pPr>
            <a:r>
              <a:rPr b="0" i="0" lang="en-US" sz="2000" u="none">
                <a:solidFill>
                  <a:srgbClr val="FFFFFF"/>
                </a:solidFill>
                <a:latin typeface="Gill Sans"/>
                <a:ea typeface="Gill Sans"/>
                <a:cs typeface="Gill Sans"/>
                <a:sym typeface="Gill Sans"/>
              </a:rPr>
              <a:t>This allows for evolution.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descr="Untitled.png" id="302" name="Google Shape;302;p21"/>
          <p:cNvPicPr preferRelativeResize="0"/>
          <p:nvPr/>
        </p:nvPicPr>
        <p:blipFill rotWithShape="1">
          <a:blip r:embed="rId3">
            <a:alphaModFix/>
          </a:blip>
          <a:srcRect b="0" l="0" r="0" t="0"/>
          <a:stretch/>
        </p:blipFill>
        <p:spPr>
          <a:xfrm>
            <a:off x="1143000" y="471487"/>
            <a:ext cx="6677025" cy="3541712"/>
          </a:xfrm>
          <a:prstGeom prst="rect">
            <a:avLst/>
          </a:prstGeom>
          <a:noFill/>
          <a:ln>
            <a:noFill/>
          </a:ln>
        </p:spPr>
      </p:pic>
      <p:sp>
        <p:nvSpPr>
          <p:cNvPr id="303" name="Google Shape;303;p21"/>
          <p:cNvSpPr txBox="1"/>
          <p:nvPr/>
        </p:nvSpPr>
        <p:spPr>
          <a:xfrm>
            <a:off x="762000" y="4324350"/>
            <a:ext cx="7800975" cy="403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2000"/>
              <a:buFont typeface="Gill Sans"/>
              <a:buNone/>
            </a:pPr>
            <a:r>
              <a:rPr b="0" i="0" lang="en-US" sz="2000" u="none">
                <a:solidFill>
                  <a:srgbClr val="FFFF00"/>
                </a:solidFill>
                <a:latin typeface="Gill Sans"/>
                <a:ea typeface="Gill Sans"/>
                <a:cs typeface="Gill Sans"/>
                <a:sym typeface="Gill Sans"/>
              </a:rPr>
              <a:t>http://php.net/manual/en/function.array-key-exists.php</a:t>
            </a:r>
            <a:endParaRPr/>
          </a:p>
        </p:txBody>
      </p:sp>
      <p:cxnSp>
        <p:nvCxnSpPr>
          <p:cNvPr id="304" name="Google Shape;304;p21"/>
          <p:cNvCxnSpPr/>
          <p:nvPr/>
        </p:nvCxnSpPr>
        <p:spPr>
          <a:xfrm flipH="1" rot="10800000">
            <a:off x="2743200" y="590550"/>
            <a:ext cx="2057400" cy="642937"/>
          </a:xfrm>
          <a:prstGeom prst="straightConnector1">
            <a:avLst/>
          </a:prstGeom>
          <a:noFill/>
          <a:ln cap="flat" cmpd="sng" w="57150">
            <a:solidFill>
              <a:srgbClr val="000000"/>
            </a:solidFill>
            <a:prstDash val="solid"/>
            <a:miter lim="800000"/>
            <a:headEnd len="med" w="med" type="triangl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2"/>
          <p:cNvSpPr txBox="1"/>
          <p:nvPr>
            <p:ph type="title"/>
          </p:nvPr>
        </p:nvSpPr>
        <p:spPr>
          <a:xfrm>
            <a:off x="855662" y="463550"/>
            <a:ext cx="7429500" cy="11096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C66"/>
              </a:buClr>
              <a:buSzPts val="4200"/>
              <a:buFont typeface="Twentieth Century"/>
              <a:buNone/>
            </a:pPr>
            <a:r>
              <a:rPr b="0" i="0" lang="en-US" sz="4200" u="none">
                <a:solidFill>
                  <a:srgbClr val="FFCC66"/>
                </a:solidFill>
                <a:latin typeface="Twentieth Century"/>
                <a:ea typeface="Twentieth Century"/>
                <a:cs typeface="Twentieth Century"/>
                <a:sym typeface="Twentieth Century"/>
              </a:rPr>
              <a:t>ONE HECK OF A FUNCTION…</a:t>
            </a:r>
            <a:endParaRPr/>
          </a:p>
        </p:txBody>
      </p:sp>
      <p:sp>
        <p:nvSpPr>
          <p:cNvPr id="310" name="Google Shape;310;p22"/>
          <p:cNvSpPr txBox="1"/>
          <p:nvPr>
            <p:ph idx="1" type="body"/>
          </p:nvPr>
        </p:nvSpPr>
        <p:spPr>
          <a:xfrm>
            <a:off x="855662" y="1687512"/>
            <a:ext cx="7429500" cy="2655887"/>
          </a:xfrm>
          <a:prstGeom prst="rect">
            <a:avLst/>
          </a:prstGeom>
          <a:noFill/>
          <a:ln>
            <a:noFill/>
          </a:ln>
        </p:spPr>
        <p:txBody>
          <a:bodyPr anchorCtr="0" anchor="t" bIns="45700" lIns="91425" spcFirstLastPara="1" rIns="91425" wrap="square" tIns="45700">
            <a:normAutofit/>
          </a:bodyPr>
          <a:lstStyle/>
          <a:p>
            <a:pPr indent="-171449" lvl="0" marL="420687" marR="0" rtl="0" algn="l">
              <a:lnSpc>
                <a:spcPct val="120000"/>
              </a:lnSpc>
              <a:spcBef>
                <a:spcPts val="0"/>
              </a:spcBef>
              <a:spcAft>
                <a:spcPts val="0"/>
              </a:spcAft>
              <a:buClr>
                <a:schemeClr val="lt1"/>
              </a:buClr>
              <a:buSzPts val="2500"/>
              <a:buFont typeface="Gill Sans"/>
              <a:buChar char="•"/>
            </a:pPr>
            <a:r>
              <a:rPr b="0" i="0" lang="en-US" sz="2000" u="none">
                <a:solidFill>
                  <a:schemeClr val="lt1"/>
                </a:solidFill>
                <a:latin typeface="Twentieth Century"/>
                <a:ea typeface="Twentieth Century"/>
                <a:cs typeface="Twentieth Century"/>
                <a:sym typeface="Twentieth Century"/>
              </a:rPr>
              <a:t>PHP is a very configurable system and has lots of capabilities that can be plugged in.</a:t>
            </a:r>
            <a:endParaRPr/>
          </a:p>
          <a:p>
            <a:pPr indent="-171449" lvl="0" marL="420687" marR="0" rtl="0" algn="l">
              <a:lnSpc>
                <a:spcPct val="120000"/>
              </a:lnSpc>
              <a:spcBef>
                <a:spcPts val="1900"/>
              </a:spcBef>
              <a:spcAft>
                <a:spcPts val="0"/>
              </a:spcAft>
              <a:buClr>
                <a:schemeClr val="lt1"/>
              </a:buClr>
              <a:buSzPts val="2500"/>
              <a:buFont typeface="Gill Sans"/>
              <a:buChar char="•"/>
            </a:pPr>
            <a:r>
              <a:rPr b="0" i="0" lang="en-US" sz="2000" u="none">
                <a:solidFill>
                  <a:schemeClr val="lt1"/>
                </a:solidFill>
                <a:latin typeface="Twentieth Century"/>
                <a:ea typeface="Twentieth Century"/>
                <a:cs typeface="Twentieth Century"/>
                <a:sym typeface="Twentieth Century"/>
              </a:rPr>
              <a:t>The </a:t>
            </a:r>
            <a:r>
              <a:rPr b="0" i="0" lang="en-US" sz="2000" u="none">
                <a:solidFill>
                  <a:srgbClr val="FF00FF"/>
                </a:solidFill>
                <a:latin typeface="Twentieth Century"/>
                <a:ea typeface="Twentieth Century"/>
                <a:cs typeface="Twentieth Century"/>
                <a:sym typeface="Twentieth Century"/>
              </a:rPr>
              <a:t>phpinfo</a:t>
            </a:r>
            <a:r>
              <a:rPr b="0" i="0" lang="en-US" sz="2000" u="none">
                <a:solidFill>
                  <a:schemeClr val="lt1"/>
                </a:solidFill>
                <a:latin typeface="Twentieth Century"/>
                <a:ea typeface="Twentieth Century"/>
                <a:cs typeface="Twentieth Century"/>
                <a:sym typeface="Twentieth Century"/>
              </a:rPr>
              <a:t>() function prints out the internal configuration capabilities of your particular PHP installation,</a:t>
            </a:r>
            <a:endParaRPr/>
          </a:p>
        </p:txBody>
      </p:sp>
      <p:sp>
        <p:nvSpPr>
          <p:cNvPr id="311" name="Google Shape;311;p22"/>
          <p:cNvSpPr txBox="1"/>
          <p:nvPr/>
        </p:nvSpPr>
        <p:spPr>
          <a:xfrm>
            <a:off x="1295400" y="3486150"/>
            <a:ext cx="6429375" cy="97948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2000"/>
              <a:buFont typeface="Courier"/>
              <a:buNone/>
            </a:pPr>
            <a:r>
              <a:rPr b="0" i="0" lang="en-US" sz="2000" u="none">
                <a:solidFill>
                  <a:srgbClr val="FFFF00"/>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FFFF00"/>
              </a:buClr>
              <a:buSzPts val="2000"/>
              <a:buFont typeface="Courier"/>
              <a:buNone/>
            </a:pPr>
            <a:r>
              <a:rPr b="0" i="0" lang="en-US" sz="2000" u="none">
                <a:solidFill>
                  <a:srgbClr val="FFFF00"/>
                </a:solidFill>
                <a:latin typeface="Courier"/>
                <a:ea typeface="Courier"/>
                <a:cs typeface="Courier"/>
                <a:sym typeface="Courier"/>
              </a:rPr>
              <a:t>    </a:t>
            </a:r>
            <a:r>
              <a:rPr b="0" i="0" lang="en-US" sz="2000" u="none">
                <a:solidFill>
                  <a:srgbClr val="FF00FF"/>
                </a:solidFill>
                <a:latin typeface="Courier"/>
                <a:ea typeface="Courier"/>
                <a:cs typeface="Courier"/>
                <a:sym typeface="Courier"/>
              </a:rPr>
              <a:t>phpinfo</a:t>
            </a:r>
            <a:r>
              <a:rPr b="0" i="0" lang="en-US" sz="20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00"/>
              </a:buClr>
              <a:buSzPts val="2000"/>
              <a:buFont typeface="Courier"/>
              <a:buNone/>
            </a:pPr>
            <a:r>
              <a:rPr b="0" i="0" lang="en-US" sz="2000" u="none">
                <a:solidFill>
                  <a:srgbClr val="FFFF00"/>
                </a:solidFill>
                <a:latin typeface="Courier"/>
                <a:ea typeface="Courier"/>
                <a:cs typeface="Courier"/>
                <a:sym typeface="Courier"/>
              </a:rPr>
              <a:t>?&gt;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d3af556328_0_42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US"/>
              <a:t>Arrow Function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d3af556328_0_419"/>
          <p:cNvSpPr txBox="1"/>
          <p:nvPr>
            <p:ph type="title"/>
          </p:nvPr>
        </p:nvSpPr>
        <p:spPr>
          <a:xfrm>
            <a:off x="855662" y="463550"/>
            <a:ext cx="7429500" cy="1109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C66"/>
              </a:buClr>
              <a:buSzPts val="4200"/>
              <a:buFont typeface="Twentieth Century"/>
              <a:buNone/>
            </a:pPr>
            <a:r>
              <a:rPr lang="en-US" sz="4200">
                <a:solidFill>
                  <a:srgbClr val="FFCC66"/>
                </a:solidFill>
                <a:latin typeface="Twentieth Century"/>
                <a:ea typeface="Twentieth Century"/>
                <a:cs typeface="Twentieth Century"/>
                <a:sym typeface="Twentieth Century"/>
              </a:rPr>
              <a:t>Arrow Functions</a:t>
            </a:r>
            <a:endParaRPr/>
          </a:p>
        </p:txBody>
      </p:sp>
      <p:sp>
        <p:nvSpPr>
          <p:cNvPr id="323" name="Google Shape;323;gd3af556328_0_419"/>
          <p:cNvSpPr txBox="1"/>
          <p:nvPr>
            <p:ph idx="1" type="body"/>
          </p:nvPr>
        </p:nvSpPr>
        <p:spPr>
          <a:xfrm>
            <a:off x="855650" y="1477624"/>
            <a:ext cx="7429500" cy="2865900"/>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120000"/>
              </a:lnSpc>
              <a:spcBef>
                <a:spcPts val="1900"/>
              </a:spcBef>
              <a:spcAft>
                <a:spcPts val="0"/>
              </a:spcAft>
              <a:buSzPts val="1800"/>
              <a:buChar char="●"/>
            </a:pPr>
            <a:r>
              <a:rPr lang="en-US" sz="1800"/>
              <a:t>The fn keyword is used to create arrow functions. Arrow functions are only available in PHP versions 7.4 and up.</a:t>
            </a:r>
            <a:endParaRPr sz="1800"/>
          </a:p>
          <a:p>
            <a:pPr indent="-342900" lvl="0" marL="457200" marR="0" rtl="0" algn="l">
              <a:lnSpc>
                <a:spcPct val="120000"/>
              </a:lnSpc>
              <a:spcBef>
                <a:spcPts val="1000"/>
              </a:spcBef>
              <a:spcAft>
                <a:spcPts val="0"/>
              </a:spcAft>
              <a:buSzPts val="1800"/>
              <a:buChar char="●"/>
            </a:pPr>
            <a:r>
              <a:rPr lang="en-US" sz="1800"/>
              <a:t>Arrow functions have access to all variables from the scope in which they were created.</a:t>
            </a:r>
            <a:endParaRPr sz="1800"/>
          </a:p>
          <a:p>
            <a:pPr indent="-342900" lvl="0" marL="457200" marR="0" rtl="0" algn="l">
              <a:lnSpc>
                <a:spcPct val="120000"/>
              </a:lnSpc>
              <a:spcBef>
                <a:spcPts val="1000"/>
              </a:spcBef>
              <a:spcAft>
                <a:spcPts val="1000"/>
              </a:spcAft>
              <a:buSzPts val="1800"/>
              <a:buChar char="●"/>
            </a:pPr>
            <a:r>
              <a:rPr lang="en-US" sz="1800"/>
              <a:t>The general syntax of an arrow function is:</a:t>
            </a:r>
            <a:endParaRPr sz="1800"/>
          </a:p>
        </p:txBody>
      </p:sp>
      <p:pic>
        <p:nvPicPr>
          <p:cNvPr id="324" name="Google Shape;324;gd3af556328_0_419"/>
          <p:cNvPicPr preferRelativeResize="0"/>
          <p:nvPr/>
        </p:nvPicPr>
        <p:blipFill>
          <a:blip r:embed="rId3">
            <a:alphaModFix/>
          </a:blip>
          <a:stretch>
            <a:fillRect/>
          </a:stretch>
        </p:blipFill>
        <p:spPr>
          <a:xfrm>
            <a:off x="1427000" y="3610350"/>
            <a:ext cx="5229225" cy="457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d6ac44a114_0_2"/>
          <p:cNvSpPr txBox="1"/>
          <p:nvPr>
            <p:ph type="title"/>
          </p:nvPr>
        </p:nvSpPr>
        <p:spPr>
          <a:xfrm>
            <a:off x="855662" y="463550"/>
            <a:ext cx="7429500" cy="1109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C66"/>
              </a:buClr>
              <a:buSzPts val="4200"/>
              <a:buFont typeface="Twentieth Century"/>
              <a:buNone/>
            </a:pPr>
            <a:r>
              <a:rPr lang="en-US" sz="4200">
                <a:solidFill>
                  <a:srgbClr val="FFCC66"/>
                </a:solidFill>
                <a:latin typeface="Twentieth Century"/>
                <a:ea typeface="Twentieth Century"/>
                <a:cs typeface="Twentieth Century"/>
                <a:sym typeface="Twentieth Century"/>
              </a:rPr>
              <a:t>Arrow Functions</a:t>
            </a:r>
            <a:endParaRPr/>
          </a:p>
        </p:txBody>
      </p:sp>
      <p:sp>
        <p:nvSpPr>
          <p:cNvPr id="330" name="Google Shape;330;gd6ac44a114_0_2"/>
          <p:cNvSpPr txBox="1"/>
          <p:nvPr>
            <p:ph idx="1" type="body"/>
          </p:nvPr>
        </p:nvSpPr>
        <p:spPr>
          <a:xfrm>
            <a:off x="855650" y="1477624"/>
            <a:ext cx="7429500" cy="2865900"/>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120000"/>
              </a:lnSpc>
              <a:spcBef>
                <a:spcPts val="1900"/>
              </a:spcBef>
              <a:spcAft>
                <a:spcPts val="1000"/>
              </a:spcAft>
              <a:buSzPts val="1800"/>
              <a:buChar char="●"/>
            </a:pPr>
            <a:r>
              <a:rPr lang="en-US" sz="1800"/>
              <a:t>For example,</a:t>
            </a:r>
            <a:endParaRPr sz="1800"/>
          </a:p>
        </p:txBody>
      </p:sp>
      <p:pic>
        <p:nvPicPr>
          <p:cNvPr id="331" name="Google Shape;331;gd6ac44a114_0_2"/>
          <p:cNvPicPr preferRelativeResize="0"/>
          <p:nvPr/>
        </p:nvPicPr>
        <p:blipFill>
          <a:blip r:embed="rId3">
            <a:alphaModFix/>
          </a:blip>
          <a:stretch>
            <a:fillRect/>
          </a:stretch>
        </p:blipFill>
        <p:spPr>
          <a:xfrm>
            <a:off x="1435275" y="1928800"/>
            <a:ext cx="4625500" cy="1804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d6ac44a114_0_32"/>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US"/>
              <a:t>Call Stack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d6ac44a114_0_3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The Call Stack</a:t>
            </a:r>
            <a:endParaRPr/>
          </a:p>
        </p:txBody>
      </p:sp>
      <p:sp>
        <p:nvSpPr>
          <p:cNvPr id="343" name="Google Shape;343;gd6ac44a114_0_329"/>
          <p:cNvSpPr txBox="1"/>
          <p:nvPr>
            <p:ph idx="1" type="body"/>
          </p:nvPr>
        </p:nvSpPr>
        <p:spPr>
          <a:xfrm>
            <a:off x="1303800" y="1203375"/>
            <a:ext cx="7255200" cy="36783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FFFFFF"/>
              </a:buClr>
              <a:buSzPts val="1800"/>
              <a:buChar char="●"/>
            </a:pPr>
            <a:r>
              <a:rPr lang="en-US" sz="1800">
                <a:solidFill>
                  <a:srgbClr val="FFFFFF"/>
                </a:solidFill>
              </a:rPr>
              <a:t>Here is a simple program that makes a few function calls:</a:t>
            </a:r>
            <a:endParaRPr sz="1800">
              <a:solidFill>
                <a:srgbClr val="FFFFFF"/>
              </a:solidFill>
            </a:endParaRPr>
          </a:p>
          <a:p>
            <a:pPr indent="0" lvl="0" marL="0" rtl="0" algn="just">
              <a:spcBef>
                <a:spcPts val="1000"/>
              </a:spcBef>
              <a:spcAft>
                <a:spcPts val="0"/>
              </a:spcAft>
              <a:buNone/>
            </a:pPr>
            <a:r>
              <a:t/>
            </a:r>
            <a:endParaRPr sz="1800">
              <a:solidFill>
                <a:srgbClr val="FFFFFF"/>
              </a:solidFill>
            </a:endParaRPr>
          </a:p>
          <a:p>
            <a:pPr indent="0" lvl="0" marL="0" rtl="0" algn="just">
              <a:spcBef>
                <a:spcPts val="1000"/>
              </a:spcBef>
              <a:spcAft>
                <a:spcPts val="0"/>
              </a:spcAft>
              <a:buNone/>
            </a:pPr>
            <a:r>
              <a:t/>
            </a:r>
            <a:endParaRPr sz="1800">
              <a:solidFill>
                <a:srgbClr val="FFFFFF"/>
              </a:solidFill>
            </a:endParaRPr>
          </a:p>
          <a:p>
            <a:pPr indent="0" lvl="0" marL="0" rtl="0" algn="just">
              <a:spcBef>
                <a:spcPts val="1000"/>
              </a:spcBef>
              <a:spcAft>
                <a:spcPts val="0"/>
              </a:spcAft>
              <a:buNone/>
            </a:pPr>
            <a:r>
              <a:t/>
            </a:r>
            <a:endParaRPr sz="1800">
              <a:solidFill>
                <a:srgbClr val="FFFFFF"/>
              </a:solidFill>
            </a:endParaRPr>
          </a:p>
          <a:p>
            <a:pPr indent="0" lvl="0" marL="0" rtl="0" algn="just">
              <a:spcBef>
                <a:spcPts val="1000"/>
              </a:spcBef>
              <a:spcAft>
                <a:spcPts val="0"/>
              </a:spcAft>
              <a:buNone/>
            </a:pPr>
            <a:r>
              <a:t/>
            </a:r>
            <a:endParaRPr sz="1800">
              <a:solidFill>
                <a:srgbClr val="FFFFFF"/>
              </a:solidFill>
            </a:endParaRPr>
          </a:p>
          <a:p>
            <a:pPr indent="-342900" lvl="0" marL="457200" rtl="0" algn="just">
              <a:spcBef>
                <a:spcPts val="1000"/>
              </a:spcBef>
              <a:spcAft>
                <a:spcPts val="0"/>
              </a:spcAft>
              <a:buClr>
                <a:srgbClr val="FFFFFF"/>
              </a:buClr>
              <a:buSzPts val="1800"/>
              <a:buChar char="●"/>
            </a:pPr>
            <a:r>
              <a:rPr lang="en-US" sz="1800">
                <a:solidFill>
                  <a:srgbClr val="FFFFFF"/>
                </a:solidFill>
              </a:rPr>
              <a:t>The call to greet function causes control to jump to the start of that function (line 2). </a:t>
            </a:r>
            <a:endParaRPr sz="1800">
              <a:solidFill>
                <a:srgbClr val="FFFFFF"/>
              </a:solidFill>
            </a:endParaRPr>
          </a:p>
          <a:p>
            <a:pPr indent="-342900" lvl="0" marL="457200" rtl="0" algn="just">
              <a:spcBef>
                <a:spcPts val="0"/>
              </a:spcBef>
              <a:spcAft>
                <a:spcPts val="0"/>
              </a:spcAft>
              <a:buClr>
                <a:srgbClr val="FFFFFF"/>
              </a:buClr>
              <a:buSzPts val="1800"/>
              <a:buChar char="●"/>
            </a:pPr>
            <a:r>
              <a:rPr lang="en-US" sz="1800">
                <a:solidFill>
                  <a:srgbClr val="FFFFFF"/>
                </a:solidFill>
              </a:rPr>
              <a:t>The function calls console .log, which takes control, does its job, and then returns control to line 2. </a:t>
            </a:r>
            <a:endParaRPr sz="1800">
              <a:solidFill>
                <a:srgbClr val="FFFFFF"/>
              </a:solidFill>
            </a:endParaRPr>
          </a:p>
        </p:txBody>
      </p:sp>
      <p:pic>
        <p:nvPicPr>
          <p:cNvPr id="344" name="Google Shape;344;gd6ac44a114_0_329"/>
          <p:cNvPicPr preferRelativeResize="0"/>
          <p:nvPr/>
        </p:nvPicPr>
        <p:blipFill rotWithShape="1">
          <a:blip r:embed="rId3">
            <a:alphaModFix/>
          </a:blip>
          <a:srcRect b="21605" l="0" r="0" t="0"/>
          <a:stretch/>
        </p:blipFill>
        <p:spPr>
          <a:xfrm>
            <a:off x="1879800" y="1925000"/>
            <a:ext cx="3591925" cy="1064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4"/>
          <p:cNvSpPr txBox="1"/>
          <p:nvPr>
            <p:ph type="title"/>
          </p:nvPr>
        </p:nvSpPr>
        <p:spPr>
          <a:xfrm>
            <a:off x="849312" y="361950"/>
            <a:ext cx="7445375"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C66"/>
              </a:buClr>
              <a:buSzPts val="3800"/>
              <a:buFont typeface="Twentieth Century"/>
              <a:buNone/>
            </a:pPr>
            <a:r>
              <a:rPr b="0" i="0" lang="en-US" sz="3800" u="none">
                <a:solidFill>
                  <a:srgbClr val="FFCC66"/>
                </a:solidFill>
                <a:latin typeface="Twentieth Century"/>
                <a:ea typeface="Twentieth Century"/>
                <a:cs typeface="Twentieth Century"/>
                <a:sym typeface="Twentieth Century"/>
              </a:rPr>
              <a:t>PHP DOCUMENTATION - GOOGLE</a:t>
            </a:r>
            <a:endParaRPr/>
          </a:p>
        </p:txBody>
      </p:sp>
      <p:pic>
        <p:nvPicPr>
          <p:cNvPr id="158" name="Google Shape;158;p4"/>
          <p:cNvPicPr preferRelativeResize="0"/>
          <p:nvPr/>
        </p:nvPicPr>
        <p:blipFill rotWithShape="1">
          <a:blip r:embed="rId3">
            <a:alphaModFix/>
          </a:blip>
          <a:srcRect b="0" l="0" r="0" t="0"/>
          <a:stretch/>
        </p:blipFill>
        <p:spPr>
          <a:xfrm>
            <a:off x="533400" y="1276350"/>
            <a:ext cx="6613525" cy="3317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d6ac44a114_0_3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The Call Stack</a:t>
            </a:r>
            <a:endParaRPr/>
          </a:p>
        </p:txBody>
      </p:sp>
      <p:sp>
        <p:nvSpPr>
          <p:cNvPr id="350" name="Google Shape;350;gd6ac44a114_0_335"/>
          <p:cNvSpPr txBox="1"/>
          <p:nvPr>
            <p:ph idx="1" type="body"/>
          </p:nvPr>
        </p:nvSpPr>
        <p:spPr>
          <a:xfrm>
            <a:off x="1303800" y="1203375"/>
            <a:ext cx="7255200" cy="3678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sz="1800">
              <a:solidFill>
                <a:srgbClr val="FFFFFF"/>
              </a:solidFill>
            </a:endParaRPr>
          </a:p>
          <a:p>
            <a:pPr indent="0" lvl="0" marL="0" rtl="0" algn="just">
              <a:spcBef>
                <a:spcPts val="1000"/>
              </a:spcBef>
              <a:spcAft>
                <a:spcPts val="0"/>
              </a:spcAft>
              <a:buNone/>
            </a:pPr>
            <a:r>
              <a:t/>
            </a:r>
            <a:endParaRPr sz="1800">
              <a:solidFill>
                <a:srgbClr val="FFFFFF"/>
              </a:solidFill>
            </a:endParaRPr>
          </a:p>
          <a:p>
            <a:pPr indent="0" lvl="0" marL="0" rtl="0" algn="just">
              <a:spcBef>
                <a:spcPts val="1000"/>
              </a:spcBef>
              <a:spcAft>
                <a:spcPts val="0"/>
              </a:spcAft>
              <a:buNone/>
            </a:pPr>
            <a:r>
              <a:t/>
            </a:r>
            <a:endParaRPr sz="1800">
              <a:solidFill>
                <a:srgbClr val="FFFFFF"/>
              </a:solidFill>
            </a:endParaRPr>
          </a:p>
          <a:p>
            <a:pPr indent="0" lvl="0" marL="0" rtl="0" algn="just">
              <a:spcBef>
                <a:spcPts val="1000"/>
              </a:spcBef>
              <a:spcAft>
                <a:spcPts val="0"/>
              </a:spcAft>
              <a:buNone/>
            </a:pPr>
            <a:r>
              <a:t/>
            </a:r>
            <a:endParaRPr sz="1800">
              <a:solidFill>
                <a:srgbClr val="FFFFFF"/>
              </a:solidFill>
            </a:endParaRPr>
          </a:p>
          <a:p>
            <a:pPr indent="-342900" lvl="0" marL="457200" rtl="0" algn="just">
              <a:spcBef>
                <a:spcPts val="1000"/>
              </a:spcBef>
              <a:spcAft>
                <a:spcPts val="0"/>
              </a:spcAft>
              <a:buClr>
                <a:srgbClr val="FFFFFF"/>
              </a:buClr>
              <a:buSzPts val="1800"/>
              <a:buChar char="●"/>
            </a:pPr>
            <a:r>
              <a:rPr lang="en-US" sz="1800">
                <a:solidFill>
                  <a:srgbClr val="FFFFFF"/>
                </a:solidFill>
              </a:rPr>
              <a:t>Then, it reaches the end of the greet function, so it returns to the place that called it, which is line 4. </a:t>
            </a:r>
            <a:endParaRPr sz="1800">
              <a:solidFill>
                <a:srgbClr val="FFFFFF"/>
              </a:solidFill>
            </a:endParaRPr>
          </a:p>
          <a:p>
            <a:pPr indent="-342900" lvl="0" marL="457200" rtl="0" algn="just">
              <a:spcBef>
                <a:spcPts val="0"/>
              </a:spcBef>
              <a:spcAft>
                <a:spcPts val="0"/>
              </a:spcAft>
              <a:buClr>
                <a:srgbClr val="FFFFFF"/>
              </a:buClr>
              <a:buSzPts val="1800"/>
              <a:buChar char="●"/>
            </a:pPr>
            <a:r>
              <a:rPr lang="en-US" sz="1800">
                <a:solidFill>
                  <a:srgbClr val="FFFFFF"/>
                </a:solidFill>
              </a:rPr>
              <a:t>The line after that calls console.log again. After that returns, the program reaches its end</a:t>
            </a:r>
            <a:endParaRPr sz="1800">
              <a:solidFill>
                <a:srgbClr val="FFFFFF"/>
              </a:solidFill>
            </a:endParaRPr>
          </a:p>
        </p:txBody>
      </p:sp>
      <p:pic>
        <p:nvPicPr>
          <p:cNvPr id="351" name="Google Shape;351;gd6ac44a114_0_335"/>
          <p:cNvPicPr preferRelativeResize="0"/>
          <p:nvPr/>
        </p:nvPicPr>
        <p:blipFill rotWithShape="1">
          <a:blip r:embed="rId3">
            <a:alphaModFix/>
          </a:blip>
          <a:srcRect b="20760" l="0" r="0" t="0"/>
          <a:stretch/>
        </p:blipFill>
        <p:spPr>
          <a:xfrm>
            <a:off x="1828150" y="1497675"/>
            <a:ext cx="3737750" cy="1119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d6ac44a114_0_3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The Call Stack</a:t>
            </a:r>
            <a:endParaRPr/>
          </a:p>
        </p:txBody>
      </p:sp>
      <p:sp>
        <p:nvSpPr>
          <p:cNvPr id="357" name="Google Shape;357;gd6ac44a114_0_341"/>
          <p:cNvSpPr txBox="1"/>
          <p:nvPr>
            <p:ph idx="1" type="body"/>
          </p:nvPr>
        </p:nvSpPr>
        <p:spPr>
          <a:xfrm>
            <a:off x="1303800" y="1203375"/>
            <a:ext cx="7255200" cy="36783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FFFFFF"/>
              </a:buClr>
              <a:buSzPts val="1800"/>
              <a:buChar char="●"/>
            </a:pPr>
            <a:r>
              <a:rPr lang="en-US" sz="1800">
                <a:solidFill>
                  <a:srgbClr val="FFFFFF"/>
                </a:solidFill>
              </a:rPr>
              <a:t>Because a function has to jump back to the place that called it when it returns, the computer must remember the context from which the call happened.</a:t>
            </a:r>
            <a:endParaRPr sz="1800">
              <a:solidFill>
                <a:srgbClr val="FFFFFF"/>
              </a:solidFill>
            </a:endParaRPr>
          </a:p>
          <a:p>
            <a:pPr indent="-342900" lvl="0" marL="457200" rtl="0" algn="just">
              <a:spcBef>
                <a:spcPts val="1000"/>
              </a:spcBef>
              <a:spcAft>
                <a:spcPts val="0"/>
              </a:spcAft>
              <a:buClr>
                <a:srgbClr val="FFFFFF"/>
              </a:buClr>
              <a:buSzPts val="1800"/>
              <a:buChar char="●"/>
            </a:pPr>
            <a:r>
              <a:rPr lang="en-US" sz="1800">
                <a:solidFill>
                  <a:srgbClr val="FFFFFF"/>
                </a:solidFill>
              </a:rPr>
              <a:t>The place where the computer stores this context is the call stack.</a:t>
            </a:r>
            <a:endParaRPr sz="1800">
              <a:solidFill>
                <a:srgbClr val="FFFFFF"/>
              </a:solidFill>
            </a:endParaRPr>
          </a:p>
          <a:p>
            <a:pPr indent="-342900" lvl="0" marL="457200" rtl="0" algn="just">
              <a:spcBef>
                <a:spcPts val="1000"/>
              </a:spcBef>
              <a:spcAft>
                <a:spcPts val="0"/>
              </a:spcAft>
              <a:buClr>
                <a:srgbClr val="FFFFFF"/>
              </a:buClr>
              <a:buSzPts val="1800"/>
              <a:buChar char="●"/>
            </a:pPr>
            <a:r>
              <a:rPr lang="en-US" sz="1800">
                <a:solidFill>
                  <a:srgbClr val="FFFFFF"/>
                </a:solidFill>
              </a:rPr>
              <a:t>Storing this stack requires space in the computer’s memory. When the stack grows too big, the computer will fail with a message complaining of running out of stack space. </a:t>
            </a:r>
            <a:endParaRPr sz="1800">
              <a:solidFill>
                <a:srgbClr val="FFFFFF"/>
              </a:solidFill>
            </a:endParaRPr>
          </a:p>
          <a:p>
            <a:pPr indent="-342900" lvl="0" marL="457200" rtl="0" algn="just">
              <a:spcBef>
                <a:spcPts val="1000"/>
              </a:spcBef>
              <a:spcAft>
                <a:spcPts val="1000"/>
              </a:spcAft>
              <a:buClr>
                <a:srgbClr val="FFFFFF"/>
              </a:buClr>
              <a:buSzPts val="1800"/>
              <a:buChar char="●"/>
            </a:pPr>
            <a:r>
              <a:rPr lang="en-US" sz="1800">
                <a:solidFill>
                  <a:srgbClr val="FFFFFF"/>
                </a:solidFill>
              </a:rPr>
              <a:t>The following code illustrates this by asking the computer a really hard question that causes an infinite back-and-forth between two functions. </a:t>
            </a:r>
            <a:endParaRPr sz="18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d6ac44a114_0_34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The Call Stack</a:t>
            </a:r>
            <a:endParaRPr/>
          </a:p>
        </p:txBody>
      </p:sp>
      <p:pic>
        <p:nvPicPr>
          <p:cNvPr id="363" name="Google Shape;363;gd6ac44a114_0_346"/>
          <p:cNvPicPr preferRelativeResize="0"/>
          <p:nvPr/>
        </p:nvPicPr>
        <p:blipFill>
          <a:blip r:embed="rId3">
            <a:alphaModFix/>
          </a:blip>
          <a:stretch>
            <a:fillRect/>
          </a:stretch>
        </p:blipFill>
        <p:spPr>
          <a:xfrm>
            <a:off x="2433651" y="1307850"/>
            <a:ext cx="4458200" cy="3048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d6ac44a114_0_20"/>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US"/>
              <a:t>Recursion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d6ac44a114_0_6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Recursion</a:t>
            </a:r>
            <a:endParaRPr/>
          </a:p>
        </p:txBody>
      </p:sp>
      <p:sp>
        <p:nvSpPr>
          <p:cNvPr id="375" name="Google Shape;375;gd6ac44a114_0_620"/>
          <p:cNvSpPr txBox="1"/>
          <p:nvPr>
            <p:ph idx="1" type="body"/>
          </p:nvPr>
        </p:nvSpPr>
        <p:spPr>
          <a:xfrm>
            <a:off x="1303800" y="1203375"/>
            <a:ext cx="7255200" cy="36783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Clr>
                <a:srgbClr val="FFFFFF"/>
              </a:buClr>
              <a:buSzPts val="1800"/>
              <a:buChar char="●"/>
            </a:pPr>
            <a:r>
              <a:rPr lang="en-US" sz="1800">
                <a:solidFill>
                  <a:srgbClr val="FFFFFF"/>
                </a:solidFill>
              </a:rPr>
              <a:t>It is perfectly okay for a function to call itself, as long as it doesn’t do it so often that it overflows the stack.  </a:t>
            </a:r>
            <a:endParaRPr sz="1800">
              <a:solidFill>
                <a:srgbClr val="FFFFFF"/>
              </a:solidFill>
            </a:endParaRPr>
          </a:p>
          <a:p>
            <a:pPr indent="-342900" lvl="0" marL="457200" rtl="0" algn="just">
              <a:spcBef>
                <a:spcPts val="1000"/>
              </a:spcBef>
              <a:spcAft>
                <a:spcPts val="0"/>
              </a:spcAft>
              <a:buClr>
                <a:srgbClr val="FFFFFF"/>
              </a:buClr>
              <a:buSzPts val="1800"/>
              <a:buChar char="●"/>
            </a:pPr>
            <a:r>
              <a:rPr lang="en-US" sz="1800">
                <a:solidFill>
                  <a:srgbClr val="FFFFFF"/>
                </a:solidFill>
              </a:rPr>
              <a:t>A function that calls itself is called recursive. </a:t>
            </a:r>
            <a:endParaRPr sz="1800">
              <a:solidFill>
                <a:srgbClr val="FFFFFF"/>
              </a:solidFill>
            </a:endParaRPr>
          </a:p>
          <a:p>
            <a:pPr indent="-342900" lvl="0" marL="457200" rtl="0" algn="just">
              <a:spcBef>
                <a:spcPts val="1000"/>
              </a:spcBef>
              <a:spcAft>
                <a:spcPts val="0"/>
              </a:spcAft>
              <a:buClr>
                <a:srgbClr val="FFFFFF"/>
              </a:buClr>
              <a:buSzPts val="1800"/>
              <a:buChar char="●"/>
            </a:pPr>
            <a:r>
              <a:rPr lang="en-US" sz="1800">
                <a:solidFill>
                  <a:srgbClr val="FFFFFF"/>
                </a:solidFill>
              </a:rPr>
              <a:t>Recursion allows some functions to be written in a different style. </a:t>
            </a:r>
            <a:endParaRPr sz="1800">
              <a:solidFill>
                <a:srgbClr val="FFFFFF"/>
              </a:solidFill>
            </a:endParaRPr>
          </a:p>
          <a:p>
            <a:pPr indent="-342900" lvl="0" marL="457200" rtl="0" algn="just">
              <a:spcBef>
                <a:spcPts val="1000"/>
              </a:spcBef>
              <a:spcAft>
                <a:spcPts val="1000"/>
              </a:spcAft>
              <a:buClr>
                <a:srgbClr val="FFFFFF"/>
              </a:buClr>
              <a:buSzPts val="1800"/>
              <a:buChar char="●"/>
            </a:pPr>
            <a:r>
              <a:rPr lang="en-US" sz="1800">
                <a:solidFill>
                  <a:srgbClr val="FFFFFF"/>
                </a:solidFill>
              </a:rPr>
              <a:t>Take, for example, this alternative implementation of power:</a:t>
            </a:r>
            <a:endParaRPr sz="1800">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d6ac44a114_0_89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Recursion</a:t>
            </a:r>
            <a:endParaRPr/>
          </a:p>
        </p:txBody>
      </p:sp>
      <p:pic>
        <p:nvPicPr>
          <p:cNvPr id="381" name="Google Shape;381;gd6ac44a114_0_899"/>
          <p:cNvPicPr preferRelativeResize="0"/>
          <p:nvPr/>
        </p:nvPicPr>
        <p:blipFill rotWithShape="1">
          <a:blip r:embed="rId3">
            <a:alphaModFix/>
          </a:blip>
          <a:srcRect b="24659" l="0" r="0" t="0"/>
          <a:stretch/>
        </p:blipFill>
        <p:spPr>
          <a:xfrm>
            <a:off x="1924500" y="1488450"/>
            <a:ext cx="5469050" cy="2031250"/>
          </a:xfrm>
          <a:prstGeom prst="rect">
            <a:avLst/>
          </a:prstGeom>
          <a:noFill/>
          <a:ln>
            <a:noFill/>
          </a:ln>
        </p:spPr>
      </p:pic>
      <p:sp>
        <p:nvSpPr>
          <p:cNvPr id="382" name="Google Shape;382;gd6ac44a114_0_899"/>
          <p:cNvSpPr txBox="1"/>
          <p:nvPr/>
        </p:nvSpPr>
        <p:spPr>
          <a:xfrm>
            <a:off x="1207075" y="3812975"/>
            <a:ext cx="6903900" cy="7803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000"/>
              </a:spcBef>
              <a:spcAft>
                <a:spcPts val="1000"/>
              </a:spcAft>
              <a:buClr>
                <a:srgbClr val="FFFFFF"/>
              </a:buClr>
              <a:buSzPts val="1800"/>
              <a:buFont typeface="Lato"/>
              <a:buChar char="●"/>
            </a:pPr>
            <a:r>
              <a:rPr lang="en-US" sz="1800">
                <a:solidFill>
                  <a:srgbClr val="FFFFFF"/>
                </a:solidFill>
                <a:latin typeface="Lato"/>
                <a:ea typeface="Lato"/>
                <a:cs typeface="Lato"/>
                <a:sym typeface="Lato"/>
              </a:rPr>
              <a:t>Can you implement the same code using loops rather than recursion?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d6ac44a114_0_6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Recursion</a:t>
            </a:r>
            <a:endParaRPr/>
          </a:p>
        </p:txBody>
      </p:sp>
      <p:sp>
        <p:nvSpPr>
          <p:cNvPr id="388" name="Google Shape;388;gd6ac44a114_0_626"/>
          <p:cNvSpPr txBox="1"/>
          <p:nvPr>
            <p:ph idx="1" type="body"/>
          </p:nvPr>
        </p:nvSpPr>
        <p:spPr>
          <a:xfrm>
            <a:off x="1303800" y="1094125"/>
            <a:ext cx="7255200" cy="37875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rgbClr val="FFFFFF"/>
              </a:buClr>
              <a:buSzPts val="1800"/>
              <a:buChar char="●"/>
            </a:pPr>
            <a:r>
              <a:rPr lang="en-US" sz="1800">
                <a:solidFill>
                  <a:srgbClr val="FFFFFF"/>
                </a:solidFill>
              </a:rPr>
              <a:t>Recursive methods are often slower than the same implementation using loops. But they are much easier to understand and implement as well.</a:t>
            </a:r>
            <a:endParaRPr sz="1800">
              <a:solidFill>
                <a:srgbClr val="FFFFFF"/>
              </a:solidFill>
            </a:endParaRPr>
          </a:p>
          <a:p>
            <a:pPr indent="-342900" lvl="0" marL="457200" rtl="0" algn="just">
              <a:spcBef>
                <a:spcPts val="1000"/>
              </a:spcBef>
              <a:spcAft>
                <a:spcPts val="0"/>
              </a:spcAft>
              <a:buClr>
                <a:srgbClr val="FFFFFF"/>
              </a:buClr>
              <a:buSzPts val="1800"/>
              <a:buChar char="●"/>
            </a:pPr>
            <a:r>
              <a:rPr lang="en-US" sz="1800">
                <a:solidFill>
                  <a:srgbClr val="FFFFFF"/>
                </a:solidFill>
              </a:rPr>
              <a:t>It is up to the programmer to find a balance between efficiency and elegancy. </a:t>
            </a:r>
            <a:endParaRPr sz="1800">
              <a:solidFill>
                <a:srgbClr val="FFFFFF"/>
              </a:solidFill>
            </a:endParaRPr>
          </a:p>
          <a:p>
            <a:pPr indent="-342900" lvl="0" marL="457200" rtl="0" algn="just">
              <a:spcBef>
                <a:spcPts val="1000"/>
              </a:spcBef>
              <a:spcAft>
                <a:spcPts val="0"/>
              </a:spcAft>
              <a:buClr>
                <a:srgbClr val="FFFFFF"/>
              </a:buClr>
              <a:buSzPts val="1800"/>
              <a:buChar char="●"/>
            </a:pPr>
            <a:r>
              <a:rPr lang="en-US" sz="1800">
                <a:solidFill>
                  <a:srgbClr val="FFFFFF"/>
                </a:solidFill>
              </a:rPr>
              <a:t>For example, calculating the power using loops is still easy and understandable. So probably loops are more appropriate for this.</a:t>
            </a:r>
            <a:endParaRPr sz="1800">
              <a:solidFill>
                <a:srgbClr val="FFFFFF"/>
              </a:solidFill>
            </a:endParaRPr>
          </a:p>
          <a:p>
            <a:pPr indent="-342900" lvl="0" marL="457200" rtl="0" algn="just">
              <a:spcBef>
                <a:spcPts val="1000"/>
              </a:spcBef>
              <a:spcAft>
                <a:spcPts val="1000"/>
              </a:spcAft>
              <a:buClr>
                <a:srgbClr val="FFFFFF"/>
              </a:buClr>
              <a:buSzPts val="1800"/>
              <a:buChar char="●"/>
            </a:pPr>
            <a:r>
              <a:rPr lang="en-US" sz="1800">
                <a:solidFill>
                  <a:srgbClr val="FFFFFF"/>
                </a:solidFill>
              </a:rPr>
              <a:t>But recursion may be more appropriate in other more complex algorithms.</a:t>
            </a:r>
            <a:endParaRPr sz="1800">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d6ac44a114_0_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US"/>
              <a:t>Challenges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d6ac44a114_0_90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Challenges</a:t>
            </a:r>
            <a:endParaRPr/>
          </a:p>
        </p:txBody>
      </p:sp>
      <p:sp>
        <p:nvSpPr>
          <p:cNvPr id="400" name="Google Shape;400;gd6ac44a114_0_907"/>
          <p:cNvSpPr txBox="1"/>
          <p:nvPr>
            <p:ph idx="1" type="body"/>
          </p:nvPr>
        </p:nvSpPr>
        <p:spPr>
          <a:xfrm>
            <a:off x="1303800" y="1203375"/>
            <a:ext cx="7255200" cy="36783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Clr>
                <a:srgbClr val="FFFFFF"/>
              </a:buClr>
              <a:buSzPts val="1800"/>
              <a:buChar char="●"/>
            </a:pPr>
            <a:r>
              <a:rPr lang="en-US" sz="1800">
                <a:solidFill>
                  <a:srgbClr val="FFFFFF"/>
                </a:solidFill>
              </a:rPr>
              <a:t>Implement a function that finds the minimum of two numbers.</a:t>
            </a:r>
            <a:endParaRPr sz="1800">
              <a:solidFill>
                <a:srgbClr val="FFFFFF"/>
              </a:solidFill>
            </a:endParaRPr>
          </a:p>
          <a:p>
            <a:pPr indent="-342900" lvl="0" marL="457200" rtl="0" algn="just">
              <a:spcBef>
                <a:spcPts val="1000"/>
              </a:spcBef>
              <a:spcAft>
                <a:spcPts val="0"/>
              </a:spcAft>
              <a:buClr>
                <a:srgbClr val="FFFFFF"/>
              </a:buClr>
              <a:buSzPts val="1800"/>
              <a:buChar char="●"/>
            </a:pPr>
            <a:r>
              <a:rPr lang="en-US" sz="1800">
                <a:solidFill>
                  <a:srgbClr val="FFFFFF"/>
                </a:solidFill>
              </a:rPr>
              <a:t>Now, use the previous function to implement a function that finds the minimum of three numbers</a:t>
            </a:r>
            <a:endParaRPr sz="1800">
              <a:solidFill>
                <a:srgbClr val="FFFFFF"/>
              </a:solidFill>
            </a:endParaRPr>
          </a:p>
          <a:p>
            <a:pPr indent="-342900" lvl="0" marL="457200" rtl="0" algn="just">
              <a:spcBef>
                <a:spcPts val="1000"/>
              </a:spcBef>
              <a:spcAft>
                <a:spcPts val="1000"/>
              </a:spcAft>
              <a:buClr>
                <a:srgbClr val="FFFFFF"/>
              </a:buClr>
              <a:buSzPts val="1800"/>
              <a:buChar char="●"/>
            </a:pPr>
            <a:r>
              <a:rPr lang="en-US" sz="1800">
                <a:solidFill>
                  <a:srgbClr val="FFFFFF"/>
                </a:solidFill>
              </a:rPr>
              <a:t>Now use these two functions and your knowledge of optional parameter to implement a function that finds the minimum of either two or three numbers</a:t>
            </a:r>
            <a:endParaRPr sz="1800">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d6ac44a114_0_124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Challenges</a:t>
            </a:r>
            <a:endParaRPr/>
          </a:p>
        </p:txBody>
      </p:sp>
      <p:sp>
        <p:nvSpPr>
          <p:cNvPr id="407" name="Google Shape;407;gd6ac44a114_0_1249"/>
          <p:cNvSpPr txBox="1"/>
          <p:nvPr>
            <p:ph idx="1" type="body"/>
          </p:nvPr>
        </p:nvSpPr>
        <p:spPr>
          <a:xfrm>
            <a:off x="1297500" y="1229475"/>
            <a:ext cx="7038900" cy="324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US" sz="1800"/>
              <a:t>Implement a function that takes in two arguments. n and a. Both arguments are integers. </a:t>
            </a:r>
            <a:endParaRPr sz="1800"/>
          </a:p>
          <a:p>
            <a:pPr indent="-342900" lvl="0" marL="457200" rtl="0" algn="l">
              <a:spcBef>
                <a:spcPts val="1000"/>
              </a:spcBef>
              <a:spcAft>
                <a:spcPts val="0"/>
              </a:spcAft>
              <a:buSzPts val="1800"/>
              <a:buChar char="●"/>
            </a:pPr>
            <a:r>
              <a:rPr lang="en-US" sz="1800"/>
              <a:t>It returns the integer in 10^a-th place of n. For example,</a:t>
            </a:r>
            <a:endParaRPr sz="1800"/>
          </a:p>
          <a:p>
            <a:pPr indent="-342900" lvl="0" marL="457200" rtl="0" algn="l">
              <a:spcBef>
                <a:spcPts val="1000"/>
              </a:spcBef>
              <a:spcAft>
                <a:spcPts val="0"/>
              </a:spcAft>
              <a:buSzPts val="1800"/>
              <a:buChar char="●"/>
            </a:pPr>
            <a:r>
              <a:rPr lang="en-US" sz="1800"/>
              <a:t>n = 1541, a = 2. Return the digit in 10^2 (100th) place. Ans: 5.</a:t>
            </a:r>
            <a:endParaRPr sz="1800"/>
          </a:p>
          <a:p>
            <a:pPr indent="-342900" lvl="0" marL="457200" rtl="0" algn="l">
              <a:spcBef>
                <a:spcPts val="1000"/>
              </a:spcBef>
              <a:spcAft>
                <a:spcPts val="0"/>
              </a:spcAft>
              <a:buSzPts val="1800"/>
              <a:buChar char="●"/>
            </a:pPr>
            <a:r>
              <a:rPr lang="en-US" sz="1800"/>
              <a:t>n = 415, a =1. Return the digit in 10^1 (10th) place. Ans: 1.</a:t>
            </a:r>
            <a:endParaRPr sz="1800"/>
          </a:p>
          <a:p>
            <a:pPr indent="-342900" lvl="0" marL="457200" rtl="0" algn="l">
              <a:spcBef>
                <a:spcPts val="1000"/>
              </a:spcBef>
              <a:spcAft>
                <a:spcPts val="1000"/>
              </a:spcAft>
              <a:buSzPts val="1800"/>
              <a:buChar char="●"/>
            </a:pPr>
            <a:r>
              <a:rPr lang="en-US" sz="1800"/>
              <a:t>n = 7474, a = 0. Return the digit in 10^0 (units) place. Ans: 4.</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5"/>
          <p:cNvSpPr txBox="1"/>
          <p:nvPr>
            <p:ph type="title"/>
          </p:nvPr>
        </p:nvSpPr>
        <p:spPr>
          <a:xfrm>
            <a:off x="849312" y="361950"/>
            <a:ext cx="7445375" cy="8905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C66"/>
              </a:buClr>
              <a:buSzPts val="3800"/>
              <a:buFont typeface="Twentieth Century"/>
              <a:buNone/>
            </a:pPr>
            <a:r>
              <a:rPr b="0" i="0" lang="en-US" sz="3800" u="none">
                <a:solidFill>
                  <a:srgbClr val="FFCC66"/>
                </a:solidFill>
                <a:latin typeface="Twentieth Century"/>
                <a:ea typeface="Twentieth Century"/>
                <a:cs typeface="Twentieth Century"/>
                <a:sym typeface="Twentieth Century"/>
              </a:rPr>
              <a:t>PHP DOCUMENTATION - GOOGLE</a:t>
            </a:r>
            <a:endParaRPr/>
          </a:p>
        </p:txBody>
      </p:sp>
      <p:pic>
        <p:nvPicPr>
          <p:cNvPr id="164" name="Google Shape;164;p5"/>
          <p:cNvPicPr preferRelativeResize="0"/>
          <p:nvPr/>
        </p:nvPicPr>
        <p:blipFill rotWithShape="1">
          <a:blip r:embed="rId3">
            <a:alphaModFix/>
          </a:blip>
          <a:srcRect b="0" l="0" r="0" t="0"/>
          <a:stretch/>
        </p:blipFill>
        <p:spPr>
          <a:xfrm>
            <a:off x="533400" y="1276350"/>
            <a:ext cx="6613525" cy="3317875"/>
          </a:xfrm>
          <a:prstGeom prst="rect">
            <a:avLst/>
          </a:prstGeom>
          <a:noFill/>
          <a:ln>
            <a:noFill/>
          </a:ln>
        </p:spPr>
      </p:pic>
      <p:pic>
        <p:nvPicPr>
          <p:cNvPr id="165" name="Google Shape;165;p5"/>
          <p:cNvPicPr preferRelativeResize="0"/>
          <p:nvPr/>
        </p:nvPicPr>
        <p:blipFill rotWithShape="1">
          <a:blip r:embed="rId4">
            <a:alphaModFix/>
          </a:blip>
          <a:srcRect b="0" l="0" r="0" t="0"/>
          <a:stretch/>
        </p:blipFill>
        <p:spPr>
          <a:xfrm>
            <a:off x="2590800" y="1508125"/>
            <a:ext cx="6200775" cy="31099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500"/>
                                        <p:tgtEl>
                                          <p:spTgt spid="165"/>
                                        </p:tgtEl>
                                        <p:attrNameLst>
                                          <p:attrName>ppt_w</p:attrName>
                                        </p:attrNameLst>
                                      </p:cBhvr>
                                      <p:tavLst>
                                        <p:tav fmla="" tm="0">
                                          <p:val>
                                            <p:strVal val="0"/>
                                          </p:val>
                                        </p:tav>
                                        <p:tav fmla="" tm="100000">
                                          <p:val>
                                            <p:strVal val="#ppt_w"/>
                                          </p:val>
                                        </p:tav>
                                      </p:tavLst>
                                    </p:anim>
                                    <p:anim calcmode="lin" valueType="num">
                                      <p:cBhvr additive="base">
                                        <p:cTn dur="500"/>
                                        <p:tgtEl>
                                          <p:spTgt spid="16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d6ac44a114_0_91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Challenges</a:t>
            </a:r>
            <a:endParaRPr/>
          </a:p>
        </p:txBody>
      </p:sp>
      <p:sp>
        <p:nvSpPr>
          <p:cNvPr id="413" name="Google Shape;413;gd6ac44a114_0_912"/>
          <p:cNvSpPr txBox="1"/>
          <p:nvPr>
            <p:ph idx="1" type="body"/>
          </p:nvPr>
        </p:nvSpPr>
        <p:spPr>
          <a:xfrm>
            <a:off x="1303800" y="1015175"/>
            <a:ext cx="7255200" cy="3866400"/>
          </a:xfrm>
          <a:prstGeom prst="rect">
            <a:avLst/>
          </a:prstGeom>
        </p:spPr>
        <p:txBody>
          <a:bodyPr anchorCtr="0" anchor="t" bIns="91425" lIns="91425" spcFirstLastPara="1" rIns="91425" wrap="square" tIns="91425">
            <a:normAutofit/>
          </a:bodyPr>
          <a:lstStyle/>
          <a:p>
            <a:pPr indent="0" lvl="0" marL="0" rtl="0" algn="just">
              <a:spcBef>
                <a:spcPts val="1000"/>
              </a:spcBef>
              <a:spcAft>
                <a:spcPts val="0"/>
              </a:spcAft>
              <a:buNone/>
            </a:pPr>
            <a:r>
              <a:rPr lang="en-US" sz="1800">
                <a:solidFill>
                  <a:srgbClr val="FFFFFF"/>
                </a:solidFill>
              </a:rPr>
              <a:t>We’ve seen that % (the remainder operator) can be used to test whether a number is even or odd by using % 2 to see whether it’s divisible by two. </a:t>
            </a:r>
            <a:endParaRPr sz="1800">
              <a:solidFill>
                <a:srgbClr val="FFFFFF"/>
              </a:solidFill>
            </a:endParaRPr>
          </a:p>
          <a:p>
            <a:pPr indent="-342900" lvl="0" marL="457200" rtl="0" algn="just">
              <a:spcBef>
                <a:spcPts val="1000"/>
              </a:spcBef>
              <a:spcAft>
                <a:spcPts val="1000"/>
              </a:spcAft>
              <a:buClr>
                <a:srgbClr val="FFFFFF"/>
              </a:buClr>
              <a:buSzPts val="1800"/>
              <a:buChar char="●"/>
            </a:pPr>
            <a:r>
              <a:rPr lang="en-US" sz="1800">
                <a:solidFill>
                  <a:srgbClr val="FFFFFF"/>
                </a:solidFill>
              </a:rPr>
              <a:t>Here’s another way to define whether a positive whole number is even or odd -&gt;</a:t>
            </a:r>
            <a:endParaRPr sz="1800">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d6ac44a114_0_12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Challenges</a:t>
            </a:r>
            <a:endParaRPr/>
          </a:p>
        </p:txBody>
      </p:sp>
      <p:sp>
        <p:nvSpPr>
          <p:cNvPr id="419" name="Google Shape;419;gd6ac44a114_0_1222"/>
          <p:cNvSpPr txBox="1"/>
          <p:nvPr>
            <p:ph idx="1" type="body"/>
          </p:nvPr>
        </p:nvSpPr>
        <p:spPr>
          <a:xfrm>
            <a:off x="1303800" y="1015175"/>
            <a:ext cx="7255200" cy="38664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1000"/>
              </a:spcAft>
              <a:buClr>
                <a:srgbClr val="FFFFFF"/>
              </a:buClr>
              <a:buSzPts val="1800"/>
              <a:buChar char="●"/>
            </a:pPr>
            <a:r>
              <a:rPr lang="en-US" sz="1800">
                <a:solidFill>
                  <a:srgbClr val="FFFFFF"/>
                </a:solidFill>
              </a:rPr>
              <a:t>Here’s another way to define whether a positive whole number is even or odd:</a:t>
            </a:r>
            <a:endParaRPr sz="1800">
              <a:solidFill>
                <a:srgbClr val="FFFFFF"/>
              </a:solidFill>
            </a:endParaRPr>
          </a:p>
        </p:txBody>
      </p:sp>
      <p:pic>
        <p:nvPicPr>
          <p:cNvPr id="420" name="Google Shape;420;gd6ac44a114_0_1222"/>
          <p:cNvPicPr preferRelativeResize="0"/>
          <p:nvPr/>
        </p:nvPicPr>
        <p:blipFill>
          <a:blip r:embed="rId3">
            <a:alphaModFix/>
          </a:blip>
          <a:stretch>
            <a:fillRect/>
          </a:stretch>
        </p:blipFill>
        <p:spPr>
          <a:xfrm>
            <a:off x="1521326" y="1793450"/>
            <a:ext cx="7038900" cy="261244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d6ac44a114_0_9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Challenges</a:t>
            </a:r>
            <a:endParaRPr/>
          </a:p>
        </p:txBody>
      </p:sp>
      <p:sp>
        <p:nvSpPr>
          <p:cNvPr id="426" name="Google Shape;426;gd6ac44a114_0_918"/>
          <p:cNvSpPr txBox="1"/>
          <p:nvPr>
            <p:ph idx="1" type="body"/>
          </p:nvPr>
        </p:nvSpPr>
        <p:spPr>
          <a:xfrm>
            <a:off x="1303800" y="1203375"/>
            <a:ext cx="7255200" cy="36783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rgbClr val="FFFFFF"/>
              </a:buClr>
              <a:buSzPts val="1800"/>
              <a:buChar char="●"/>
            </a:pPr>
            <a:r>
              <a:rPr lang="en-US" sz="1800">
                <a:solidFill>
                  <a:srgbClr val="FFFFFF"/>
                </a:solidFill>
              </a:rPr>
              <a:t>Implement a function that can find the nth term of this series -</a:t>
            </a:r>
            <a:endParaRPr sz="1800">
              <a:solidFill>
                <a:srgbClr val="FFFFFF"/>
              </a:solidFill>
            </a:endParaRPr>
          </a:p>
          <a:p>
            <a:pPr indent="-342900" lvl="1" marL="914400" rtl="0" algn="just">
              <a:spcBef>
                <a:spcPts val="1000"/>
              </a:spcBef>
              <a:spcAft>
                <a:spcPts val="0"/>
              </a:spcAft>
              <a:buClr>
                <a:srgbClr val="FFFFFF"/>
              </a:buClr>
              <a:buSzPts val="1800"/>
              <a:buChar char="○"/>
            </a:pPr>
            <a:r>
              <a:rPr lang="en-US" sz="1800">
                <a:solidFill>
                  <a:srgbClr val="FFFFFF"/>
                </a:solidFill>
              </a:rPr>
              <a:t>2, 6, 14, 26, 42 ….</a:t>
            </a:r>
            <a:endParaRPr sz="1800">
              <a:solidFill>
                <a:srgbClr val="FFFFFF"/>
              </a:solidFill>
            </a:endParaRPr>
          </a:p>
          <a:p>
            <a:pPr indent="-342900" lvl="0" marL="457200" rtl="0" algn="just">
              <a:spcBef>
                <a:spcPts val="1000"/>
              </a:spcBef>
              <a:spcAft>
                <a:spcPts val="0"/>
              </a:spcAft>
              <a:buClr>
                <a:srgbClr val="FFFFFF"/>
              </a:buClr>
              <a:buSzPts val="1800"/>
              <a:buChar char="●"/>
            </a:pPr>
            <a:r>
              <a:rPr lang="en-US" sz="1800">
                <a:solidFill>
                  <a:srgbClr val="FFFFFF"/>
                </a:solidFill>
              </a:rPr>
              <a:t>Implement a function that can find the nth term of this series - </a:t>
            </a:r>
            <a:endParaRPr sz="1800">
              <a:solidFill>
                <a:srgbClr val="FFFFFF"/>
              </a:solidFill>
            </a:endParaRPr>
          </a:p>
          <a:p>
            <a:pPr indent="-342900" lvl="1" marL="914400" rtl="0" algn="just">
              <a:spcBef>
                <a:spcPts val="1000"/>
              </a:spcBef>
              <a:spcAft>
                <a:spcPts val="0"/>
              </a:spcAft>
              <a:buClr>
                <a:srgbClr val="FFFFFF"/>
              </a:buClr>
              <a:buSzPts val="1800"/>
              <a:buChar char="○"/>
            </a:pPr>
            <a:r>
              <a:rPr lang="en-US" sz="1800">
                <a:solidFill>
                  <a:srgbClr val="FFFFFF"/>
                </a:solidFill>
              </a:rPr>
              <a:t>1, 2, 6, 24, 120, 720 … </a:t>
            </a:r>
            <a:endParaRPr sz="1800">
              <a:solidFill>
                <a:srgbClr val="FFFFFF"/>
              </a:solidFill>
            </a:endParaRPr>
          </a:p>
          <a:p>
            <a:pPr indent="-342900" lvl="0" marL="457200" rtl="0" algn="just">
              <a:spcBef>
                <a:spcPts val="1000"/>
              </a:spcBef>
              <a:spcAft>
                <a:spcPts val="0"/>
              </a:spcAft>
              <a:buClr>
                <a:srgbClr val="FFFFFF"/>
              </a:buClr>
              <a:buSzPts val="1800"/>
              <a:buChar char="●"/>
            </a:pPr>
            <a:r>
              <a:rPr lang="en-US" sz="1800">
                <a:solidFill>
                  <a:srgbClr val="FFFFFF"/>
                </a:solidFill>
              </a:rPr>
              <a:t>Implement a function that can find the nth term of the Fibonacci series - </a:t>
            </a:r>
            <a:endParaRPr sz="1800">
              <a:solidFill>
                <a:srgbClr val="FFFFFF"/>
              </a:solidFill>
            </a:endParaRPr>
          </a:p>
          <a:p>
            <a:pPr indent="-342900" lvl="1" marL="914400" rtl="0" algn="just">
              <a:spcBef>
                <a:spcPts val="1000"/>
              </a:spcBef>
              <a:spcAft>
                <a:spcPts val="0"/>
              </a:spcAft>
              <a:buClr>
                <a:srgbClr val="FFFFFF"/>
              </a:buClr>
              <a:buSzPts val="1800"/>
              <a:buChar char="○"/>
            </a:pPr>
            <a:r>
              <a:rPr lang="en-US" sz="1800">
                <a:solidFill>
                  <a:srgbClr val="FFFFFF"/>
                </a:solidFill>
              </a:rPr>
              <a:t>1, 1, 2, 3, 5, 8, 13 …</a:t>
            </a:r>
            <a:endParaRPr sz="1800">
              <a:solidFill>
                <a:srgbClr val="FFFFFF"/>
              </a:solidFill>
            </a:endParaRPr>
          </a:p>
          <a:p>
            <a:pPr indent="-342900" lvl="0" marL="457200" rtl="0" algn="just">
              <a:spcBef>
                <a:spcPts val="1000"/>
              </a:spcBef>
              <a:spcAft>
                <a:spcPts val="0"/>
              </a:spcAft>
              <a:buClr>
                <a:srgbClr val="FFFFFF"/>
              </a:buClr>
              <a:buSzPts val="1800"/>
              <a:buChar char="●"/>
            </a:pPr>
            <a:r>
              <a:rPr lang="en-US" sz="1800">
                <a:solidFill>
                  <a:srgbClr val="FFFFFF"/>
                </a:solidFill>
              </a:rPr>
              <a:t>Implement a function that can find the HCF of two numbers</a:t>
            </a:r>
            <a:endParaRPr sz="1800">
              <a:solidFill>
                <a:srgbClr val="FFFFFF"/>
              </a:solidFill>
            </a:endParaRPr>
          </a:p>
          <a:p>
            <a:pPr indent="-342900" lvl="0" marL="457200" rtl="0" algn="just">
              <a:spcBef>
                <a:spcPts val="1000"/>
              </a:spcBef>
              <a:spcAft>
                <a:spcPts val="1000"/>
              </a:spcAft>
              <a:buClr>
                <a:srgbClr val="FFFFFF"/>
              </a:buClr>
              <a:buSzPts val="1800"/>
              <a:buChar char="●"/>
            </a:pPr>
            <a:r>
              <a:rPr lang="en-US" sz="1800">
                <a:solidFill>
                  <a:srgbClr val="FFFFFF"/>
                </a:solidFill>
              </a:rPr>
              <a:t>Implement a function that can find the LCM of two numbers</a:t>
            </a:r>
            <a:endParaRPr sz="1800">
              <a:solidFill>
                <a:srgbClr val="FFFF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d6ac44a114_0_9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Challenges</a:t>
            </a:r>
            <a:endParaRPr/>
          </a:p>
        </p:txBody>
      </p:sp>
      <p:sp>
        <p:nvSpPr>
          <p:cNvPr id="432" name="Google Shape;432;gd6ac44a114_0_933"/>
          <p:cNvSpPr txBox="1"/>
          <p:nvPr>
            <p:ph idx="1" type="body"/>
          </p:nvPr>
        </p:nvSpPr>
        <p:spPr>
          <a:xfrm>
            <a:off x="1303800" y="1203375"/>
            <a:ext cx="7255200" cy="36783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Clr>
                <a:srgbClr val="FFFFFF"/>
              </a:buClr>
              <a:buSzPts val="1800"/>
              <a:buChar char="●"/>
            </a:pPr>
            <a:r>
              <a:rPr lang="en-US" sz="1800">
                <a:solidFill>
                  <a:srgbClr val="FFFFFF"/>
                </a:solidFill>
              </a:rPr>
              <a:t>Input three number - x, a, b. Then print the multiplication table of x starting from a and ending at b. </a:t>
            </a:r>
            <a:endParaRPr sz="1800">
              <a:solidFill>
                <a:srgbClr val="FFFFFF"/>
              </a:solidFill>
            </a:endParaRPr>
          </a:p>
          <a:p>
            <a:pPr indent="-342900" lvl="1" marL="914400" rtl="0" algn="just">
              <a:spcBef>
                <a:spcPts val="1000"/>
              </a:spcBef>
              <a:spcAft>
                <a:spcPts val="0"/>
              </a:spcAft>
              <a:buClr>
                <a:srgbClr val="FFFFFF"/>
              </a:buClr>
              <a:buSzPts val="1800"/>
              <a:buChar char="○"/>
            </a:pPr>
            <a:r>
              <a:rPr lang="en-US" sz="1800">
                <a:solidFill>
                  <a:srgbClr val="FFFFFF"/>
                </a:solidFill>
              </a:rPr>
              <a:t>The program does not end after than. It asks for more input so that it can print another multiplication table. </a:t>
            </a:r>
            <a:endParaRPr sz="1800">
              <a:solidFill>
                <a:srgbClr val="FFFFFF"/>
              </a:solidFill>
            </a:endParaRPr>
          </a:p>
          <a:p>
            <a:pPr indent="-342900" lvl="1" marL="914400" rtl="0" algn="just">
              <a:spcBef>
                <a:spcPts val="1000"/>
              </a:spcBef>
              <a:spcAft>
                <a:spcPts val="1000"/>
              </a:spcAft>
              <a:buClr>
                <a:srgbClr val="FFFFFF"/>
              </a:buClr>
              <a:buSzPts val="1800"/>
              <a:buChar char="○"/>
            </a:pPr>
            <a:r>
              <a:rPr lang="en-US" sz="1800">
                <a:solidFill>
                  <a:srgbClr val="FFFFFF"/>
                </a:solidFill>
              </a:rPr>
              <a:t>The program only ends when an invalid number is entered for any of the three inputs. An error message is printed before the program ends.</a:t>
            </a:r>
            <a:endParaRPr sz="1800">
              <a:solidFill>
                <a:srgbClr val="FFFF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d6ac44a114_0_9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Challenges</a:t>
            </a:r>
            <a:endParaRPr/>
          </a:p>
        </p:txBody>
      </p:sp>
      <p:sp>
        <p:nvSpPr>
          <p:cNvPr id="438" name="Google Shape;438;gd6ac44a114_0_938"/>
          <p:cNvSpPr txBox="1"/>
          <p:nvPr>
            <p:ph idx="1" type="body"/>
          </p:nvPr>
        </p:nvSpPr>
        <p:spPr>
          <a:xfrm>
            <a:off x="1303800" y="1203375"/>
            <a:ext cx="7255200" cy="3678300"/>
          </a:xfrm>
          <a:prstGeom prst="rect">
            <a:avLst/>
          </a:prstGeom>
        </p:spPr>
        <p:txBody>
          <a:bodyPr anchorCtr="0" anchor="t" bIns="91425" lIns="91425" spcFirstLastPara="1" rIns="91425" wrap="square" tIns="91425">
            <a:normAutofit/>
          </a:bodyPr>
          <a:lstStyle/>
          <a:p>
            <a:pPr indent="-342900" lvl="0" marL="457200" rtl="0" algn="just">
              <a:spcBef>
                <a:spcPts val="1000"/>
              </a:spcBef>
              <a:spcAft>
                <a:spcPts val="0"/>
              </a:spcAft>
              <a:buClr>
                <a:srgbClr val="FFFFFF"/>
              </a:buClr>
              <a:buSzPts val="1800"/>
              <a:buChar char="●"/>
            </a:pPr>
            <a:r>
              <a:rPr lang="en-US" sz="1800">
                <a:solidFill>
                  <a:srgbClr val="FFFFFF"/>
                </a:solidFill>
              </a:rPr>
              <a:t>Input four number - x, y, a, b. Then print the multiplication tables of all integers from x to y inclusive, starting from a and ending at b. </a:t>
            </a:r>
            <a:endParaRPr sz="1800">
              <a:solidFill>
                <a:srgbClr val="FFFFFF"/>
              </a:solidFill>
            </a:endParaRPr>
          </a:p>
          <a:p>
            <a:pPr indent="-342900" lvl="1" marL="914400" rtl="0" algn="just">
              <a:spcBef>
                <a:spcPts val="1000"/>
              </a:spcBef>
              <a:spcAft>
                <a:spcPts val="0"/>
              </a:spcAft>
              <a:buClr>
                <a:srgbClr val="FFFFFF"/>
              </a:buClr>
              <a:buSzPts val="1800"/>
              <a:buChar char="○"/>
            </a:pPr>
            <a:r>
              <a:rPr lang="en-US" sz="1800">
                <a:solidFill>
                  <a:srgbClr val="FFFFFF"/>
                </a:solidFill>
              </a:rPr>
              <a:t>Multiplication tables will be separated by two line breaks (“\n”)</a:t>
            </a:r>
            <a:endParaRPr sz="1800">
              <a:solidFill>
                <a:srgbClr val="FFFFFF"/>
              </a:solidFill>
            </a:endParaRPr>
          </a:p>
          <a:p>
            <a:pPr indent="-342900" lvl="1" marL="914400" rtl="0" algn="just">
              <a:spcBef>
                <a:spcPts val="1000"/>
              </a:spcBef>
              <a:spcAft>
                <a:spcPts val="0"/>
              </a:spcAft>
              <a:buClr>
                <a:srgbClr val="FFFFFF"/>
              </a:buClr>
              <a:buSzPts val="1800"/>
              <a:buChar char="○"/>
            </a:pPr>
            <a:r>
              <a:rPr lang="en-US" sz="1800">
                <a:solidFill>
                  <a:srgbClr val="FFFFFF"/>
                </a:solidFill>
              </a:rPr>
              <a:t>The program does not end after than. It asks for more input so that it can print more multiplication tables. </a:t>
            </a:r>
            <a:endParaRPr sz="1800">
              <a:solidFill>
                <a:srgbClr val="FFFFFF"/>
              </a:solidFill>
            </a:endParaRPr>
          </a:p>
          <a:p>
            <a:pPr indent="-342900" lvl="1" marL="914400" rtl="0" algn="just">
              <a:spcBef>
                <a:spcPts val="1000"/>
              </a:spcBef>
              <a:spcAft>
                <a:spcPts val="1000"/>
              </a:spcAft>
              <a:buClr>
                <a:srgbClr val="FFFFFF"/>
              </a:buClr>
              <a:buSzPts val="1800"/>
              <a:buChar char="○"/>
            </a:pPr>
            <a:r>
              <a:rPr lang="en-US" sz="1800">
                <a:solidFill>
                  <a:srgbClr val="FFFFFF"/>
                </a:solidFill>
              </a:rPr>
              <a:t>The program only ends when an invalid number is entered for any of the three inputs. An error message is printed before the program ends.</a:t>
            </a:r>
            <a:endParaRPr sz="1800">
              <a:solidFill>
                <a:srgbClr val="FFFFF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d6ac44a114_0_9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Challenges</a:t>
            </a:r>
            <a:endParaRPr/>
          </a:p>
        </p:txBody>
      </p:sp>
      <p:sp>
        <p:nvSpPr>
          <p:cNvPr id="444" name="Google Shape;444;gd6ac44a114_0_943"/>
          <p:cNvSpPr txBox="1"/>
          <p:nvPr>
            <p:ph idx="1" type="body"/>
          </p:nvPr>
        </p:nvSpPr>
        <p:spPr>
          <a:xfrm>
            <a:off x="1303800" y="1203375"/>
            <a:ext cx="3626100" cy="38625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FFFFFF"/>
              </a:buClr>
              <a:buSzPts val="1800"/>
              <a:buChar char="●"/>
            </a:pPr>
            <a:r>
              <a:rPr lang="en-US" sz="1800">
                <a:solidFill>
                  <a:srgbClr val="FFFFFF"/>
                </a:solidFill>
              </a:rPr>
              <a:t>Sample input  - 1, 3, 1, 2</a:t>
            </a:r>
            <a:endParaRPr sz="1800">
              <a:solidFill>
                <a:srgbClr val="FFFFFF"/>
              </a:solidFill>
            </a:endParaRPr>
          </a:p>
          <a:p>
            <a:pPr indent="-342900" lvl="0" marL="457200" rtl="0" algn="just">
              <a:spcBef>
                <a:spcPts val="1000"/>
              </a:spcBef>
              <a:spcAft>
                <a:spcPts val="0"/>
              </a:spcAft>
              <a:buClr>
                <a:srgbClr val="FFFFFF"/>
              </a:buClr>
              <a:buSzPts val="1800"/>
              <a:buChar char="●"/>
            </a:pPr>
            <a:r>
              <a:rPr lang="en-US" sz="1800">
                <a:solidFill>
                  <a:srgbClr val="FFFFFF"/>
                </a:solidFill>
              </a:rPr>
              <a:t>Output - </a:t>
            </a:r>
            <a:endParaRPr sz="1800">
              <a:solidFill>
                <a:srgbClr val="FFFFFF"/>
              </a:solidFill>
            </a:endParaRPr>
          </a:p>
          <a:p>
            <a:pPr indent="-342900" lvl="1" marL="914400" rtl="0" algn="just">
              <a:spcBef>
                <a:spcPts val="0"/>
              </a:spcBef>
              <a:spcAft>
                <a:spcPts val="0"/>
              </a:spcAft>
              <a:buClr>
                <a:srgbClr val="FFFFFF"/>
              </a:buClr>
              <a:buSzPts val="1800"/>
              <a:buChar char="○"/>
            </a:pPr>
            <a:r>
              <a:rPr lang="en-US" sz="1800">
                <a:solidFill>
                  <a:srgbClr val="FFFFFF"/>
                </a:solidFill>
              </a:rPr>
              <a:t>1 * 1 = 1</a:t>
            </a:r>
            <a:endParaRPr sz="1800">
              <a:solidFill>
                <a:srgbClr val="FFFFFF"/>
              </a:solidFill>
            </a:endParaRPr>
          </a:p>
          <a:p>
            <a:pPr indent="-342900" lvl="1" marL="914400" rtl="0" algn="just">
              <a:spcBef>
                <a:spcPts val="0"/>
              </a:spcBef>
              <a:spcAft>
                <a:spcPts val="0"/>
              </a:spcAft>
              <a:buClr>
                <a:srgbClr val="FFFFFF"/>
              </a:buClr>
              <a:buSzPts val="1800"/>
              <a:buChar char="○"/>
            </a:pPr>
            <a:r>
              <a:rPr lang="en-US" sz="1800">
                <a:solidFill>
                  <a:srgbClr val="FFFFFF"/>
                </a:solidFill>
              </a:rPr>
              <a:t>1* 2 = 2</a:t>
            </a:r>
            <a:endParaRPr sz="1800">
              <a:solidFill>
                <a:srgbClr val="FFFFFF"/>
              </a:solidFill>
            </a:endParaRPr>
          </a:p>
          <a:p>
            <a:pPr indent="-342900" lvl="1" marL="914400" rtl="0" algn="just">
              <a:spcBef>
                <a:spcPts val="0"/>
              </a:spcBef>
              <a:spcAft>
                <a:spcPts val="0"/>
              </a:spcAft>
              <a:buClr>
                <a:srgbClr val="FFFFFF"/>
              </a:buClr>
              <a:buSzPts val="1800"/>
              <a:buChar char="○"/>
            </a:pPr>
            <a:r>
              <a:rPr lang="en-US" sz="1800">
                <a:solidFill>
                  <a:srgbClr val="FFFFFF"/>
                </a:solidFill>
              </a:rPr>
              <a:t> </a:t>
            </a:r>
            <a:endParaRPr sz="1800">
              <a:solidFill>
                <a:srgbClr val="FFFFFF"/>
              </a:solidFill>
            </a:endParaRPr>
          </a:p>
          <a:p>
            <a:pPr indent="-342900" lvl="1" marL="914400" rtl="0" algn="just">
              <a:spcBef>
                <a:spcPts val="0"/>
              </a:spcBef>
              <a:spcAft>
                <a:spcPts val="0"/>
              </a:spcAft>
              <a:buClr>
                <a:srgbClr val="FFFFFF"/>
              </a:buClr>
              <a:buSzPts val="1800"/>
              <a:buChar char="○"/>
            </a:pPr>
            <a:r>
              <a:rPr lang="en-US" sz="1800">
                <a:solidFill>
                  <a:srgbClr val="FFFFFF"/>
                </a:solidFill>
              </a:rPr>
              <a:t>2 * 1 = 2</a:t>
            </a:r>
            <a:endParaRPr sz="1800">
              <a:solidFill>
                <a:srgbClr val="FFFFFF"/>
              </a:solidFill>
            </a:endParaRPr>
          </a:p>
          <a:p>
            <a:pPr indent="-342900" lvl="1" marL="914400" rtl="0" algn="just">
              <a:spcBef>
                <a:spcPts val="0"/>
              </a:spcBef>
              <a:spcAft>
                <a:spcPts val="0"/>
              </a:spcAft>
              <a:buClr>
                <a:srgbClr val="FFFFFF"/>
              </a:buClr>
              <a:buSzPts val="1800"/>
              <a:buChar char="○"/>
            </a:pPr>
            <a:r>
              <a:rPr lang="en-US" sz="1800">
                <a:solidFill>
                  <a:srgbClr val="FFFFFF"/>
                </a:solidFill>
              </a:rPr>
              <a:t>2 * 2 = 4</a:t>
            </a:r>
            <a:endParaRPr sz="1800">
              <a:solidFill>
                <a:srgbClr val="FFFFFF"/>
              </a:solidFill>
            </a:endParaRPr>
          </a:p>
          <a:p>
            <a:pPr indent="-342900" lvl="1" marL="914400" rtl="0" algn="just">
              <a:spcBef>
                <a:spcPts val="0"/>
              </a:spcBef>
              <a:spcAft>
                <a:spcPts val="0"/>
              </a:spcAft>
              <a:buClr>
                <a:srgbClr val="FFFFFF"/>
              </a:buClr>
              <a:buSzPts val="1800"/>
              <a:buChar char="○"/>
            </a:pPr>
            <a:r>
              <a:rPr lang="en-US" sz="1800">
                <a:solidFill>
                  <a:srgbClr val="FFFFFF"/>
                </a:solidFill>
              </a:rPr>
              <a:t> </a:t>
            </a:r>
            <a:endParaRPr sz="1800">
              <a:solidFill>
                <a:srgbClr val="FFFFFF"/>
              </a:solidFill>
            </a:endParaRPr>
          </a:p>
          <a:p>
            <a:pPr indent="-342900" lvl="1" marL="914400" rtl="0" algn="just">
              <a:spcBef>
                <a:spcPts val="0"/>
              </a:spcBef>
              <a:spcAft>
                <a:spcPts val="0"/>
              </a:spcAft>
              <a:buClr>
                <a:srgbClr val="FFFFFF"/>
              </a:buClr>
              <a:buSzPts val="1800"/>
              <a:buChar char="○"/>
            </a:pPr>
            <a:r>
              <a:rPr lang="en-US" sz="1800">
                <a:solidFill>
                  <a:srgbClr val="FFFFFF"/>
                </a:solidFill>
              </a:rPr>
              <a:t>3 * 1 = 3</a:t>
            </a:r>
            <a:endParaRPr sz="1800">
              <a:solidFill>
                <a:srgbClr val="FFFFFF"/>
              </a:solidFill>
            </a:endParaRPr>
          </a:p>
          <a:p>
            <a:pPr indent="-342900" lvl="1" marL="914400" rtl="0" algn="just">
              <a:spcBef>
                <a:spcPts val="0"/>
              </a:spcBef>
              <a:spcAft>
                <a:spcPts val="0"/>
              </a:spcAft>
              <a:buClr>
                <a:srgbClr val="FFFFFF"/>
              </a:buClr>
              <a:buSzPts val="1800"/>
              <a:buChar char="○"/>
            </a:pPr>
            <a:r>
              <a:rPr lang="en-US" sz="1800">
                <a:solidFill>
                  <a:srgbClr val="FFFFFF"/>
                </a:solidFill>
              </a:rPr>
              <a:t>3* 2 = 6</a:t>
            </a:r>
            <a:endParaRPr sz="1800">
              <a:solidFill>
                <a:srgbClr val="FFFF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d6ac44a114_0_9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Challenges</a:t>
            </a:r>
            <a:endParaRPr/>
          </a:p>
        </p:txBody>
      </p:sp>
      <p:sp>
        <p:nvSpPr>
          <p:cNvPr id="450" name="Google Shape;450;gd6ac44a114_0_948"/>
          <p:cNvSpPr txBox="1"/>
          <p:nvPr>
            <p:ph idx="1" type="body"/>
          </p:nvPr>
        </p:nvSpPr>
        <p:spPr>
          <a:xfrm>
            <a:off x="1303800" y="1203375"/>
            <a:ext cx="7255200" cy="3678300"/>
          </a:xfrm>
          <a:prstGeom prst="rect">
            <a:avLst/>
          </a:prstGeom>
        </p:spPr>
        <p:txBody>
          <a:bodyPr anchorCtr="0" anchor="t" bIns="91425" lIns="91425" spcFirstLastPara="1" rIns="91425" wrap="square" tIns="91425">
            <a:normAutofit/>
          </a:bodyPr>
          <a:lstStyle/>
          <a:p>
            <a:pPr indent="-330200" lvl="0" marL="457200" rtl="0" algn="just">
              <a:spcBef>
                <a:spcPts val="1000"/>
              </a:spcBef>
              <a:spcAft>
                <a:spcPts val="1000"/>
              </a:spcAft>
              <a:buClr>
                <a:srgbClr val="000000"/>
              </a:buClr>
              <a:buSzPts val="1600"/>
              <a:buChar char="●"/>
            </a:pPr>
            <a:r>
              <a:t/>
            </a:r>
            <a:endParaRPr sz="1600">
              <a:solidFill>
                <a:srgbClr val="000000"/>
              </a:solidFill>
            </a:endParaRPr>
          </a:p>
        </p:txBody>
      </p:sp>
      <p:pic>
        <p:nvPicPr>
          <p:cNvPr id="451" name="Google Shape;451;gd6ac44a114_0_948"/>
          <p:cNvPicPr preferRelativeResize="0"/>
          <p:nvPr/>
        </p:nvPicPr>
        <p:blipFill>
          <a:blip r:embed="rId3">
            <a:alphaModFix/>
          </a:blip>
          <a:stretch>
            <a:fillRect/>
          </a:stretch>
        </p:blipFill>
        <p:spPr>
          <a:xfrm>
            <a:off x="1303800" y="1026450"/>
            <a:ext cx="7733924" cy="37938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d6ac44a114_0_12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Some more problems</a:t>
            </a:r>
            <a:endParaRPr/>
          </a:p>
        </p:txBody>
      </p:sp>
      <p:sp>
        <p:nvSpPr>
          <p:cNvPr id="458" name="Google Shape;458;gd6ac44a114_0_1228"/>
          <p:cNvSpPr txBox="1"/>
          <p:nvPr>
            <p:ph idx="1" type="body"/>
          </p:nvPr>
        </p:nvSpPr>
        <p:spPr>
          <a:xfrm>
            <a:off x="1297500" y="1229475"/>
            <a:ext cx="7038900" cy="324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US" sz="1800" u="sng">
                <a:solidFill>
                  <a:schemeClr val="hlink"/>
                </a:solidFill>
                <a:hlinkClick r:id="rId3"/>
              </a:rPr>
              <a:t>https://leetcode.com/problems/reverse-integer/</a:t>
            </a:r>
            <a:endParaRPr sz="1800"/>
          </a:p>
          <a:p>
            <a:pPr indent="-342900" lvl="0" marL="457200" rtl="0" algn="l">
              <a:spcBef>
                <a:spcPts val="1000"/>
              </a:spcBef>
              <a:spcAft>
                <a:spcPts val="0"/>
              </a:spcAft>
              <a:buSzPts val="1800"/>
              <a:buChar char="●"/>
            </a:pPr>
            <a:r>
              <a:rPr lang="en-US" sz="1800" u="sng">
                <a:solidFill>
                  <a:schemeClr val="hlink"/>
                </a:solidFill>
                <a:hlinkClick r:id="rId4"/>
              </a:rPr>
              <a:t>https://leetcode.com/problems/count-of-matches-in-tournament/</a:t>
            </a:r>
            <a:r>
              <a:rPr lang="en-US" sz="1800"/>
              <a:t> </a:t>
            </a:r>
            <a:endParaRPr sz="1800"/>
          </a:p>
          <a:p>
            <a:pPr indent="-342900" lvl="0" marL="457200" rtl="0" algn="l">
              <a:spcBef>
                <a:spcPts val="1000"/>
              </a:spcBef>
              <a:spcAft>
                <a:spcPts val="1000"/>
              </a:spcAft>
              <a:buSzPts val="1800"/>
              <a:buChar char="●"/>
            </a:pPr>
            <a:r>
              <a:rPr lang="en-US" sz="1800" u="sng">
                <a:solidFill>
                  <a:schemeClr val="hlink"/>
                </a:solidFill>
                <a:hlinkClick r:id="rId5"/>
              </a:rPr>
              <a:t>https://leetcode.com/problems/maximum-69-number/</a:t>
            </a:r>
            <a:r>
              <a:rPr lang="en-US" sz="1800"/>
              <a:t> </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d6ac44a114_0_126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US"/>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txBox="1"/>
          <p:nvPr>
            <p:ph type="title"/>
          </p:nvPr>
        </p:nvSpPr>
        <p:spPr>
          <a:xfrm>
            <a:off x="855662" y="463550"/>
            <a:ext cx="7429500" cy="11096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C66"/>
              </a:buClr>
              <a:buSzPts val="4200"/>
              <a:buFont typeface="Twentieth Century"/>
              <a:buNone/>
            </a:pPr>
            <a:r>
              <a:rPr b="0" i="0" lang="en-US" sz="4200" u="none">
                <a:solidFill>
                  <a:srgbClr val="FFCC66"/>
                </a:solidFill>
                <a:latin typeface="Twentieth Century"/>
                <a:ea typeface="Twentieth Century"/>
                <a:cs typeface="Twentieth Century"/>
                <a:sym typeface="Twentieth Century"/>
              </a:rPr>
              <a:t>BUILT-IN FUNCTIONS...</a:t>
            </a:r>
            <a:endParaRPr/>
          </a:p>
        </p:txBody>
      </p:sp>
      <p:sp>
        <p:nvSpPr>
          <p:cNvPr id="171" name="Google Shape;171;p6"/>
          <p:cNvSpPr txBox="1"/>
          <p:nvPr>
            <p:ph idx="1" type="body"/>
          </p:nvPr>
        </p:nvSpPr>
        <p:spPr>
          <a:xfrm>
            <a:off x="762000" y="1428750"/>
            <a:ext cx="7445375" cy="1343025"/>
          </a:xfrm>
          <a:prstGeom prst="rect">
            <a:avLst/>
          </a:prstGeom>
          <a:noFill/>
          <a:ln>
            <a:noFill/>
          </a:ln>
        </p:spPr>
        <p:txBody>
          <a:bodyPr anchorCtr="0" anchor="t" bIns="45700" lIns="91425" spcFirstLastPara="1" rIns="91425" wrap="square" tIns="45700">
            <a:normAutofit/>
          </a:bodyPr>
          <a:lstStyle/>
          <a:p>
            <a:pPr indent="-171449" lvl="0" marL="420687" marR="0" rtl="0" algn="l">
              <a:lnSpc>
                <a:spcPct val="120000"/>
              </a:lnSpc>
              <a:spcBef>
                <a:spcPts val="0"/>
              </a:spcBef>
              <a:spcAft>
                <a:spcPts val="0"/>
              </a:spcAft>
              <a:buClr>
                <a:schemeClr val="lt1"/>
              </a:buClr>
              <a:buSzPts val="2500"/>
              <a:buFont typeface="Gill Sans"/>
              <a:buChar char="•"/>
            </a:pPr>
            <a:r>
              <a:rPr b="0" i="0" lang="en-US" sz="2000" u="none">
                <a:solidFill>
                  <a:schemeClr val="lt1"/>
                </a:solidFill>
                <a:latin typeface="Twentieth Century"/>
                <a:ea typeface="Twentieth Century"/>
                <a:cs typeface="Twentieth Century"/>
                <a:sym typeface="Twentieth Century"/>
              </a:rPr>
              <a:t>Much of the power of PHP comes from its built-in </a:t>
            </a:r>
            <a:r>
              <a:rPr b="0" i="0" lang="en-US" sz="2000" u="none">
                <a:solidFill>
                  <a:srgbClr val="00FFFF"/>
                </a:solidFill>
                <a:latin typeface="Twentieth Century"/>
                <a:ea typeface="Twentieth Century"/>
                <a:cs typeface="Twentieth Century"/>
                <a:sym typeface="Twentieth Century"/>
              </a:rPr>
              <a:t>functions</a:t>
            </a:r>
            <a:r>
              <a:rPr b="0" i="0" lang="en-US" sz="2000" u="none">
                <a:solidFill>
                  <a:schemeClr val="lt1"/>
                </a:solidFill>
                <a:latin typeface="Twentieth Century"/>
                <a:ea typeface="Twentieth Century"/>
                <a:cs typeface="Twentieth Century"/>
                <a:sym typeface="Twentieth Century"/>
              </a:rPr>
              <a:t>.</a:t>
            </a:r>
            <a:endParaRPr/>
          </a:p>
          <a:p>
            <a:pPr indent="-171449" lvl="0" marL="420687" marR="0" rtl="0" algn="l">
              <a:lnSpc>
                <a:spcPct val="120000"/>
              </a:lnSpc>
              <a:spcBef>
                <a:spcPts val="1900"/>
              </a:spcBef>
              <a:spcAft>
                <a:spcPts val="0"/>
              </a:spcAft>
              <a:buClr>
                <a:schemeClr val="lt1"/>
              </a:buClr>
              <a:buSzPts val="2500"/>
              <a:buFont typeface="Gill Sans"/>
              <a:buChar char="•"/>
            </a:pPr>
            <a:r>
              <a:rPr b="0" i="0" lang="en-US" sz="2000" u="none">
                <a:solidFill>
                  <a:schemeClr val="lt1"/>
                </a:solidFill>
                <a:latin typeface="Twentieth Century"/>
                <a:ea typeface="Twentieth Century"/>
                <a:cs typeface="Twentieth Century"/>
                <a:sym typeface="Twentieth Century"/>
              </a:rPr>
              <a:t>Many are modeled after C string library functions (i.e. strlen()).</a:t>
            </a:r>
            <a:endParaRPr/>
          </a:p>
        </p:txBody>
      </p:sp>
      <p:sp>
        <p:nvSpPr>
          <p:cNvPr id="172" name="Google Shape;172;p6"/>
          <p:cNvSpPr txBox="1"/>
          <p:nvPr/>
        </p:nvSpPr>
        <p:spPr>
          <a:xfrm>
            <a:off x="800100" y="3043237"/>
            <a:ext cx="5294312" cy="12858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echo </a:t>
            </a:r>
            <a:r>
              <a:rPr b="0" i="0" lang="en-US" sz="1800" u="none">
                <a:solidFill>
                  <a:srgbClr val="00FFFF"/>
                </a:solidFill>
                <a:latin typeface="Courier"/>
                <a:ea typeface="Courier"/>
                <a:cs typeface="Courier"/>
                <a:sym typeface="Courier"/>
              </a:rPr>
              <a:t>strrev</a:t>
            </a:r>
            <a:r>
              <a:rPr b="0" i="0" lang="en-US" sz="1800" u="none">
                <a:solidFill>
                  <a:srgbClr val="FFFF00"/>
                </a:solidFill>
                <a:latin typeface="Courier"/>
                <a:ea typeface="Courier"/>
                <a:cs typeface="Courier"/>
                <a:sym typeface="Courier"/>
              </a:rPr>
              <a:t>(" .dlrow olleH");    echo </a:t>
            </a:r>
            <a:r>
              <a:rPr b="0" i="0" lang="en-US" sz="1800" u="none">
                <a:solidFill>
                  <a:srgbClr val="00FFFF"/>
                </a:solidFill>
                <a:latin typeface="Courier"/>
                <a:ea typeface="Courier"/>
                <a:cs typeface="Courier"/>
                <a:sym typeface="Courier"/>
              </a:rPr>
              <a:t>str_repeat</a:t>
            </a:r>
            <a:r>
              <a:rPr b="0" i="0" lang="en-US" sz="1800" u="none">
                <a:solidFill>
                  <a:srgbClr val="FFFF00"/>
                </a:solidFill>
                <a:latin typeface="Courier"/>
                <a:ea typeface="Courier"/>
                <a:cs typeface="Courier"/>
                <a:sym typeface="Courier"/>
              </a:rPr>
              <a:t>("Hip ", 2);    echo </a:t>
            </a:r>
            <a:r>
              <a:rPr b="0" i="0" lang="en-US" sz="1800" u="none">
                <a:solidFill>
                  <a:srgbClr val="00FFFF"/>
                </a:solidFill>
                <a:latin typeface="Courier"/>
                <a:ea typeface="Courier"/>
                <a:cs typeface="Courier"/>
                <a:sym typeface="Courier"/>
              </a:rPr>
              <a:t>strtoupper</a:t>
            </a:r>
            <a:r>
              <a:rPr b="0" i="0" lang="en-US" sz="1800" u="none">
                <a:solidFill>
                  <a:srgbClr val="FFFF00"/>
                </a:solidFill>
                <a:latin typeface="Courier"/>
                <a:ea typeface="Courier"/>
                <a:cs typeface="Courier"/>
                <a:sym typeface="Courier"/>
              </a:rPr>
              <a:t>("hooray!"); </a:t>
            </a:r>
            <a:endParaRPr/>
          </a:p>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echo </a:t>
            </a:r>
            <a:r>
              <a:rPr b="0" i="0" lang="en-US" sz="1800" u="none">
                <a:solidFill>
                  <a:srgbClr val="00FFFF"/>
                </a:solidFill>
                <a:latin typeface="Courier"/>
                <a:ea typeface="Courier"/>
                <a:cs typeface="Courier"/>
                <a:sym typeface="Courier"/>
              </a:rPr>
              <a:t>strlen</a:t>
            </a:r>
            <a:r>
              <a:rPr b="0" i="0" lang="en-US" sz="1800" u="none">
                <a:solidFill>
                  <a:srgbClr val="FFFF00"/>
                </a:solidFill>
                <a:latin typeface="Courier"/>
                <a:ea typeface="Courier"/>
                <a:cs typeface="Courier"/>
                <a:sym typeface="Courier"/>
              </a:rPr>
              <a:t>("intro"); </a:t>
            </a:r>
            <a:endParaRPr/>
          </a:p>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echo "\n";</a:t>
            </a:r>
            <a:endParaRPr/>
          </a:p>
        </p:txBody>
      </p:sp>
      <p:sp>
        <p:nvSpPr>
          <p:cNvPr id="173" name="Google Shape;173;p6"/>
          <p:cNvSpPr txBox="1"/>
          <p:nvPr/>
        </p:nvSpPr>
        <p:spPr>
          <a:xfrm>
            <a:off x="6400800" y="3028950"/>
            <a:ext cx="2346325" cy="128905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00"/>
              </a:buClr>
              <a:buSzPts val="2000"/>
              <a:buFont typeface="Courier"/>
              <a:buNone/>
            </a:pPr>
            <a:r>
              <a:rPr b="0" i="0" lang="en-US" sz="2000" u="none">
                <a:solidFill>
                  <a:srgbClr val="00FF00"/>
                </a:solidFill>
                <a:latin typeface="Courier"/>
                <a:ea typeface="Courier"/>
                <a:cs typeface="Courier"/>
                <a:sym typeface="Courier"/>
              </a:rPr>
              <a:t>Hello world.</a:t>
            </a:r>
            <a:endParaRPr/>
          </a:p>
          <a:p>
            <a:pPr indent="0" lvl="0" marL="0" marR="0" rtl="0" algn="l">
              <a:lnSpc>
                <a:spcPct val="100000"/>
              </a:lnSpc>
              <a:spcBef>
                <a:spcPts val="0"/>
              </a:spcBef>
              <a:spcAft>
                <a:spcPts val="0"/>
              </a:spcAft>
              <a:buClr>
                <a:srgbClr val="00FF00"/>
              </a:buClr>
              <a:buSzPts val="2000"/>
              <a:buFont typeface="Courier"/>
              <a:buNone/>
            </a:pPr>
            <a:r>
              <a:rPr b="0" i="0" lang="en-US" sz="2000" u="none">
                <a:solidFill>
                  <a:srgbClr val="00FF00"/>
                </a:solidFill>
                <a:latin typeface="Courier"/>
                <a:ea typeface="Courier"/>
                <a:cs typeface="Courier"/>
                <a:sym typeface="Courier"/>
              </a:rPr>
              <a:t>Hip Hip</a:t>
            </a:r>
            <a:endParaRPr/>
          </a:p>
          <a:p>
            <a:pPr indent="0" lvl="0" marL="0" marR="0" rtl="0" algn="l">
              <a:lnSpc>
                <a:spcPct val="100000"/>
              </a:lnSpc>
              <a:spcBef>
                <a:spcPts val="0"/>
              </a:spcBef>
              <a:spcAft>
                <a:spcPts val="0"/>
              </a:spcAft>
              <a:buClr>
                <a:srgbClr val="00FF00"/>
              </a:buClr>
              <a:buSzPts val="2000"/>
              <a:buFont typeface="Courier"/>
              <a:buNone/>
            </a:pPr>
            <a:r>
              <a:rPr b="0" i="0" lang="en-US" sz="2000" u="none">
                <a:solidFill>
                  <a:srgbClr val="00FF00"/>
                </a:solidFill>
                <a:latin typeface="Courier"/>
                <a:ea typeface="Courier"/>
                <a:cs typeface="Courier"/>
                <a:sym typeface="Courier"/>
              </a:rPr>
              <a:t>HOORAY!</a:t>
            </a:r>
            <a:endParaRPr/>
          </a:p>
          <a:p>
            <a:pPr indent="0" lvl="0" marL="0" marR="0" rtl="0" algn="l">
              <a:lnSpc>
                <a:spcPct val="100000"/>
              </a:lnSpc>
              <a:spcBef>
                <a:spcPts val="0"/>
              </a:spcBef>
              <a:spcAft>
                <a:spcPts val="0"/>
              </a:spcAft>
              <a:buClr>
                <a:srgbClr val="00FF00"/>
              </a:buClr>
              <a:buSzPts val="2000"/>
              <a:buFont typeface="Courier"/>
              <a:buNone/>
            </a:pPr>
            <a:r>
              <a:rPr b="0" i="0" lang="en-US" sz="2000" u="none">
                <a:solidFill>
                  <a:srgbClr val="00FF00"/>
                </a:solidFill>
                <a:latin typeface="Courier"/>
                <a:ea typeface="Courier"/>
                <a:cs typeface="Courier"/>
                <a:sym typeface="Courier"/>
              </a:rPr>
              <a: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d3af556328_0_39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US"/>
              <a:t>User defined functions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
          <p:cNvSpPr txBox="1"/>
          <p:nvPr>
            <p:ph type="title"/>
          </p:nvPr>
        </p:nvSpPr>
        <p:spPr>
          <a:xfrm>
            <a:off x="855662" y="463550"/>
            <a:ext cx="7429500" cy="11096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C66"/>
              </a:buClr>
              <a:buSzPts val="3800"/>
              <a:buFont typeface="Twentieth Century"/>
              <a:buNone/>
            </a:pPr>
            <a:r>
              <a:rPr b="0" i="0" lang="en-US" sz="3800" u="none">
                <a:solidFill>
                  <a:srgbClr val="FFCC66"/>
                </a:solidFill>
                <a:latin typeface="Twentieth Century"/>
                <a:ea typeface="Twentieth Century"/>
                <a:cs typeface="Twentieth Century"/>
                <a:sym typeface="Twentieth Century"/>
              </a:rPr>
              <a:t>TO FUNCTION OR NOT TO FUNCTION...</a:t>
            </a:r>
            <a:endParaRPr/>
          </a:p>
        </p:txBody>
      </p:sp>
      <p:sp>
        <p:nvSpPr>
          <p:cNvPr id="185" name="Google Shape;185;p3"/>
          <p:cNvSpPr txBox="1"/>
          <p:nvPr>
            <p:ph idx="1" type="body"/>
          </p:nvPr>
        </p:nvSpPr>
        <p:spPr>
          <a:xfrm>
            <a:off x="855650" y="1687498"/>
            <a:ext cx="7429500" cy="3054300"/>
          </a:xfrm>
          <a:prstGeom prst="rect">
            <a:avLst/>
          </a:prstGeom>
          <a:noFill/>
          <a:ln>
            <a:noFill/>
          </a:ln>
        </p:spPr>
        <p:txBody>
          <a:bodyPr anchorCtr="0" anchor="t" bIns="45700" lIns="91425" spcFirstLastPara="1" rIns="91425" wrap="square" tIns="45700">
            <a:noAutofit/>
          </a:bodyPr>
          <a:lstStyle/>
          <a:p>
            <a:pPr indent="-177799" lvl="0" marL="420687" marR="0" rtl="0" algn="l">
              <a:lnSpc>
                <a:spcPct val="100000"/>
              </a:lnSpc>
              <a:spcBef>
                <a:spcPts val="0"/>
              </a:spcBef>
              <a:spcAft>
                <a:spcPts val="0"/>
              </a:spcAft>
              <a:buClr>
                <a:schemeClr val="lt1"/>
              </a:buClr>
              <a:buSzPts val="2100"/>
              <a:buFont typeface="Arial"/>
              <a:buChar char="•"/>
            </a:pPr>
            <a:r>
              <a:rPr b="0" i="0" lang="en-US" sz="2100" u="none">
                <a:solidFill>
                  <a:schemeClr val="lt1"/>
                </a:solidFill>
                <a:latin typeface="Twentieth Century"/>
                <a:ea typeface="Twentieth Century"/>
                <a:cs typeface="Twentieth Century"/>
                <a:sym typeface="Twentieth Century"/>
              </a:rPr>
              <a:t>Organize your code into </a:t>
            </a:r>
            <a:r>
              <a:rPr b="0" i="0" lang="en-US" sz="2100" u="none">
                <a:solidFill>
                  <a:schemeClr val="lt1"/>
                </a:solidFill>
                <a:latin typeface="Arial"/>
                <a:ea typeface="Arial"/>
                <a:cs typeface="Arial"/>
                <a:sym typeface="Arial"/>
              </a:rPr>
              <a:t>“</a:t>
            </a:r>
            <a:r>
              <a:rPr b="0" i="0" lang="en-US" sz="2100" u="none">
                <a:solidFill>
                  <a:schemeClr val="lt1"/>
                </a:solidFill>
                <a:latin typeface="Twentieth Century"/>
                <a:ea typeface="Twentieth Century"/>
                <a:cs typeface="Twentieth Century"/>
                <a:sym typeface="Twentieth Century"/>
              </a:rPr>
              <a:t>paragraphs</a:t>
            </a:r>
            <a:r>
              <a:rPr b="0" i="0" lang="en-US" sz="2100" u="none">
                <a:solidFill>
                  <a:schemeClr val="lt1"/>
                </a:solidFill>
                <a:latin typeface="Arial"/>
                <a:ea typeface="Arial"/>
                <a:cs typeface="Arial"/>
                <a:sym typeface="Arial"/>
              </a:rPr>
              <a:t>”</a:t>
            </a:r>
            <a:r>
              <a:rPr b="0" i="0" lang="en-US" sz="2100" u="none">
                <a:solidFill>
                  <a:schemeClr val="lt1"/>
                </a:solidFill>
                <a:latin typeface="Twentieth Century"/>
                <a:ea typeface="Twentieth Century"/>
                <a:cs typeface="Twentieth Century"/>
                <a:sym typeface="Twentieth Century"/>
              </a:rPr>
              <a:t> - capture a complete thought and </a:t>
            </a:r>
            <a:r>
              <a:rPr b="0" i="0" lang="en-US" sz="2100" u="none">
                <a:solidFill>
                  <a:schemeClr val="lt1"/>
                </a:solidFill>
                <a:latin typeface="Arial"/>
                <a:ea typeface="Arial"/>
                <a:cs typeface="Arial"/>
                <a:sym typeface="Arial"/>
              </a:rPr>
              <a:t>“</a:t>
            </a:r>
            <a:r>
              <a:rPr b="0" i="0" lang="en-US" sz="2100" u="none">
                <a:solidFill>
                  <a:schemeClr val="lt1"/>
                </a:solidFill>
                <a:latin typeface="Twentieth Century"/>
                <a:ea typeface="Twentieth Century"/>
                <a:cs typeface="Twentieth Century"/>
                <a:sym typeface="Twentieth Century"/>
              </a:rPr>
              <a:t>name it</a:t>
            </a:r>
            <a:r>
              <a:rPr b="0" i="0" lang="en-US" sz="2100" u="none">
                <a:solidFill>
                  <a:schemeClr val="lt1"/>
                </a:solidFill>
                <a:latin typeface="Arial"/>
                <a:ea typeface="Arial"/>
                <a:cs typeface="Arial"/>
                <a:sym typeface="Arial"/>
              </a:rPr>
              <a:t>”.</a:t>
            </a:r>
            <a:endParaRPr b="0" i="0" sz="2100" u="none">
              <a:solidFill>
                <a:schemeClr val="lt1"/>
              </a:solidFill>
              <a:latin typeface="Twentieth Century"/>
              <a:ea typeface="Twentieth Century"/>
              <a:cs typeface="Twentieth Century"/>
              <a:sym typeface="Twentieth Century"/>
            </a:endParaRPr>
          </a:p>
          <a:p>
            <a:pPr indent="-177799" lvl="0" marL="420687" marR="0" rtl="0" algn="l">
              <a:lnSpc>
                <a:spcPct val="100000"/>
              </a:lnSpc>
              <a:spcBef>
                <a:spcPts val="1900"/>
              </a:spcBef>
              <a:spcAft>
                <a:spcPts val="0"/>
              </a:spcAft>
              <a:buClr>
                <a:schemeClr val="lt1"/>
              </a:buClr>
              <a:buSzPts val="2100"/>
              <a:buFont typeface="Arial"/>
              <a:buChar char="•"/>
            </a:pPr>
            <a:r>
              <a:rPr b="0" i="0" lang="en-US" sz="2100" u="none">
                <a:solidFill>
                  <a:schemeClr val="lt1"/>
                </a:solidFill>
                <a:latin typeface="Twentieth Century"/>
                <a:ea typeface="Twentieth Century"/>
                <a:cs typeface="Twentieth Century"/>
                <a:sym typeface="Twentieth Century"/>
              </a:rPr>
              <a:t>Don</a:t>
            </a:r>
            <a:r>
              <a:rPr b="0" i="0" lang="en-US" sz="2100" u="none">
                <a:solidFill>
                  <a:schemeClr val="lt1"/>
                </a:solidFill>
                <a:latin typeface="Arial"/>
                <a:ea typeface="Arial"/>
                <a:cs typeface="Arial"/>
                <a:sym typeface="Arial"/>
              </a:rPr>
              <a:t>’</a:t>
            </a:r>
            <a:r>
              <a:rPr b="0" i="0" lang="en-US" sz="2100" u="none">
                <a:solidFill>
                  <a:schemeClr val="lt1"/>
                </a:solidFill>
                <a:latin typeface="Twentieth Century"/>
                <a:ea typeface="Twentieth Century"/>
                <a:cs typeface="Twentieth Century"/>
                <a:sym typeface="Twentieth Century"/>
              </a:rPr>
              <a:t>t repeat yourself - make it work once and then reuse it.</a:t>
            </a:r>
            <a:endParaRPr sz="2100"/>
          </a:p>
          <a:p>
            <a:pPr indent="-177799" lvl="0" marL="420687" marR="0" rtl="0" algn="l">
              <a:lnSpc>
                <a:spcPct val="100000"/>
              </a:lnSpc>
              <a:spcBef>
                <a:spcPts val="1900"/>
              </a:spcBef>
              <a:spcAft>
                <a:spcPts val="0"/>
              </a:spcAft>
              <a:buClr>
                <a:schemeClr val="lt1"/>
              </a:buClr>
              <a:buSzPts val="2100"/>
              <a:buFont typeface="Arial"/>
              <a:buChar char="•"/>
            </a:pPr>
            <a:r>
              <a:rPr b="0" i="0" lang="en-US" sz="2100" u="none">
                <a:solidFill>
                  <a:schemeClr val="lt1"/>
                </a:solidFill>
                <a:latin typeface="Twentieth Century"/>
                <a:ea typeface="Twentieth Century"/>
                <a:cs typeface="Twentieth Century"/>
                <a:sym typeface="Twentieth Century"/>
              </a:rPr>
              <a:t>If something gets too long or complex, break up logical chunks and put those chunks in functions.</a:t>
            </a:r>
            <a:endParaRPr sz="2100"/>
          </a:p>
          <a:p>
            <a:pPr indent="-177799" lvl="0" marL="420687" marR="0" rtl="0" algn="l">
              <a:lnSpc>
                <a:spcPct val="100000"/>
              </a:lnSpc>
              <a:spcBef>
                <a:spcPts val="1900"/>
              </a:spcBef>
              <a:spcAft>
                <a:spcPts val="0"/>
              </a:spcAft>
              <a:buClr>
                <a:schemeClr val="lt1"/>
              </a:buClr>
              <a:buSzPts val="2100"/>
              <a:buFont typeface="Arial"/>
              <a:buChar char="•"/>
            </a:pPr>
            <a:r>
              <a:rPr b="0" i="0" lang="en-US" sz="2100" u="none">
                <a:solidFill>
                  <a:schemeClr val="lt1"/>
                </a:solidFill>
                <a:latin typeface="Twentieth Century"/>
                <a:ea typeface="Twentieth Century"/>
                <a:cs typeface="Twentieth Century"/>
                <a:sym typeface="Twentieth Century"/>
              </a:rPr>
              <a:t>Make a library of common stuff that you do over and over - perhaps share this with your friends...</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7"/>
          <p:cNvSpPr txBox="1"/>
          <p:nvPr>
            <p:ph type="title"/>
          </p:nvPr>
        </p:nvSpPr>
        <p:spPr>
          <a:xfrm>
            <a:off x="855662" y="463550"/>
            <a:ext cx="7429500" cy="11096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C66"/>
              </a:buClr>
              <a:buSzPts val="3800"/>
              <a:buFont typeface="Twentieth Century"/>
              <a:buNone/>
            </a:pPr>
            <a:r>
              <a:rPr b="0" i="0" lang="en-US" sz="3800" u="none">
                <a:solidFill>
                  <a:srgbClr val="FFCC66"/>
                </a:solidFill>
                <a:latin typeface="Twentieth Century"/>
                <a:ea typeface="Twentieth Century"/>
                <a:cs typeface="Twentieth Century"/>
                <a:sym typeface="Twentieth Century"/>
              </a:rPr>
              <a:t>DEFINING YOUR OWN FUNCTIONS</a:t>
            </a:r>
            <a:endParaRPr/>
          </a:p>
        </p:txBody>
      </p:sp>
      <p:sp>
        <p:nvSpPr>
          <p:cNvPr id="191" name="Google Shape;191;p7"/>
          <p:cNvSpPr txBox="1"/>
          <p:nvPr>
            <p:ph idx="1" type="body"/>
          </p:nvPr>
        </p:nvSpPr>
        <p:spPr>
          <a:xfrm>
            <a:off x="855662" y="1687512"/>
            <a:ext cx="7429500" cy="2655887"/>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lt1"/>
              </a:buClr>
              <a:buSzPts val="2500"/>
              <a:buFont typeface="Arial"/>
              <a:buNone/>
            </a:pPr>
            <a:r>
              <a:rPr b="0" i="0" lang="en-US" sz="2000" u="none">
                <a:solidFill>
                  <a:schemeClr val="lt1"/>
                </a:solidFill>
                <a:latin typeface="Twentieth Century"/>
                <a:ea typeface="Twentieth Century"/>
                <a:cs typeface="Twentieth Century"/>
                <a:sym typeface="Twentieth Century"/>
              </a:rPr>
              <a:t>We use the </a:t>
            </a:r>
            <a:r>
              <a:rPr b="0" i="0" lang="en-US" sz="2000" u="none">
                <a:solidFill>
                  <a:srgbClr val="00FFFF"/>
                </a:solidFill>
                <a:latin typeface="Twentieth Century"/>
                <a:ea typeface="Twentieth Century"/>
                <a:cs typeface="Twentieth Century"/>
                <a:sym typeface="Twentieth Century"/>
              </a:rPr>
              <a:t>function</a:t>
            </a:r>
            <a:r>
              <a:rPr b="0" i="0" lang="en-US" sz="2000" u="none">
                <a:solidFill>
                  <a:schemeClr val="lt1"/>
                </a:solidFill>
                <a:latin typeface="Twentieth Century"/>
                <a:ea typeface="Twentieth Century"/>
                <a:cs typeface="Twentieth Century"/>
                <a:sym typeface="Twentieth Century"/>
              </a:rPr>
              <a:t> keyword to define a </a:t>
            </a:r>
            <a:r>
              <a:rPr b="0" i="0" lang="en-US" sz="2000" u="none">
                <a:solidFill>
                  <a:srgbClr val="FFFFFF"/>
                </a:solidFill>
                <a:latin typeface="Twentieth Century"/>
                <a:ea typeface="Twentieth Century"/>
                <a:cs typeface="Twentieth Century"/>
                <a:sym typeface="Twentieth Century"/>
              </a:rPr>
              <a:t>function</a:t>
            </a:r>
            <a:r>
              <a:rPr b="0" i="0" lang="en-US" sz="2000" u="none">
                <a:solidFill>
                  <a:schemeClr val="lt1"/>
                </a:solidFill>
                <a:latin typeface="Twentieth Century"/>
                <a:ea typeface="Twentieth Century"/>
                <a:cs typeface="Twentieth Century"/>
                <a:sym typeface="Twentieth Century"/>
              </a:rPr>
              <a:t>, we </a:t>
            </a:r>
            <a:r>
              <a:rPr b="0" i="0" lang="en-US" sz="2000" u="none">
                <a:solidFill>
                  <a:srgbClr val="FF7F00"/>
                </a:solidFill>
                <a:latin typeface="Twentieth Century"/>
                <a:ea typeface="Twentieth Century"/>
                <a:cs typeface="Twentieth Century"/>
                <a:sym typeface="Twentieth Century"/>
              </a:rPr>
              <a:t>name the function </a:t>
            </a:r>
            <a:r>
              <a:rPr b="0" i="0" lang="en-US" sz="2000" u="none">
                <a:solidFill>
                  <a:schemeClr val="lt1"/>
                </a:solidFill>
                <a:latin typeface="Twentieth Century"/>
                <a:ea typeface="Twentieth Century"/>
                <a:cs typeface="Twentieth Century"/>
                <a:sym typeface="Twentieth Century"/>
              </a:rPr>
              <a:t>and take </a:t>
            </a:r>
            <a:r>
              <a:rPr b="0" i="0" lang="en-US" sz="2000" u="none">
                <a:solidFill>
                  <a:srgbClr val="FF00FF"/>
                </a:solidFill>
                <a:latin typeface="Twentieth Century"/>
                <a:ea typeface="Twentieth Century"/>
                <a:cs typeface="Twentieth Century"/>
                <a:sym typeface="Twentieth Century"/>
              </a:rPr>
              <a:t>optional argument variables</a:t>
            </a:r>
            <a:r>
              <a:rPr b="0" i="0" lang="en-US" sz="2000" u="none">
                <a:solidFill>
                  <a:schemeClr val="lt1"/>
                </a:solidFill>
                <a:latin typeface="Twentieth Century"/>
                <a:ea typeface="Twentieth Century"/>
                <a:cs typeface="Twentieth Century"/>
                <a:sym typeface="Twentieth Century"/>
              </a:rPr>
              <a:t>.  The body of the function is in a block of code </a:t>
            </a:r>
            <a:r>
              <a:rPr b="0" i="0" lang="en-US" sz="2000" u="none">
                <a:solidFill>
                  <a:srgbClr val="FFFF00"/>
                </a:solidFill>
                <a:latin typeface="Twentieth Century"/>
                <a:ea typeface="Twentieth Century"/>
                <a:cs typeface="Twentieth Century"/>
                <a:sym typeface="Twentieth Century"/>
              </a:rPr>
              <a:t>{ }</a:t>
            </a:r>
            <a:endParaRPr/>
          </a:p>
        </p:txBody>
      </p:sp>
      <p:sp>
        <p:nvSpPr>
          <p:cNvPr id="192" name="Google Shape;192;p7"/>
          <p:cNvSpPr txBox="1"/>
          <p:nvPr/>
        </p:nvSpPr>
        <p:spPr>
          <a:xfrm>
            <a:off x="1184275" y="2840037"/>
            <a:ext cx="3806825" cy="186531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FF"/>
              </a:buClr>
              <a:buSzPts val="1800"/>
              <a:buFont typeface="Courier"/>
              <a:buNone/>
            </a:pPr>
            <a:r>
              <a:rPr b="0" i="0" lang="en-US" sz="1800" u="none">
                <a:solidFill>
                  <a:srgbClr val="00FFFF"/>
                </a:solidFill>
                <a:latin typeface="Courier"/>
                <a:ea typeface="Courier"/>
                <a:cs typeface="Courier"/>
                <a:sym typeface="Courier"/>
              </a:rPr>
              <a:t>function</a:t>
            </a:r>
            <a:r>
              <a:rPr b="0" i="0" lang="en-US" sz="1800" u="none">
                <a:solidFill>
                  <a:srgbClr val="FFFF00"/>
                </a:solidFill>
                <a:latin typeface="Courier"/>
                <a:ea typeface="Courier"/>
                <a:cs typeface="Courier"/>
                <a:sym typeface="Courier"/>
              </a:rPr>
              <a:t> </a:t>
            </a:r>
            <a:r>
              <a:rPr b="0" i="0" lang="en-US" sz="1800" u="none">
                <a:solidFill>
                  <a:srgbClr val="FF7F00"/>
                </a:solidFill>
                <a:latin typeface="Courier"/>
                <a:ea typeface="Courier"/>
                <a:cs typeface="Courier"/>
                <a:sym typeface="Courier"/>
              </a:rPr>
              <a:t>greet</a:t>
            </a:r>
            <a:r>
              <a:rPr b="0" i="0" lang="en-US" sz="1800" u="none">
                <a:solidFill>
                  <a:srgbClr val="FF00FF"/>
                </a:solidFill>
                <a:latin typeface="Courier"/>
                <a:ea typeface="Courier"/>
                <a:cs typeface="Courier"/>
                <a:sym typeface="Courier"/>
              </a:rPr>
              <a:t>()</a:t>
            </a:r>
            <a:r>
              <a:rPr b="0" i="0" lang="en-US" sz="1800" u="none">
                <a:solidFill>
                  <a:srgbClr val="FFFF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    print "Hello\n";</a:t>
            </a:r>
            <a:endParaRPr/>
          </a:p>
          <a:p>
            <a:pPr indent="0" lvl="0" marL="0" marR="0" rtl="0" algn="l">
              <a:lnSpc>
                <a:spcPct val="100000"/>
              </a:lnSpc>
              <a:spcBef>
                <a:spcPts val="0"/>
              </a:spcBef>
              <a:spcAft>
                <a:spcPts val="0"/>
              </a:spcAft>
              <a:buClr>
                <a:srgbClr val="FFFF00"/>
              </a:buClr>
              <a:buSzPts val="1800"/>
              <a:buFont typeface="Courier"/>
              <a:buNone/>
            </a:pPr>
            <a:r>
              <a:rPr b="0" i="0" lang="en-US" sz="18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FFFF"/>
              </a:buClr>
              <a:buSzPts val="1800"/>
              <a:buFont typeface="Gill Sans"/>
              <a:buNone/>
            </a:pPr>
            <a:r>
              <a:t/>
            </a:r>
            <a:endParaRPr b="0" i="0" sz="1800" u="none">
              <a:solidFill>
                <a:srgbClr val="FFFF00"/>
              </a:solidFill>
              <a:latin typeface="Courier"/>
              <a:ea typeface="Courier"/>
              <a:cs typeface="Courier"/>
              <a:sym typeface="Courier"/>
            </a:endParaRPr>
          </a:p>
          <a:p>
            <a:pPr indent="0" lvl="0" marL="0" marR="0" rtl="0" algn="l">
              <a:lnSpc>
                <a:spcPct val="100000"/>
              </a:lnSpc>
              <a:spcBef>
                <a:spcPts val="0"/>
              </a:spcBef>
              <a:spcAft>
                <a:spcPts val="0"/>
              </a:spcAft>
              <a:buClr>
                <a:srgbClr val="FF7F00"/>
              </a:buClr>
              <a:buSzPts val="1800"/>
              <a:buFont typeface="Courier"/>
              <a:buNone/>
            </a:pPr>
            <a:r>
              <a:rPr b="0" i="0" lang="en-US" sz="1800" u="none">
                <a:solidFill>
                  <a:srgbClr val="FF7F00"/>
                </a:solidFill>
                <a:latin typeface="Courier"/>
                <a:ea typeface="Courier"/>
                <a:cs typeface="Courier"/>
                <a:sym typeface="Courier"/>
              </a:rPr>
              <a:t>greet</a:t>
            </a:r>
            <a:r>
              <a:rPr b="0" i="0" lang="en-US" sz="1800" u="none">
                <a:solidFill>
                  <a:srgbClr val="FFFF00"/>
                </a:solidFill>
                <a:latin typeface="Courier"/>
                <a:ea typeface="Courier"/>
                <a:cs typeface="Courier"/>
                <a:sym typeface="Courier"/>
              </a:rPr>
              <a:t>();</a:t>
            </a:r>
            <a:endParaRPr/>
          </a:p>
          <a:p>
            <a:pPr indent="0" lvl="0" marL="0" marR="0" rtl="0" algn="l">
              <a:lnSpc>
                <a:spcPct val="100000"/>
              </a:lnSpc>
              <a:spcBef>
                <a:spcPts val="0"/>
              </a:spcBef>
              <a:spcAft>
                <a:spcPts val="0"/>
              </a:spcAft>
              <a:buClr>
                <a:srgbClr val="FF7F00"/>
              </a:buClr>
              <a:buSzPts val="1800"/>
              <a:buFont typeface="Courier"/>
              <a:buNone/>
            </a:pPr>
            <a:r>
              <a:rPr b="0" i="0" lang="en-US" sz="1800" u="none">
                <a:solidFill>
                  <a:srgbClr val="FF7F00"/>
                </a:solidFill>
                <a:latin typeface="Courier"/>
                <a:ea typeface="Courier"/>
                <a:cs typeface="Courier"/>
                <a:sym typeface="Courier"/>
              </a:rPr>
              <a:t>greet</a:t>
            </a:r>
            <a:r>
              <a:rPr b="0" i="0" lang="en-US" sz="1800" u="none">
                <a:solidFill>
                  <a:srgbClr val="FFFF00"/>
                </a:solidFill>
                <a:latin typeface="Courier"/>
                <a:ea typeface="Courier"/>
                <a:cs typeface="Courier"/>
                <a:sym typeface="Courier"/>
              </a:rPr>
              <a:t>();</a:t>
            </a:r>
            <a:endParaRPr/>
          </a:p>
        </p:txBody>
      </p:sp>
      <p:sp>
        <p:nvSpPr>
          <p:cNvPr id="193" name="Google Shape;193;p7"/>
          <p:cNvSpPr txBox="1"/>
          <p:nvPr/>
        </p:nvSpPr>
        <p:spPr>
          <a:xfrm>
            <a:off x="6304525" y="3794612"/>
            <a:ext cx="2251200" cy="981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FF00"/>
              </a:buClr>
              <a:buSzPts val="2000"/>
              <a:buFont typeface="Courier"/>
              <a:buNone/>
            </a:pPr>
            <a:r>
              <a:rPr b="0" i="0" lang="en-US" sz="2000" u="none">
                <a:solidFill>
                  <a:srgbClr val="00FF00"/>
                </a:solidFill>
                <a:latin typeface="Courier"/>
                <a:ea typeface="Courier"/>
                <a:cs typeface="Courier"/>
                <a:sym typeface="Courier"/>
              </a:rPr>
              <a:t>Hello</a:t>
            </a:r>
            <a:endParaRPr/>
          </a:p>
          <a:p>
            <a:pPr indent="0" lvl="0" marL="0" marR="0" rtl="0" algn="l">
              <a:lnSpc>
                <a:spcPct val="100000"/>
              </a:lnSpc>
              <a:spcBef>
                <a:spcPts val="0"/>
              </a:spcBef>
              <a:spcAft>
                <a:spcPts val="0"/>
              </a:spcAft>
              <a:buClr>
                <a:srgbClr val="00FF00"/>
              </a:buClr>
              <a:buSzPts val="2000"/>
              <a:buFont typeface="Courier"/>
              <a:buNone/>
            </a:pPr>
            <a:r>
              <a:rPr b="0" i="0" lang="en-US" sz="2000" u="none">
                <a:solidFill>
                  <a:srgbClr val="00FF00"/>
                </a:solidFill>
                <a:latin typeface="Courier"/>
                <a:ea typeface="Courier"/>
                <a:cs typeface="Courier"/>
                <a:sym typeface="Courier"/>
              </a:rPr>
              <a:t>Hello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8"/>
          <p:cNvSpPr txBox="1"/>
          <p:nvPr>
            <p:ph type="title"/>
          </p:nvPr>
        </p:nvSpPr>
        <p:spPr>
          <a:xfrm>
            <a:off x="855662" y="463550"/>
            <a:ext cx="7429500" cy="11096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C66"/>
              </a:buClr>
              <a:buSzPts val="4200"/>
              <a:buFont typeface="Twentieth Century"/>
              <a:buNone/>
            </a:pPr>
            <a:r>
              <a:rPr b="0" i="0" lang="en-US" sz="4200" u="none">
                <a:solidFill>
                  <a:srgbClr val="FFCC66"/>
                </a:solidFill>
                <a:latin typeface="Twentieth Century"/>
                <a:ea typeface="Twentieth Century"/>
                <a:cs typeface="Twentieth Century"/>
                <a:sym typeface="Twentieth Century"/>
              </a:rPr>
              <a:t>CHOOSING FUNCTION NAMES</a:t>
            </a:r>
            <a:endParaRPr/>
          </a:p>
        </p:txBody>
      </p:sp>
      <p:sp>
        <p:nvSpPr>
          <p:cNvPr id="199" name="Google Shape;199;p8"/>
          <p:cNvSpPr txBox="1"/>
          <p:nvPr>
            <p:ph idx="1" type="body"/>
          </p:nvPr>
        </p:nvSpPr>
        <p:spPr>
          <a:xfrm>
            <a:off x="855662" y="1687512"/>
            <a:ext cx="7429500" cy="2655887"/>
          </a:xfrm>
          <a:prstGeom prst="rect">
            <a:avLst/>
          </a:prstGeom>
          <a:noFill/>
          <a:ln>
            <a:noFill/>
          </a:ln>
        </p:spPr>
        <p:txBody>
          <a:bodyPr anchorCtr="0" anchor="t" bIns="45700" lIns="91425" spcFirstLastPara="1" rIns="91425" wrap="square" tIns="45700">
            <a:noAutofit/>
          </a:bodyPr>
          <a:lstStyle/>
          <a:p>
            <a:pPr indent="-171449" lvl="0" marL="420687" marR="0" rtl="0" algn="l">
              <a:lnSpc>
                <a:spcPct val="120000"/>
              </a:lnSpc>
              <a:spcBef>
                <a:spcPts val="0"/>
              </a:spcBef>
              <a:spcAft>
                <a:spcPts val="0"/>
              </a:spcAft>
              <a:buClr>
                <a:schemeClr val="lt1"/>
              </a:buClr>
              <a:buSzPts val="2500"/>
              <a:buFont typeface="Arial"/>
              <a:buChar char="•"/>
            </a:pPr>
            <a:r>
              <a:rPr b="0" i="0" lang="en-US" sz="2000" u="none">
                <a:solidFill>
                  <a:schemeClr val="lt1"/>
                </a:solidFill>
                <a:latin typeface="Twentieth Century"/>
                <a:ea typeface="Twentieth Century"/>
                <a:cs typeface="Twentieth Century"/>
                <a:sym typeface="Twentieth Century"/>
              </a:rPr>
              <a:t>Much like variable names - but do not start with a dollar sign </a:t>
            </a:r>
            <a:endParaRPr/>
          </a:p>
          <a:p>
            <a:pPr indent="-171449" lvl="0" marL="420687" marR="0" rtl="0" algn="l">
              <a:lnSpc>
                <a:spcPct val="120000"/>
              </a:lnSpc>
              <a:spcBef>
                <a:spcPts val="1900"/>
              </a:spcBef>
              <a:spcAft>
                <a:spcPts val="0"/>
              </a:spcAft>
              <a:buClr>
                <a:schemeClr val="lt1"/>
              </a:buClr>
              <a:buSzPts val="2500"/>
              <a:buFont typeface="Arial"/>
              <a:buChar char="•"/>
            </a:pPr>
            <a:r>
              <a:rPr b="0" i="0" lang="en-US" sz="2000" u="none">
                <a:solidFill>
                  <a:schemeClr val="lt1"/>
                </a:solidFill>
                <a:latin typeface="Twentieth Century"/>
                <a:ea typeface="Twentieth Century"/>
                <a:cs typeface="Twentieth Century"/>
                <a:sym typeface="Twentieth Century"/>
              </a:rPr>
              <a:t>Start with a letter or underscore - consist of letters, numbers, and underscores ( _ ) </a:t>
            </a:r>
            <a:endParaRPr/>
          </a:p>
          <a:p>
            <a:pPr indent="-171449" lvl="0" marL="420687" marR="0" rtl="0" algn="l">
              <a:lnSpc>
                <a:spcPct val="120000"/>
              </a:lnSpc>
              <a:spcBef>
                <a:spcPts val="1900"/>
              </a:spcBef>
              <a:spcAft>
                <a:spcPts val="0"/>
              </a:spcAft>
              <a:buClr>
                <a:schemeClr val="lt1"/>
              </a:buClr>
              <a:buSzPts val="2500"/>
              <a:buFont typeface="Arial"/>
              <a:buChar char="•"/>
            </a:pPr>
            <a:r>
              <a:rPr b="0" i="0" lang="en-US" sz="2000" u="none">
                <a:solidFill>
                  <a:schemeClr val="lt1"/>
                </a:solidFill>
                <a:latin typeface="Twentieth Century"/>
                <a:ea typeface="Twentieth Century"/>
                <a:cs typeface="Twentieth Century"/>
                <a:sym typeface="Twentieth Century"/>
              </a:rPr>
              <a:t>Avoid built-in function names</a:t>
            </a:r>
            <a:endParaRPr/>
          </a:p>
          <a:p>
            <a:pPr indent="-171449" lvl="0" marL="420687" marR="0" rtl="0" algn="l">
              <a:lnSpc>
                <a:spcPct val="120000"/>
              </a:lnSpc>
              <a:spcBef>
                <a:spcPts val="1900"/>
              </a:spcBef>
              <a:spcAft>
                <a:spcPts val="0"/>
              </a:spcAft>
              <a:buClr>
                <a:srgbClr val="FF00FF"/>
              </a:buClr>
              <a:buSzPts val="2500"/>
              <a:buFont typeface="Arial"/>
              <a:buChar char="•"/>
            </a:pPr>
            <a:r>
              <a:rPr b="0" i="0" lang="en-US" sz="2000" u="none">
                <a:solidFill>
                  <a:srgbClr val="FF00FF"/>
                </a:solidFill>
                <a:latin typeface="Twentieth Century"/>
                <a:ea typeface="Twentieth Century"/>
                <a:cs typeface="Twentieth Century"/>
                <a:sym typeface="Twentieth Century"/>
              </a:rPr>
              <a:t>Case does not matter </a:t>
            </a:r>
            <a:r>
              <a:rPr b="0" i="0" lang="en-US" sz="2000" u="none">
                <a:solidFill>
                  <a:schemeClr val="lt1"/>
                </a:solidFill>
                <a:latin typeface="Twentieth Century"/>
                <a:ea typeface="Twentieth Century"/>
                <a:cs typeface="Twentieth Century"/>
                <a:sym typeface="Twentieth Century"/>
              </a:rPr>
              <a:t>– but please do not take advantage of this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coreProperties>
</file>