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5143500" cx="9144000"/>
  <p:notesSz cx="6858000" cy="9144000"/>
  <p:embeddedFontLst>
    <p:embeddedFont>
      <p:font typeface="Montserrat"/>
      <p:regular r:id="rId88"/>
      <p:bold r:id="rId89"/>
      <p:italic r:id="rId90"/>
      <p:boldItalic r:id="rId91"/>
    </p:embeddedFont>
    <p:embeddedFont>
      <p:font typeface="La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Montserrat-regular.fntdata"/><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Lato-boldItalic.fntdata"/><Relationship Id="rId50" Type="http://schemas.openxmlformats.org/officeDocument/2006/relationships/slide" Target="slides/slide45.xml"/><Relationship Id="rId94" Type="http://schemas.openxmlformats.org/officeDocument/2006/relationships/font" Target="fonts/Lato-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Montserrat-boldItalic.fntdata"/><Relationship Id="rId90" Type="http://schemas.openxmlformats.org/officeDocument/2006/relationships/font" Target="fonts/Montserrat-italic.fntdata"/><Relationship Id="rId93" Type="http://schemas.openxmlformats.org/officeDocument/2006/relationships/font" Target="fonts/Lato-bold.fntdata"/><Relationship Id="rId92"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4ea16e59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4ea16e59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4ea16e59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4ea16e59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4ea16e5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4ea16e5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4ea16e59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4ea16e59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4f76c8d5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4f76c8d5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4f76c8d5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4f76c8d5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4f76c8d5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4f76c8d5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4f76c8d5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4f76c8d5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4f76c8d5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4f76c8d5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4f76c8d5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4f76c8d5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ea16e59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ea16e59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4f76c8d5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4f76c8d5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4f76c8d5b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4f76c8d5b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4f76c8d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4f76c8d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f76c8d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4f76c8d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4f76c8d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4f76c8d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4f76c8d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4f76c8d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4f76c8d5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4f76c8d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4f76c8d5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4f76c8d5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4f76c8d5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4f76c8d5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4f76c8d5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4f76c8d5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6be60d19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6be60d19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88cacbec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88cacbec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88cacbec8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88cacbec8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894dbfff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894dbfff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894dbfff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894dbfff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894dbfff1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894dbfff1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8d0bfe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8d0bfe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894dbff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894dbff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894dbfff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894dbfff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894dbfff1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d894dbfff1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894dbfff1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894dbfff1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4ea16e5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4ea16e5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894dbfff1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894dbfff1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894dbfff1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894dbfff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894dbfff1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894dbfff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894dbfff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894dbfff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894dbfff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894dbfff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d894dbfff1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d894dbfff1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894dbfff1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894dbfff1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894dbfff1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894dbfff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d894dbfff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d894dbfff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894dbfff1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894dbfff1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ea16e5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ea16e5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894dbfff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894dbfff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894dbfff1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894dbfff1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894dbfff1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894dbfff1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d894dbfff1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d894dbfff1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d894dbfff1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d894dbfff1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894dbfff1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894dbfff1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894dbfff1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d894dbfff1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894dbfff1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d894dbfff1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894dbfff1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d894dbfff1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d894dbfff1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d894dbfff1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ea16e5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ea16e5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d8bb4d8a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d8bb4d8a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894dbfff1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894dbfff1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da80a506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da80a506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d894dbfff1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d894dbfff1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894dbfff1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894dbfff1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d8bb4d8a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d8bb4d8ac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8bb4d8a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d8bb4d8a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894dbfff1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d894dbfff1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d8bb4d8a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d8bb4d8a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8bb4d8ac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8bb4d8ac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4ea16e5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4ea16e5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d8bb4d8a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d8bb4d8a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894dbfff1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894dbfff1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d8bb4d8ac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d8bb4d8ac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d8bb4d8a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d8bb4d8a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d8bb4d8ac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d8bb4d8ac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d8bb4d8ac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d8bb4d8ac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da80a506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da80a506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da80a50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da80a50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d8bb4d8ac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d8bb4d8ac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a80a5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da80a5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4ea16e5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4ea16e5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da80a506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da80a506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da80a506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da80a506c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d8bb4d8ac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d8bb4d8ac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ea16e5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4ea16e5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etcomposer.org/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laravel.com/docs/4.2/schem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laravel.com/docs/8.x/validation" TargetMode="Externa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7.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www.postman.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www.postman.com" TargetMode="Externa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Laravel and Laravel API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Arafat Hassan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Installation</a:t>
            </a:r>
            <a:endParaRPr/>
          </a:p>
        </p:txBody>
      </p:sp>
      <p:sp>
        <p:nvSpPr>
          <p:cNvPr id="188" name="Google Shape;188;p22"/>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en" sz="1800"/>
              <a:t>Type php -v in a new terminal window. If it shows you information about your php installation, you are good to go. (restart may be required)</a:t>
            </a:r>
            <a:endParaRPr sz="1800"/>
          </a:p>
          <a:p>
            <a:pPr indent="-342900" lvl="0" marL="457200" rtl="0" algn="just">
              <a:spcBef>
                <a:spcPts val="1000"/>
              </a:spcBef>
              <a:spcAft>
                <a:spcPts val="0"/>
              </a:spcAft>
              <a:buSzPts val="1800"/>
              <a:buChar char="●"/>
            </a:pPr>
            <a:r>
              <a:rPr lang="en" sz="1800"/>
              <a:t>Now download </a:t>
            </a:r>
            <a:r>
              <a:rPr lang="en" sz="1800" u="sng">
                <a:solidFill>
                  <a:schemeClr val="hlink"/>
                </a:solidFill>
                <a:hlinkClick r:id="rId3"/>
              </a:rPr>
              <a:t>https://getcomposer.org/download/</a:t>
            </a:r>
            <a:r>
              <a:rPr lang="en" sz="1800"/>
              <a:t> and go through the installation process. The default options should work fine for you. </a:t>
            </a:r>
            <a:endParaRPr sz="1800"/>
          </a:p>
          <a:p>
            <a:pPr indent="-342900" lvl="0" marL="457200" rtl="0" algn="just">
              <a:spcBef>
                <a:spcPts val="1000"/>
              </a:spcBef>
              <a:spcAft>
                <a:spcPts val="0"/>
              </a:spcAft>
              <a:buSzPts val="1800"/>
              <a:buChar char="●"/>
            </a:pPr>
            <a:r>
              <a:rPr lang="en" sz="1800"/>
              <a:t>Composer is a tool for dependency management in PHP. It allows you to declare the libraries your project depends on and it will manage (install/update) them for you.</a:t>
            </a:r>
            <a:endParaRPr sz="1800"/>
          </a:p>
          <a:p>
            <a:pPr indent="-342900" lvl="0" marL="457200" rtl="0" algn="just">
              <a:spcBef>
                <a:spcPts val="1000"/>
              </a:spcBef>
              <a:spcAft>
                <a:spcPts val="1000"/>
              </a:spcAft>
              <a:buSzPts val="1800"/>
              <a:buChar char="●"/>
            </a:pPr>
            <a:r>
              <a:rPr lang="en" sz="1800"/>
              <a:t>It helps us installing/updating various requirements/components for our app such as Laravel framework, Doctrine, lodash etc..</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Installation</a:t>
            </a:r>
            <a:endParaRPr/>
          </a:p>
        </p:txBody>
      </p:sp>
      <p:sp>
        <p:nvSpPr>
          <p:cNvPr id="194" name="Google Shape;194;p23"/>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Now type: composer global require laravel/installer</a:t>
            </a:r>
            <a:endParaRPr sz="1800"/>
          </a:p>
          <a:p>
            <a:pPr indent="-342900" lvl="0" marL="457200" rtl="0" algn="just">
              <a:spcBef>
                <a:spcPts val="1000"/>
              </a:spcBef>
              <a:spcAft>
                <a:spcPts val="0"/>
              </a:spcAft>
              <a:buSzPts val="1800"/>
              <a:buChar char="●"/>
            </a:pPr>
            <a:r>
              <a:rPr lang="en" sz="1800"/>
              <a:t>Now type laravel in cmd and see what happens.</a:t>
            </a:r>
            <a:endParaRPr sz="1800"/>
          </a:p>
          <a:p>
            <a:pPr indent="-342900" lvl="0" marL="457200" rtl="0" algn="just">
              <a:spcBef>
                <a:spcPts val="1000"/>
              </a:spcBef>
              <a:spcAft>
                <a:spcPts val="1000"/>
              </a:spcAft>
              <a:buSzPts val="1800"/>
              <a:buChar char="●"/>
            </a:pPr>
            <a:r>
              <a:rPr lang="en" sz="1800"/>
              <a:t>If it does not recognize the command, then:</a:t>
            </a:r>
            <a:endParaRPr sz="1800"/>
          </a:p>
        </p:txBody>
      </p:sp>
      <p:pic>
        <p:nvPicPr>
          <p:cNvPr id="195" name="Google Shape;195;p23"/>
          <p:cNvPicPr preferRelativeResize="0"/>
          <p:nvPr/>
        </p:nvPicPr>
        <p:blipFill>
          <a:blip r:embed="rId3">
            <a:alphaModFix/>
          </a:blip>
          <a:stretch>
            <a:fillRect/>
          </a:stretch>
        </p:blipFill>
        <p:spPr>
          <a:xfrm>
            <a:off x="1461788" y="2710650"/>
            <a:ext cx="6710325" cy="2283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Hello World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Hello World</a:t>
            </a:r>
            <a:endParaRPr/>
          </a:p>
        </p:txBody>
      </p:sp>
      <p:sp>
        <p:nvSpPr>
          <p:cNvPr id="206" name="Google Shape;206;p25"/>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Go to your folder of choice and type in cmd - laravel new helloWorld</a:t>
            </a:r>
            <a:endParaRPr sz="1800"/>
          </a:p>
          <a:p>
            <a:pPr indent="-342900" lvl="0" marL="457200" rtl="0" algn="just">
              <a:spcBef>
                <a:spcPts val="1000"/>
              </a:spcBef>
              <a:spcAft>
                <a:spcPts val="0"/>
              </a:spcAft>
              <a:buSzPts val="1800"/>
              <a:buChar char="●"/>
            </a:pPr>
            <a:r>
              <a:rPr lang="en" sz="1800"/>
              <a:t>This will create a new project named helloWorld</a:t>
            </a:r>
            <a:endParaRPr sz="1800"/>
          </a:p>
          <a:p>
            <a:pPr indent="-342900" lvl="0" marL="457200" rtl="0" algn="just">
              <a:spcBef>
                <a:spcPts val="1000"/>
              </a:spcBef>
              <a:spcAft>
                <a:spcPts val="0"/>
              </a:spcAft>
              <a:buSzPts val="1800"/>
              <a:buChar char="●"/>
            </a:pPr>
            <a:r>
              <a:rPr lang="en" sz="1800"/>
              <a:t>To start the project, go in the helloWorld folder and type in cmd - php artisan serve</a:t>
            </a:r>
            <a:endParaRPr sz="1800"/>
          </a:p>
          <a:p>
            <a:pPr indent="-342900" lvl="0" marL="457200" rtl="0" algn="just">
              <a:spcBef>
                <a:spcPts val="1000"/>
              </a:spcBef>
              <a:spcAft>
                <a:spcPts val="1000"/>
              </a:spcAft>
              <a:buSzPts val="1800"/>
              <a:buChar char="●"/>
            </a:pPr>
            <a:r>
              <a:rPr lang="en" sz="1800"/>
              <a:t>The server will be started and the url will be displayed.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code editor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editor</a:t>
            </a:r>
            <a:endParaRPr/>
          </a:p>
        </p:txBody>
      </p:sp>
      <p:sp>
        <p:nvSpPr>
          <p:cNvPr id="217" name="Google Shape;217;p27"/>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For laravel, we will be using VS Code.</a:t>
            </a:r>
            <a:endParaRPr sz="1800"/>
          </a:p>
          <a:p>
            <a:pPr indent="-342900" lvl="0" marL="457200" rtl="0" algn="just">
              <a:spcBef>
                <a:spcPts val="1000"/>
              </a:spcBef>
              <a:spcAft>
                <a:spcPts val="0"/>
              </a:spcAft>
              <a:buSzPts val="1800"/>
              <a:buChar char="●"/>
            </a:pPr>
            <a:r>
              <a:rPr lang="en" sz="1800"/>
              <a:t>Now you can use atom too. If you want to, then just google up how to setup atom for laravel.</a:t>
            </a:r>
            <a:endParaRPr sz="1800"/>
          </a:p>
          <a:p>
            <a:pPr indent="-342900" lvl="0" marL="457200" rtl="0" algn="just">
              <a:spcBef>
                <a:spcPts val="1000"/>
              </a:spcBef>
              <a:spcAft>
                <a:spcPts val="0"/>
              </a:spcAft>
              <a:buSzPts val="1800"/>
              <a:buChar char="●"/>
            </a:pPr>
            <a:r>
              <a:rPr lang="en" sz="1800"/>
              <a:t>But we will be using VS Code just so you can get the experience of two of the most popular code editors.</a:t>
            </a:r>
            <a:endParaRPr sz="1800"/>
          </a:p>
          <a:p>
            <a:pPr indent="-342900" lvl="0" marL="457200" rtl="0" algn="just">
              <a:spcBef>
                <a:spcPts val="1000"/>
              </a:spcBef>
              <a:spcAft>
                <a:spcPts val="0"/>
              </a:spcAft>
              <a:buSzPts val="1800"/>
              <a:buChar char="●"/>
            </a:pPr>
            <a:r>
              <a:rPr lang="en" sz="1800"/>
              <a:t>In VS code, press ctrl K then ctrl T to select your color scheme of </a:t>
            </a:r>
            <a:r>
              <a:rPr lang="en" sz="1800"/>
              <a:t>choice</a:t>
            </a:r>
            <a:r>
              <a:rPr lang="en" sz="1800"/>
              <a:t>. </a:t>
            </a:r>
            <a:endParaRPr sz="1800"/>
          </a:p>
          <a:p>
            <a:pPr indent="-342900" lvl="0" marL="457200" rtl="0" algn="just">
              <a:spcBef>
                <a:spcPts val="1000"/>
              </a:spcBef>
              <a:spcAft>
                <a:spcPts val="1000"/>
              </a:spcAft>
              <a:buSzPts val="1800"/>
              <a:buChar char="●"/>
            </a:pPr>
            <a:r>
              <a:rPr lang="en" sz="1800"/>
              <a:t>Then go to file -&gt; preferences -&gt; extensions and install the following extensions.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editor</a:t>
            </a:r>
            <a:endParaRPr/>
          </a:p>
        </p:txBody>
      </p:sp>
      <p:sp>
        <p:nvSpPr>
          <p:cNvPr id="223" name="Google Shape;223;p28"/>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000"/>
              </a:spcAft>
              <a:buNone/>
            </a:pPr>
            <a:r>
              <a:t/>
            </a:r>
            <a:endParaRPr sz="1800"/>
          </a:p>
        </p:txBody>
      </p:sp>
      <p:pic>
        <p:nvPicPr>
          <p:cNvPr id="224" name="Google Shape;224;p28"/>
          <p:cNvPicPr preferRelativeResize="0"/>
          <p:nvPr/>
        </p:nvPicPr>
        <p:blipFill rotWithShape="1">
          <a:blip r:embed="rId3">
            <a:alphaModFix/>
          </a:blip>
          <a:srcRect b="1808" l="0" r="0" t="5453"/>
          <a:stretch/>
        </p:blipFill>
        <p:spPr>
          <a:xfrm>
            <a:off x="1297500" y="1092888"/>
            <a:ext cx="4640625" cy="400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editor</a:t>
            </a:r>
            <a:endParaRPr/>
          </a:p>
        </p:txBody>
      </p:sp>
      <p:sp>
        <p:nvSpPr>
          <p:cNvPr id="230" name="Google Shape;230;p29"/>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000"/>
              </a:spcAft>
              <a:buNone/>
            </a:pPr>
            <a:r>
              <a:t/>
            </a:r>
            <a:endParaRPr sz="1800"/>
          </a:p>
        </p:txBody>
      </p:sp>
      <p:pic>
        <p:nvPicPr>
          <p:cNvPr id="231" name="Google Shape;231;p29"/>
          <p:cNvPicPr preferRelativeResize="0"/>
          <p:nvPr/>
        </p:nvPicPr>
        <p:blipFill>
          <a:blip r:embed="rId3">
            <a:alphaModFix/>
          </a:blip>
          <a:stretch>
            <a:fillRect/>
          </a:stretch>
        </p:blipFill>
        <p:spPr>
          <a:xfrm>
            <a:off x="1297500" y="906675"/>
            <a:ext cx="4673775" cy="423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editor</a:t>
            </a:r>
            <a:endParaRPr/>
          </a:p>
        </p:txBody>
      </p:sp>
      <p:sp>
        <p:nvSpPr>
          <p:cNvPr id="237" name="Google Shape;237;p30"/>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000"/>
              </a:spcAft>
              <a:buNone/>
            </a:pPr>
            <a:r>
              <a:t/>
            </a:r>
            <a:endParaRPr sz="1800"/>
          </a:p>
        </p:txBody>
      </p:sp>
      <p:pic>
        <p:nvPicPr>
          <p:cNvPr id="238" name="Google Shape;238;p30"/>
          <p:cNvPicPr preferRelativeResize="0"/>
          <p:nvPr/>
        </p:nvPicPr>
        <p:blipFill>
          <a:blip r:embed="rId3">
            <a:alphaModFix/>
          </a:blip>
          <a:stretch>
            <a:fillRect/>
          </a:stretch>
        </p:blipFill>
        <p:spPr>
          <a:xfrm>
            <a:off x="1973725" y="2361675"/>
            <a:ext cx="5686425" cy="1466850"/>
          </a:xfrm>
          <a:prstGeom prst="rect">
            <a:avLst/>
          </a:prstGeom>
          <a:noFill/>
          <a:ln>
            <a:noFill/>
          </a:ln>
        </p:spPr>
      </p:pic>
      <p:pic>
        <p:nvPicPr>
          <p:cNvPr id="239" name="Google Shape;239;p30"/>
          <p:cNvPicPr preferRelativeResize="0"/>
          <p:nvPr/>
        </p:nvPicPr>
        <p:blipFill>
          <a:blip r:embed="rId4">
            <a:alphaModFix/>
          </a:blip>
          <a:stretch>
            <a:fillRect/>
          </a:stretch>
        </p:blipFill>
        <p:spPr>
          <a:xfrm>
            <a:off x="1973725" y="3768063"/>
            <a:ext cx="4343400" cy="84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laravel?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Routing</a:t>
            </a:r>
            <a:endParaRPr/>
          </a:p>
        </p:txBody>
      </p:sp>
      <p:sp>
        <p:nvSpPr>
          <p:cNvPr id="250" name="Google Shape;250;p32"/>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lnSpcReduction="10000"/>
          </a:bodyPr>
          <a:lstStyle/>
          <a:p>
            <a:pPr indent="-342900" lvl="0" marL="457200" rtl="0" algn="just">
              <a:spcBef>
                <a:spcPts val="1000"/>
              </a:spcBef>
              <a:spcAft>
                <a:spcPts val="0"/>
              </a:spcAft>
              <a:buSzPts val="1800"/>
              <a:buChar char="●"/>
            </a:pPr>
            <a:r>
              <a:rPr lang="en" sz="1800"/>
              <a:t>Open the project that you had created earlier. </a:t>
            </a:r>
            <a:endParaRPr sz="1800"/>
          </a:p>
          <a:p>
            <a:pPr indent="-342900" lvl="0" marL="457200" rtl="0" algn="just">
              <a:spcBef>
                <a:spcPts val="1000"/>
              </a:spcBef>
              <a:spcAft>
                <a:spcPts val="0"/>
              </a:spcAft>
              <a:buSzPts val="1800"/>
              <a:buChar char="●"/>
            </a:pPr>
            <a:r>
              <a:rPr lang="en" sz="1800"/>
              <a:t>Check out routes-&gt;web.php file.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It tells what to do when a get request is made to the ‘/’ url, i.e., the home URL.</a:t>
            </a:r>
            <a:endParaRPr sz="1800"/>
          </a:p>
          <a:p>
            <a:pPr indent="-342900" lvl="0" marL="457200" rtl="0" algn="just">
              <a:spcBef>
                <a:spcPts val="1000"/>
              </a:spcBef>
              <a:spcAft>
                <a:spcPts val="1000"/>
              </a:spcAft>
              <a:buSzPts val="1800"/>
              <a:buChar char="●"/>
            </a:pPr>
            <a:r>
              <a:rPr lang="en" sz="1800"/>
              <a:t>It returns a view named welcome. Now ctrl-click on ‘welcome’ to view the corresponding file. It is in resources-&gt;views-&gt; </a:t>
            </a:r>
            <a:r>
              <a:rPr lang="en" sz="1800"/>
              <a:t>welcome.blade.php</a:t>
            </a:r>
            <a:endParaRPr sz="1800"/>
          </a:p>
        </p:txBody>
      </p:sp>
      <p:pic>
        <p:nvPicPr>
          <p:cNvPr id="251" name="Google Shape;251;p32"/>
          <p:cNvPicPr preferRelativeResize="0"/>
          <p:nvPr/>
        </p:nvPicPr>
        <p:blipFill>
          <a:blip r:embed="rId3">
            <a:alphaModFix/>
          </a:blip>
          <a:stretch>
            <a:fillRect/>
          </a:stretch>
        </p:blipFill>
        <p:spPr>
          <a:xfrm>
            <a:off x="1877325" y="2199700"/>
            <a:ext cx="3535025" cy="81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Routing</a:t>
            </a:r>
            <a:endParaRPr/>
          </a:p>
        </p:txBody>
      </p:sp>
      <p:sp>
        <p:nvSpPr>
          <p:cNvPr id="257" name="Google Shape;257;p33"/>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lnSpcReduction="10000"/>
          </a:bodyPr>
          <a:lstStyle/>
          <a:p>
            <a:pPr indent="-342900" lvl="0" marL="457200" rtl="0" algn="just">
              <a:spcBef>
                <a:spcPts val="1000"/>
              </a:spcBef>
              <a:spcAft>
                <a:spcPts val="0"/>
              </a:spcAft>
              <a:buSzPts val="1800"/>
              <a:buChar char="●"/>
            </a:pPr>
            <a:r>
              <a:rPr lang="en" sz="1800"/>
              <a:t>You will see a lot of HTML code here. This is the code that displays the page you see when you go to the specific URL.</a:t>
            </a:r>
            <a:endParaRPr sz="1800"/>
          </a:p>
          <a:p>
            <a:pPr indent="-342900" lvl="0" marL="457200" rtl="0" algn="just">
              <a:spcBef>
                <a:spcPts val="1000"/>
              </a:spcBef>
              <a:spcAft>
                <a:spcPts val="0"/>
              </a:spcAft>
              <a:buSzPts val="1800"/>
              <a:buChar char="●"/>
            </a:pPr>
            <a:r>
              <a:rPr lang="en" sz="1800"/>
              <a:t>Challenge: Try changing anything in this page. For example, can you search and replace the texts in the default </a:t>
            </a:r>
            <a:r>
              <a:rPr lang="en" sz="1800"/>
              <a:t>welcome</a:t>
            </a:r>
            <a:r>
              <a:rPr lang="en" sz="1800"/>
              <a:t> page with something of your own? Can you make them bold and/or underlined? Can you add anything to the page?</a:t>
            </a:r>
            <a:endParaRPr sz="1800"/>
          </a:p>
          <a:p>
            <a:pPr indent="-342900" lvl="0" marL="457200" rtl="0" algn="just">
              <a:spcBef>
                <a:spcPts val="1000"/>
              </a:spcBef>
              <a:spcAft>
                <a:spcPts val="0"/>
              </a:spcAft>
              <a:buSzPts val="1800"/>
              <a:buChar char="●"/>
            </a:pPr>
            <a:r>
              <a:rPr lang="en" sz="1800"/>
              <a:t>When you are done, remove everything, and write a few lines of HTML for a very simple page. </a:t>
            </a:r>
            <a:endParaRPr sz="1800"/>
          </a:p>
          <a:p>
            <a:pPr indent="-342900" lvl="0" marL="457200" rtl="0" algn="just">
              <a:spcBef>
                <a:spcPts val="1000"/>
              </a:spcBef>
              <a:spcAft>
                <a:spcPts val="1000"/>
              </a:spcAft>
              <a:buSzPts val="1800"/>
              <a:buChar char="●"/>
            </a:pPr>
            <a:r>
              <a:rPr lang="en" sz="1800"/>
              <a:t>I want to create a blog, So I will set the title to “My Blog” and write an h1 header in the body.</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Routing</a:t>
            </a:r>
            <a:endParaRPr/>
          </a:p>
        </p:txBody>
      </p:sp>
      <p:sp>
        <p:nvSpPr>
          <p:cNvPr id="263" name="Google Shape;263;p34"/>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lnSpcReduction="10000"/>
          </a:bodyPr>
          <a:lstStyle/>
          <a:p>
            <a:pPr indent="-342900" lvl="0" marL="457200" rtl="0" algn="just">
              <a:spcBef>
                <a:spcPts val="1000"/>
              </a:spcBef>
              <a:spcAft>
                <a:spcPts val="0"/>
              </a:spcAft>
              <a:buSzPts val="1800"/>
              <a:buChar char="●"/>
            </a:pPr>
            <a:r>
              <a:rPr lang="en" sz="1800"/>
              <a:t>Changing to -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Means that the </a:t>
            </a:r>
            <a:r>
              <a:rPr lang="en" sz="1800"/>
              <a:t>welcome</a:t>
            </a:r>
            <a:r>
              <a:rPr lang="en" sz="1800"/>
              <a:t> page will only be accessible at url/hello URL.</a:t>
            </a:r>
            <a:endParaRPr sz="1800"/>
          </a:p>
          <a:p>
            <a:pPr indent="-342900" lvl="0" marL="457200" rtl="0" algn="just">
              <a:spcBef>
                <a:spcPts val="1000"/>
              </a:spcBef>
              <a:spcAft>
                <a:spcPts val="0"/>
              </a:spcAft>
              <a:buSzPts val="1800"/>
              <a:buChar char="●"/>
            </a:pPr>
            <a:r>
              <a:rPr lang="en" sz="1800"/>
              <a:t>More simply, this is a shorter equivalent, if you aren’t doing anything else in the function -</a:t>
            </a:r>
            <a:endParaRPr sz="1800"/>
          </a:p>
          <a:p>
            <a:pPr indent="-342900" lvl="1" marL="914400" rtl="0" algn="just">
              <a:spcBef>
                <a:spcPts val="1000"/>
              </a:spcBef>
              <a:spcAft>
                <a:spcPts val="1000"/>
              </a:spcAft>
              <a:buSzPts val="1800"/>
              <a:buChar char="○"/>
            </a:pPr>
            <a:r>
              <a:rPr lang="en" sz="1800"/>
              <a:t>Route:view(‘/hello’, ‘welcome’);</a:t>
            </a:r>
            <a:endParaRPr sz="1800"/>
          </a:p>
        </p:txBody>
      </p:sp>
      <p:pic>
        <p:nvPicPr>
          <p:cNvPr id="264" name="Google Shape;264;p34"/>
          <p:cNvPicPr preferRelativeResize="0"/>
          <p:nvPr/>
        </p:nvPicPr>
        <p:blipFill rotWithShape="1">
          <a:blip r:embed="rId3">
            <a:alphaModFix/>
          </a:blip>
          <a:srcRect b="9893" l="0" r="0" t="0"/>
          <a:stretch/>
        </p:blipFill>
        <p:spPr>
          <a:xfrm>
            <a:off x="1873175" y="1908908"/>
            <a:ext cx="3367600" cy="91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Routing</a:t>
            </a:r>
            <a:endParaRPr/>
          </a:p>
        </p:txBody>
      </p:sp>
      <p:sp>
        <p:nvSpPr>
          <p:cNvPr id="270" name="Google Shape;270;p35"/>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You don’t necessarily need to return views. For example, this returns simple text.</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Returning arrays convert them to JSON, which will be </a:t>
            </a:r>
            <a:r>
              <a:rPr lang="en" sz="1800"/>
              <a:t>useful</a:t>
            </a:r>
            <a:r>
              <a:rPr lang="en" sz="1800"/>
              <a:t> when making an API</a:t>
            </a:r>
            <a:endParaRPr sz="1800"/>
          </a:p>
        </p:txBody>
      </p:sp>
      <p:pic>
        <p:nvPicPr>
          <p:cNvPr id="271" name="Google Shape;271;p35"/>
          <p:cNvPicPr preferRelativeResize="0"/>
          <p:nvPr/>
        </p:nvPicPr>
        <p:blipFill>
          <a:blip r:embed="rId3">
            <a:alphaModFix/>
          </a:blip>
          <a:stretch>
            <a:fillRect/>
          </a:stretch>
        </p:blipFill>
        <p:spPr>
          <a:xfrm>
            <a:off x="1847850" y="2149950"/>
            <a:ext cx="3308751" cy="1122200"/>
          </a:xfrm>
          <a:prstGeom prst="rect">
            <a:avLst/>
          </a:prstGeom>
          <a:noFill/>
          <a:ln>
            <a:noFill/>
          </a:ln>
        </p:spPr>
      </p:pic>
      <p:pic>
        <p:nvPicPr>
          <p:cNvPr id="272" name="Google Shape;272;p35"/>
          <p:cNvPicPr preferRelativeResize="0"/>
          <p:nvPr/>
        </p:nvPicPr>
        <p:blipFill rotWithShape="1">
          <a:blip r:embed="rId4">
            <a:alphaModFix/>
          </a:blip>
          <a:srcRect b="13427" l="0" r="0" t="0"/>
          <a:stretch/>
        </p:blipFill>
        <p:spPr>
          <a:xfrm>
            <a:off x="1847850" y="4114250"/>
            <a:ext cx="3025525" cy="971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CSS and JS</a:t>
            </a:r>
            <a:endParaRPr/>
          </a:p>
        </p:txBody>
      </p:sp>
      <p:sp>
        <p:nvSpPr>
          <p:cNvPr id="278" name="Google Shape;278;p36"/>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Place any CSS or JS files in public directory (at least for now)</a:t>
            </a:r>
            <a:endParaRPr sz="1800"/>
          </a:p>
        </p:txBody>
      </p:sp>
      <p:pic>
        <p:nvPicPr>
          <p:cNvPr id="279" name="Google Shape;279;p36"/>
          <p:cNvPicPr preferRelativeResize="0"/>
          <p:nvPr/>
        </p:nvPicPr>
        <p:blipFill>
          <a:blip r:embed="rId3">
            <a:alphaModFix/>
          </a:blip>
          <a:stretch>
            <a:fillRect/>
          </a:stretch>
        </p:blipFill>
        <p:spPr>
          <a:xfrm>
            <a:off x="1524350" y="1866375"/>
            <a:ext cx="1770700" cy="2656050"/>
          </a:xfrm>
          <a:prstGeom prst="rect">
            <a:avLst/>
          </a:prstGeom>
          <a:noFill/>
          <a:ln>
            <a:noFill/>
          </a:ln>
        </p:spPr>
      </p:pic>
      <p:pic>
        <p:nvPicPr>
          <p:cNvPr id="280" name="Google Shape;280;p36"/>
          <p:cNvPicPr preferRelativeResize="0"/>
          <p:nvPr/>
        </p:nvPicPr>
        <p:blipFill>
          <a:blip r:embed="rId4">
            <a:alphaModFix/>
          </a:blip>
          <a:stretch>
            <a:fillRect/>
          </a:stretch>
        </p:blipFill>
        <p:spPr>
          <a:xfrm>
            <a:off x="3875503" y="2512478"/>
            <a:ext cx="4460900" cy="11652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CSS and JS</a:t>
            </a:r>
            <a:endParaRPr/>
          </a:p>
        </p:txBody>
      </p:sp>
      <p:sp>
        <p:nvSpPr>
          <p:cNvPr id="286" name="Google Shape;286;p37"/>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You can create any hierarchy of directories for you assets, but place them in your public folder. </a:t>
            </a:r>
            <a:endParaRPr sz="1800"/>
          </a:p>
          <a:p>
            <a:pPr indent="-342900" lvl="0" marL="457200" rtl="0" algn="just">
              <a:spcBef>
                <a:spcPts val="1000"/>
              </a:spcBef>
              <a:spcAft>
                <a:spcPts val="1000"/>
              </a:spcAft>
              <a:buSzPts val="1800"/>
              <a:buChar char="●"/>
            </a:pPr>
            <a:r>
              <a:rPr lang="en" sz="1800"/>
              <a:t>For example, you can create individual folders for CSS, JS, images, and fonts inside your public folder.</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Routes</a:t>
            </a:r>
            <a:endParaRPr/>
          </a:p>
        </p:txBody>
      </p:sp>
      <p:sp>
        <p:nvSpPr>
          <p:cNvPr id="292" name="Google Shape;292;p38"/>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Now we want to add a new page which displays “This is the second page” message. </a:t>
            </a:r>
            <a:endParaRPr sz="1800"/>
          </a:p>
          <a:p>
            <a:pPr indent="-342900" lvl="0" marL="457200" rtl="0" algn="just">
              <a:spcBef>
                <a:spcPts val="1000"/>
              </a:spcBef>
              <a:spcAft>
                <a:spcPts val="0"/>
              </a:spcAft>
              <a:buSzPts val="1800"/>
              <a:buChar char="●"/>
            </a:pPr>
            <a:r>
              <a:rPr lang="en" sz="1800"/>
              <a:t>For that, go to views directory and create secondPage.blade.php and place your desired HTML/PHP code there. </a:t>
            </a:r>
            <a:endParaRPr sz="1800"/>
          </a:p>
          <a:p>
            <a:pPr indent="-342900" lvl="0" marL="457200" rtl="0" algn="just">
              <a:spcBef>
                <a:spcPts val="1000"/>
              </a:spcBef>
              <a:spcAft>
                <a:spcPts val="0"/>
              </a:spcAft>
              <a:buSzPts val="1800"/>
              <a:buChar char="●"/>
            </a:pPr>
            <a:r>
              <a:rPr lang="en" sz="1800"/>
              <a:t>Now your page is built, but it can not be accessed because there are no routes corresponding to it. </a:t>
            </a:r>
            <a:endParaRPr sz="1800"/>
          </a:p>
          <a:p>
            <a:pPr indent="-342900" lvl="0" marL="457200" rtl="0" algn="just">
              <a:spcBef>
                <a:spcPts val="1000"/>
              </a:spcBef>
              <a:spcAft>
                <a:spcPts val="1000"/>
              </a:spcAft>
              <a:buSzPts val="1800"/>
              <a:buChar char="●"/>
            </a:pPr>
            <a:r>
              <a:rPr lang="en" sz="1800"/>
              <a:t>So go to routes-&gt;web.php and create a new route that handles a get request to your second page</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Parameters to routes</a:t>
            </a:r>
            <a:endParaRPr/>
          </a:p>
        </p:txBody>
      </p:sp>
      <p:sp>
        <p:nvSpPr>
          <p:cNvPr id="298" name="Google Shape;298;p39"/>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You can send a parameter to any route. Parameter is defined as {name} in the route, which is then passed to the function. The names don’t matter here.</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Now you can access /posts/1, /posts/98, etc. But note that /posts won’t work anymore since this is a mandatory parameter</a:t>
            </a:r>
            <a:endParaRPr sz="1800"/>
          </a:p>
        </p:txBody>
      </p:sp>
      <p:pic>
        <p:nvPicPr>
          <p:cNvPr id="299" name="Google Shape;299;p39"/>
          <p:cNvPicPr preferRelativeResize="0"/>
          <p:nvPr/>
        </p:nvPicPr>
        <p:blipFill>
          <a:blip r:embed="rId3">
            <a:alphaModFix/>
          </a:blip>
          <a:stretch>
            <a:fillRect/>
          </a:stretch>
        </p:blipFill>
        <p:spPr>
          <a:xfrm>
            <a:off x="1848050" y="2559398"/>
            <a:ext cx="5937800" cy="1071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Parameters to routes</a:t>
            </a:r>
            <a:endParaRPr/>
          </a:p>
        </p:txBody>
      </p:sp>
      <p:sp>
        <p:nvSpPr>
          <p:cNvPr id="305" name="Google Shape;305;p40"/>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So this is how to add optional parameters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Notice how the default value has been assigned. </a:t>
            </a:r>
            <a:endParaRPr sz="1800"/>
          </a:p>
          <a:p>
            <a:pPr indent="-342900" lvl="0" marL="457200" rtl="0" algn="just">
              <a:spcBef>
                <a:spcPts val="1000"/>
              </a:spcBef>
              <a:spcAft>
                <a:spcPts val="0"/>
              </a:spcAft>
              <a:buSzPts val="1800"/>
              <a:buChar char="●"/>
            </a:pPr>
            <a:r>
              <a:rPr lang="en" sz="1800"/>
              <a:t>Now you can access /posts/1, /posts/98, and also /posts.</a:t>
            </a:r>
            <a:endParaRPr sz="1800"/>
          </a:p>
          <a:p>
            <a:pPr indent="-342900" lvl="0" marL="457200" rtl="0" algn="just">
              <a:spcBef>
                <a:spcPts val="1000"/>
              </a:spcBef>
              <a:spcAft>
                <a:spcPts val="0"/>
              </a:spcAft>
              <a:buSzPts val="1800"/>
              <a:buChar char="●"/>
            </a:pPr>
            <a:r>
              <a:rPr lang="en" sz="1800"/>
              <a:t>Try these out in the browser.</a:t>
            </a:r>
            <a:endParaRPr sz="1800"/>
          </a:p>
        </p:txBody>
      </p:sp>
      <p:pic>
        <p:nvPicPr>
          <p:cNvPr id="306" name="Google Shape;306;p40"/>
          <p:cNvPicPr preferRelativeResize="0"/>
          <p:nvPr/>
        </p:nvPicPr>
        <p:blipFill rotWithShape="1">
          <a:blip r:embed="rId3">
            <a:alphaModFix/>
          </a:blip>
          <a:srcRect b="0" l="2286" r="0" t="0"/>
          <a:stretch/>
        </p:blipFill>
        <p:spPr>
          <a:xfrm>
            <a:off x="1677675" y="1746400"/>
            <a:ext cx="6878100" cy="103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Parameters to routes</a:t>
            </a:r>
            <a:endParaRPr/>
          </a:p>
        </p:txBody>
      </p:sp>
      <p:sp>
        <p:nvSpPr>
          <p:cNvPr id="312" name="Google Shape;312;p41"/>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Now, if you are taking blog posts as parameter, it would make </a:t>
            </a:r>
            <a:r>
              <a:rPr lang="en" sz="1800"/>
              <a:t>sense</a:t>
            </a:r>
            <a:r>
              <a:rPr lang="en" sz="1800"/>
              <a:t> if only numbers and not strings are passed.</a:t>
            </a:r>
            <a:endParaRPr sz="1800"/>
          </a:p>
          <a:p>
            <a:pPr indent="-342900" lvl="0" marL="457200" rtl="0" algn="just">
              <a:spcBef>
                <a:spcPts val="1000"/>
              </a:spcBef>
              <a:spcAft>
                <a:spcPts val="0"/>
              </a:spcAft>
              <a:buSzPts val="1800"/>
              <a:buChar char="●"/>
            </a:pPr>
            <a:r>
              <a:rPr lang="en" sz="1800"/>
              <a:t>If you want to set any such constraints to the type of parameter you are expecting, you can do it using regex this way -</a:t>
            </a:r>
            <a:endParaRPr sz="1800"/>
          </a:p>
        </p:txBody>
      </p:sp>
      <p:pic>
        <p:nvPicPr>
          <p:cNvPr id="313" name="Google Shape;313;p41"/>
          <p:cNvPicPr preferRelativeResize="0"/>
          <p:nvPr/>
        </p:nvPicPr>
        <p:blipFill>
          <a:blip r:embed="rId3">
            <a:alphaModFix/>
          </a:blip>
          <a:stretch>
            <a:fillRect/>
          </a:stretch>
        </p:blipFill>
        <p:spPr>
          <a:xfrm>
            <a:off x="1838575" y="2879150"/>
            <a:ext cx="5585374" cy="169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Laravel</a:t>
            </a:r>
            <a:endParaRPr/>
          </a:p>
        </p:txBody>
      </p:sp>
      <p:sp>
        <p:nvSpPr>
          <p:cNvPr id="146" name="Google Shape;146;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Laravel is a web application framework</a:t>
            </a:r>
            <a:endParaRPr sz="1800"/>
          </a:p>
          <a:p>
            <a:pPr indent="-342900" lvl="0" marL="457200" rtl="0" algn="just">
              <a:spcBef>
                <a:spcPts val="1000"/>
              </a:spcBef>
              <a:spcAft>
                <a:spcPts val="0"/>
              </a:spcAft>
              <a:buSzPts val="1800"/>
              <a:buChar char="●"/>
            </a:pPr>
            <a:r>
              <a:rPr lang="en" sz="1800"/>
              <a:t>Wikipedia says that a software framework is an abstraction in which software providing generic functionality can be selectively changed by additional user-written code, thus providing application-specific software</a:t>
            </a:r>
            <a:endParaRPr sz="1800"/>
          </a:p>
          <a:p>
            <a:pPr indent="-342900" lvl="0" marL="457200" rtl="0" algn="just">
              <a:spcBef>
                <a:spcPts val="1000"/>
              </a:spcBef>
              <a:spcAft>
                <a:spcPts val="1000"/>
              </a:spcAft>
              <a:buSzPts val="1800"/>
              <a:buChar char="●"/>
            </a:pPr>
            <a:r>
              <a:rPr lang="en" sz="1800"/>
              <a:t>Too technical? Let me give you an example. If you wanna get some tea, you would probably mix the ingredients and have some tea ready in less than five minutes.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Request and Response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Request and Response</a:t>
            </a:r>
            <a:endParaRPr/>
          </a:p>
        </p:txBody>
      </p:sp>
      <p:sp>
        <p:nvSpPr>
          <p:cNvPr id="324" name="Google Shape;324;p43"/>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We have already seen how to redirect user to any URL.</a:t>
            </a:r>
            <a:endParaRPr sz="1800"/>
          </a:p>
          <a:p>
            <a:pPr indent="-342900" lvl="0" marL="457200" rtl="0" algn="just">
              <a:spcBef>
                <a:spcPts val="1000"/>
              </a:spcBef>
              <a:spcAft>
                <a:spcPts val="1000"/>
              </a:spcAft>
              <a:buSzPts val="1800"/>
              <a:buChar char="●"/>
            </a:pPr>
            <a:r>
              <a:rPr lang="en" sz="1800"/>
              <a:t>Similarly, we can also take users back to the last url they visited -</a:t>
            </a:r>
            <a:endParaRPr sz="1800"/>
          </a:p>
        </p:txBody>
      </p:sp>
      <p:pic>
        <p:nvPicPr>
          <p:cNvPr id="325" name="Google Shape;325;p43"/>
          <p:cNvPicPr preferRelativeResize="0"/>
          <p:nvPr/>
        </p:nvPicPr>
        <p:blipFill>
          <a:blip r:embed="rId3">
            <a:alphaModFix/>
          </a:blip>
          <a:stretch>
            <a:fillRect/>
          </a:stretch>
        </p:blipFill>
        <p:spPr>
          <a:xfrm>
            <a:off x="1886900" y="2627925"/>
            <a:ext cx="5105025" cy="2254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Request and Response</a:t>
            </a:r>
            <a:endParaRPr/>
          </a:p>
        </p:txBody>
      </p:sp>
      <p:sp>
        <p:nvSpPr>
          <p:cNvPr id="331" name="Google Shape;331;p44"/>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Remember how $_GET superglobal was used in vanilla php to access GET parameters?</a:t>
            </a:r>
            <a:endParaRPr sz="1800"/>
          </a:p>
          <a:p>
            <a:pPr indent="-342900" lvl="0" marL="457200" rtl="0" algn="just">
              <a:spcBef>
                <a:spcPts val="1000"/>
              </a:spcBef>
              <a:spcAft>
                <a:spcPts val="0"/>
              </a:spcAft>
              <a:buSzPts val="1800"/>
              <a:buChar char="●"/>
            </a:pPr>
            <a:r>
              <a:rPr lang="en" sz="1800"/>
              <a:t>You can do the same with response() method here. </a:t>
            </a:r>
            <a:endParaRPr sz="1800"/>
          </a:p>
          <a:p>
            <a:pPr indent="-342900" lvl="0" marL="457200" rtl="0" algn="just">
              <a:spcBef>
                <a:spcPts val="1000"/>
              </a:spcBef>
              <a:spcAft>
                <a:spcPts val="0"/>
              </a:spcAft>
              <a:buSzPts val="1800"/>
              <a:buChar char="●"/>
            </a:pPr>
            <a:r>
              <a:rPr lang="en" sz="1800"/>
              <a:t>request()-&gt;all() returns all get parameters.</a:t>
            </a:r>
            <a:endParaRPr sz="1800"/>
          </a:p>
          <a:p>
            <a:pPr indent="-342900" lvl="0" marL="457200" rtl="0" algn="just">
              <a:spcBef>
                <a:spcPts val="1000"/>
              </a:spcBef>
              <a:spcAft>
                <a:spcPts val="0"/>
              </a:spcAft>
              <a:buSzPts val="1800"/>
              <a:buChar char="●"/>
            </a:pPr>
            <a:r>
              <a:rPr lang="en" sz="1800"/>
              <a:t>For url?name=James&amp;id=123</a:t>
            </a:r>
            <a:endParaRPr sz="1800"/>
          </a:p>
          <a:p>
            <a:pPr indent="-342900" lvl="1" marL="914400" rtl="0" algn="just">
              <a:spcBef>
                <a:spcPts val="1000"/>
              </a:spcBef>
              <a:spcAft>
                <a:spcPts val="1000"/>
              </a:spcAft>
              <a:buSzPts val="1800"/>
              <a:buChar char="○"/>
            </a:pPr>
            <a:r>
              <a:rPr lang="en" sz="1800"/>
              <a:t>request()-&gt;input(‘name’, defaultValue) returns James in this case. If name had not been specified, it would have returned defaultValue.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Request and Response</a:t>
            </a:r>
            <a:endParaRPr/>
          </a:p>
        </p:txBody>
      </p:sp>
      <p:sp>
        <p:nvSpPr>
          <p:cNvPr id="337" name="Google Shape;337;p45"/>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You can print any value using dd() and ddd() functions.</a:t>
            </a:r>
            <a:endParaRPr sz="1800"/>
          </a:p>
          <a:p>
            <a:pPr indent="-342900" lvl="0" marL="457200" rtl="0" algn="just">
              <a:spcBef>
                <a:spcPts val="1000"/>
              </a:spcBef>
              <a:spcAft>
                <a:spcPts val="1000"/>
              </a:spcAft>
              <a:buSzPts val="1800"/>
              <a:buChar char="●"/>
            </a:pPr>
            <a:r>
              <a:rPr lang="en" sz="1800"/>
              <a:t>Both </a:t>
            </a:r>
            <a:r>
              <a:rPr lang="en" sz="1800"/>
              <a:t>functions</a:t>
            </a:r>
            <a:r>
              <a:rPr lang="en" sz="1800"/>
              <a:t> kill </a:t>
            </a:r>
            <a:r>
              <a:rPr lang="en" sz="1800"/>
              <a:t>execution</a:t>
            </a:r>
            <a:r>
              <a:rPr lang="en" sz="1800"/>
              <a:t> and print the value of item passed as </a:t>
            </a:r>
            <a:r>
              <a:rPr lang="en" sz="1800"/>
              <a:t>parameters.</a:t>
            </a:r>
            <a:endParaRPr sz="1800"/>
          </a:p>
        </p:txBody>
      </p:sp>
      <p:pic>
        <p:nvPicPr>
          <p:cNvPr id="338" name="Google Shape;338;p45"/>
          <p:cNvPicPr preferRelativeResize="0"/>
          <p:nvPr/>
        </p:nvPicPr>
        <p:blipFill>
          <a:blip r:embed="rId3">
            <a:alphaModFix/>
          </a:blip>
          <a:stretch>
            <a:fillRect/>
          </a:stretch>
        </p:blipFill>
        <p:spPr>
          <a:xfrm>
            <a:off x="1326750" y="2697875"/>
            <a:ext cx="6980400" cy="162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Request and Response</a:t>
            </a:r>
            <a:endParaRPr/>
          </a:p>
        </p:txBody>
      </p:sp>
      <p:sp>
        <p:nvSpPr>
          <p:cNvPr id="344" name="Google Shape;344;p46"/>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Another very </a:t>
            </a:r>
            <a:r>
              <a:rPr lang="en" sz="1800"/>
              <a:t>useful</a:t>
            </a:r>
            <a:r>
              <a:rPr lang="en" sz="1800"/>
              <a:t> </a:t>
            </a:r>
            <a:r>
              <a:rPr lang="en" sz="1800"/>
              <a:t>function</a:t>
            </a:r>
            <a:r>
              <a:rPr lang="en" sz="1800"/>
              <a:t> is the abort_if(condition, errorCode) function. It will abort execution and return the specified code to the user if the condition is fulfilled.</a:t>
            </a:r>
            <a:endParaRPr sz="1800"/>
          </a:p>
          <a:p>
            <a:pPr indent="-342900" lvl="0" marL="457200" rtl="0" algn="just">
              <a:spcBef>
                <a:spcPts val="1000"/>
              </a:spcBef>
              <a:spcAft>
                <a:spcPts val="1000"/>
              </a:spcAft>
              <a:buSzPts val="1800"/>
              <a:buChar char="●"/>
            </a:pPr>
            <a:r>
              <a:rPr lang="en" sz="1800"/>
              <a:t>For example -</a:t>
            </a:r>
            <a:endParaRPr sz="1800"/>
          </a:p>
        </p:txBody>
      </p:sp>
      <p:pic>
        <p:nvPicPr>
          <p:cNvPr id="345" name="Google Shape;345;p46"/>
          <p:cNvPicPr preferRelativeResize="0"/>
          <p:nvPr/>
        </p:nvPicPr>
        <p:blipFill>
          <a:blip r:embed="rId3">
            <a:alphaModFix/>
          </a:blip>
          <a:stretch>
            <a:fillRect/>
          </a:stretch>
        </p:blipFill>
        <p:spPr>
          <a:xfrm>
            <a:off x="1585961" y="2884073"/>
            <a:ext cx="6461975" cy="147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823850" y="2053000"/>
            <a:ext cx="74742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Before proceeding any further, make sure you understand eve</a:t>
            </a:r>
            <a:r>
              <a:rPr lang="en"/>
              <a:t>rything properly upto this 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Take some time to try these out before we proceed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Controllers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Controllers</a:t>
            </a:r>
            <a:endParaRPr/>
          </a:p>
        </p:txBody>
      </p:sp>
      <p:sp>
        <p:nvSpPr>
          <p:cNvPr id="361" name="Google Shape;361;p49"/>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So far we have been sending </a:t>
            </a:r>
            <a:r>
              <a:rPr lang="en" sz="1800"/>
              <a:t>anonymous</a:t>
            </a:r>
            <a:r>
              <a:rPr lang="en" sz="1800"/>
              <a:t> </a:t>
            </a:r>
            <a:r>
              <a:rPr lang="en" sz="1800"/>
              <a:t>functions</a:t>
            </a:r>
            <a:r>
              <a:rPr lang="en" sz="1800"/>
              <a:t> to Route::get method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Imagine as our application grows in size, we will have hundreds of routes each with the </a:t>
            </a:r>
            <a:r>
              <a:rPr lang="en" sz="1800"/>
              <a:t>anonymous</a:t>
            </a:r>
            <a:r>
              <a:rPr lang="en" sz="1800"/>
              <a:t> </a:t>
            </a:r>
            <a:r>
              <a:rPr lang="en" sz="1800"/>
              <a:t>function</a:t>
            </a:r>
            <a:r>
              <a:rPr lang="en" sz="1800"/>
              <a:t> having hundreds of lines of codes.</a:t>
            </a:r>
            <a:endParaRPr sz="1800"/>
          </a:p>
          <a:p>
            <a:pPr indent="-342900" lvl="0" marL="457200" rtl="0" algn="just">
              <a:spcBef>
                <a:spcPts val="0"/>
              </a:spcBef>
              <a:spcAft>
                <a:spcPts val="0"/>
              </a:spcAft>
              <a:buSzPts val="1800"/>
              <a:buChar char="●"/>
            </a:pPr>
            <a:r>
              <a:rPr lang="en" sz="1800"/>
              <a:t>The web.php file will soon be overwhelmingly gigantic.</a:t>
            </a:r>
            <a:endParaRPr sz="1800"/>
          </a:p>
        </p:txBody>
      </p:sp>
      <p:pic>
        <p:nvPicPr>
          <p:cNvPr id="362" name="Google Shape;362;p49"/>
          <p:cNvPicPr preferRelativeResize="0"/>
          <p:nvPr/>
        </p:nvPicPr>
        <p:blipFill rotWithShape="1">
          <a:blip r:embed="rId3">
            <a:alphaModFix/>
          </a:blip>
          <a:srcRect b="9893" l="0" r="0" t="0"/>
          <a:stretch/>
        </p:blipFill>
        <p:spPr>
          <a:xfrm>
            <a:off x="1833000" y="2064475"/>
            <a:ext cx="4325125" cy="1174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Controllers</a:t>
            </a:r>
            <a:endParaRPr/>
          </a:p>
        </p:txBody>
      </p:sp>
      <p:sp>
        <p:nvSpPr>
          <p:cNvPr id="368" name="Google Shape;368;p50"/>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Hence we should use separate controllers for </a:t>
            </a:r>
            <a:r>
              <a:rPr lang="en" sz="1800"/>
              <a:t>separate</a:t>
            </a:r>
            <a:r>
              <a:rPr lang="en" sz="1800"/>
              <a:t> routes. </a:t>
            </a:r>
            <a:endParaRPr sz="1800"/>
          </a:p>
          <a:p>
            <a:pPr indent="-342900" lvl="0" marL="457200" rtl="0" algn="just">
              <a:spcBef>
                <a:spcPts val="1000"/>
              </a:spcBef>
              <a:spcAft>
                <a:spcPts val="0"/>
              </a:spcAft>
              <a:buSzPts val="1800"/>
              <a:buChar char="●"/>
            </a:pPr>
            <a:r>
              <a:rPr lang="en" sz="1800"/>
              <a:t>Controllers are classes that deal with requests at (</a:t>
            </a:r>
            <a:r>
              <a:rPr lang="en" sz="1800"/>
              <a:t>preferably</a:t>
            </a:r>
            <a:r>
              <a:rPr lang="en" sz="1800"/>
              <a:t>) one end point.</a:t>
            </a:r>
            <a:endParaRPr sz="1800"/>
          </a:p>
          <a:p>
            <a:pPr indent="-342900" lvl="0" marL="457200" rtl="0" algn="just">
              <a:spcBef>
                <a:spcPts val="1000"/>
              </a:spcBef>
              <a:spcAft>
                <a:spcPts val="0"/>
              </a:spcAft>
              <a:buSzPts val="1800"/>
              <a:buChar char="●"/>
            </a:pPr>
            <a:r>
              <a:rPr lang="en" sz="1800"/>
              <a:t>To make a new controller, open a </a:t>
            </a:r>
            <a:r>
              <a:rPr lang="en" sz="1800"/>
              <a:t>terminal</a:t>
            </a:r>
            <a:r>
              <a:rPr lang="en" sz="1800"/>
              <a:t> and type: php artisan make:controller HomeController</a:t>
            </a:r>
            <a:endParaRPr sz="1800"/>
          </a:p>
          <a:p>
            <a:pPr indent="-342900" lvl="0" marL="457200" rtl="0" algn="just">
              <a:spcBef>
                <a:spcPts val="1000"/>
              </a:spcBef>
              <a:spcAft>
                <a:spcPts val="0"/>
              </a:spcAft>
              <a:buSzPts val="1800"/>
              <a:buChar char="●"/>
            </a:pPr>
            <a:r>
              <a:rPr lang="en" sz="1800"/>
              <a:t>A controller by the name </a:t>
            </a:r>
            <a:r>
              <a:rPr lang="en" sz="1800"/>
              <a:t>HomeController </a:t>
            </a:r>
            <a:r>
              <a:rPr lang="en" sz="1800"/>
              <a:t>will be created. </a:t>
            </a:r>
            <a:endParaRPr sz="1800"/>
          </a:p>
          <a:p>
            <a:pPr indent="-342900" lvl="0" marL="457200" rtl="0" algn="just">
              <a:spcBef>
                <a:spcPts val="1000"/>
              </a:spcBef>
              <a:spcAft>
                <a:spcPts val="0"/>
              </a:spcAft>
              <a:buSzPts val="1800"/>
              <a:buChar char="●"/>
            </a:pPr>
            <a:r>
              <a:rPr lang="en" sz="1800"/>
              <a:t>You will find all controllers in a</a:t>
            </a:r>
            <a:r>
              <a:rPr lang="en" sz="1800"/>
              <a:t>pp-&gt;http-&gt;controllers</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Controllers</a:t>
            </a:r>
            <a:endParaRPr/>
          </a:p>
        </p:txBody>
      </p:sp>
      <p:sp>
        <p:nvSpPr>
          <p:cNvPr id="374" name="Google Shape;374;p51"/>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In </a:t>
            </a:r>
            <a:r>
              <a:rPr lang="en" sz="1800"/>
              <a:t>HomeController</a:t>
            </a:r>
            <a:r>
              <a:rPr lang="en" sz="1800"/>
              <a:t>, create a method named home(). Remove the </a:t>
            </a:r>
            <a:r>
              <a:rPr lang="en" sz="1800"/>
              <a:t>implementation</a:t>
            </a:r>
            <a:r>
              <a:rPr lang="en" sz="1800"/>
              <a:t> of </a:t>
            </a:r>
            <a:r>
              <a:rPr lang="en" sz="1800"/>
              <a:t>the anonymous function in the corresponding route to this home function.</a:t>
            </a:r>
            <a:endParaRPr sz="1800"/>
          </a:p>
          <a:p>
            <a:pPr indent="-342900" lvl="0" marL="457200" rtl="0" algn="just">
              <a:spcBef>
                <a:spcPts val="1000"/>
              </a:spcBef>
              <a:spcAft>
                <a:spcPts val="0"/>
              </a:spcAft>
              <a:buSzPts val="1800"/>
              <a:buChar char="●"/>
            </a:pPr>
            <a:r>
              <a:rPr lang="en" sz="1800"/>
              <a:t>Now, in web.php, you can replace the anonymous </a:t>
            </a:r>
            <a:r>
              <a:rPr lang="en" sz="1800"/>
              <a:t>function</a:t>
            </a:r>
            <a:r>
              <a:rPr lang="en" sz="1800"/>
              <a:t> in route by an array, where the first element is the name of the controller class, and the second is the name of the method.</a:t>
            </a:r>
            <a:endParaRPr sz="1800"/>
          </a:p>
          <a:p>
            <a:pPr indent="-342900" lvl="0" marL="457200" rtl="0" algn="just">
              <a:spcBef>
                <a:spcPts val="1000"/>
              </a:spcBef>
              <a:spcAft>
                <a:spcPts val="1000"/>
              </a:spcAft>
              <a:buSzPts val="1800"/>
              <a:buChar char="●"/>
            </a:pPr>
            <a:r>
              <a:rPr lang="en" sz="1800"/>
              <a:t>This works exactly the same, except that the code is much better, and the responsibilities are separated. </a:t>
            </a:r>
            <a:endParaRPr sz="1800"/>
          </a:p>
        </p:txBody>
      </p:sp>
      <p:pic>
        <p:nvPicPr>
          <p:cNvPr id="375" name="Google Shape;375;p51"/>
          <p:cNvPicPr preferRelativeResize="0"/>
          <p:nvPr/>
        </p:nvPicPr>
        <p:blipFill>
          <a:blip r:embed="rId3">
            <a:alphaModFix/>
          </a:blip>
          <a:stretch>
            <a:fillRect/>
          </a:stretch>
        </p:blipFill>
        <p:spPr>
          <a:xfrm>
            <a:off x="1846800" y="4341575"/>
            <a:ext cx="5940301" cy="36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Laravel</a:t>
            </a:r>
            <a:endParaRPr/>
          </a:p>
        </p:txBody>
      </p:sp>
      <p:sp>
        <p:nvSpPr>
          <p:cNvPr id="152" name="Google Shape;152;p16"/>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You could, technically, make the </a:t>
            </a:r>
            <a:r>
              <a:rPr lang="en" sz="1800"/>
              <a:t>ingredients</a:t>
            </a:r>
            <a:r>
              <a:rPr lang="en" sz="1800"/>
              <a:t> yourself. I.e, you can grow sugar and tea leaver, process them, and make tea with the final product. This method will take months, but will still give you tea at the end. </a:t>
            </a:r>
            <a:endParaRPr sz="1800"/>
          </a:p>
          <a:p>
            <a:pPr indent="-342900" lvl="0" marL="457200" rtl="0" algn="just">
              <a:spcBef>
                <a:spcPts val="1000"/>
              </a:spcBef>
              <a:spcAft>
                <a:spcPts val="0"/>
              </a:spcAft>
              <a:buSzPts val="1800"/>
              <a:buChar char="●"/>
            </a:pPr>
            <a:r>
              <a:rPr lang="en" sz="1800"/>
              <a:t>But this </a:t>
            </a:r>
            <a:r>
              <a:rPr lang="en" sz="1800"/>
              <a:t>doesn't</a:t>
            </a:r>
            <a:r>
              <a:rPr lang="en" sz="1800"/>
              <a:t> make sense. Why grow the ingredients, when someone else has done that for you? </a:t>
            </a:r>
            <a:endParaRPr sz="1800"/>
          </a:p>
          <a:p>
            <a:pPr indent="-342900" lvl="0" marL="457200" rtl="0" algn="just">
              <a:spcBef>
                <a:spcPts val="1000"/>
              </a:spcBef>
              <a:spcAft>
                <a:spcPts val="1000"/>
              </a:spcAft>
              <a:buSzPts val="1800"/>
              <a:buChar char="●"/>
            </a:pPr>
            <a:r>
              <a:rPr lang="en" sz="1800"/>
              <a:t>It is similar in the case of a software framework. When building a web app, you can write every single logic for database access, authentication, sessions, template rendering logic, </a:t>
            </a:r>
            <a:r>
              <a:rPr lang="en" sz="1800"/>
              <a:t>expectation</a:t>
            </a:r>
            <a:r>
              <a:rPr lang="en" sz="1800"/>
              <a:t> handling, etc.</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Controllers</a:t>
            </a:r>
            <a:endParaRPr/>
          </a:p>
        </p:txBody>
      </p:sp>
      <p:sp>
        <p:nvSpPr>
          <p:cNvPr id="381" name="Google Shape;381;p52"/>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You can also make an API controller by -</a:t>
            </a:r>
            <a:endParaRPr sz="1800"/>
          </a:p>
          <a:p>
            <a:pPr indent="-342900" lvl="1" marL="914400" rtl="0" algn="just">
              <a:spcBef>
                <a:spcPts val="1000"/>
              </a:spcBef>
              <a:spcAft>
                <a:spcPts val="0"/>
              </a:spcAft>
              <a:buSzPts val="1800"/>
              <a:buChar char="○"/>
            </a:pPr>
            <a:r>
              <a:rPr lang="en" sz="1800"/>
              <a:t>php artisan make:controller HomeController --api</a:t>
            </a:r>
            <a:endParaRPr sz="1800"/>
          </a:p>
          <a:p>
            <a:pPr indent="-342900" lvl="0" marL="457200" rtl="0" algn="just">
              <a:spcBef>
                <a:spcPts val="1000"/>
              </a:spcBef>
              <a:spcAft>
                <a:spcPts val="0"/>
              </a:spcAft>
              <a:buSzPts val="1800"/>
              <a:buChar char="●"/>
            </a:pPr>
            <a:r>
              <a:rPr lang="en" sz="1800"/>
              <a:t>This creates a controller with some addition methods for CRUD operations.</a:t>
            </a:r>
            <a:endParaRPr sz="1800"/>
          </a:p>
          <a:p>
            <a:pPr indent="-342900" lvl="0" marL="457200" rtl="0" algn="just">
              <a:spcBef>
                <a:spcPts val="1000"/>
              </a:spcBef>
              <a:spcAft>
                <a:spcPts val="0"/>
              </a:spcAft>
              <a:buSzPts val="1800"/>
              <a:buChar char="●"/>
            </a:pPr>
            <a:r>
              <a:rPr lang="en" sz="1800"/>
              <a:t>Now obviously these methods have empty bodies because you will have to implement them yourselves.</a:t>
            </a:r>
            <a:endParaRPr sz="1800"/>
          </a:p>
          <a:p>
            <a:pPr indent="-342900" lvl="0" marL="457200" rtl="0" algn="just">
              <a:spcBef>
                <a:spcPts val="1000"/>
              </a:spcBef>
              <a:spcAft>
                <a:spcPts val="1000"/>
              </a:spcAft>
              <a:buSzPts val="1800"/>
              <a:buChar char="●"/>
            </a:pPr>
            <a:r>
              <a:rPr lang="en" sz="1800"/>
              <a:t>Let’s say we make an api controller for the endpoint /photos. Then these are the function declarations that we will get right from the start -&gt;</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Controllers</a:t>
            </a:r>
            <a:endParaRPr/>
          </a:p>
        </p:txBody>
      </p:sp>
      <p:sp>
        <p:nvSpPr>
          <p:cNvPr id="387" name="Google Shape;387;p53"/>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1000"/>
              </a:spcAft>
              <a:buSzPts val="1800"/>
              <a:buChar char="●"/>
            </a:pPr>
            <a:r>
              <a:rPr lang="en" sz="1800"/>
              <a:t>Notice how the verb, URI, and action are defined. </a:t>
            </a:r>
            <a:endParaRPr sz="1800"/>
          </a:p>
        </p:txBody>
      </p:sp>
      <p:pic>
        <p:nvPicPr>
          <p:cNvPr id="388" name="Google Shape;388;p53"/>
          <p:cNvPicPr preferRelativeResize="0"/>
          <p:nvPr/>
        </p:nvPicPr>
        <p:blipFill rotWithShape="1">
          <a:blip r:embed="rId3">
            <a:alphaModFix/>
          </a:blip>
          <a:srcRect b="0" l="0" r="19948" t="0"/>
          <a:stretch/>
        </p:blipFill>
        <p:spPr>
          <a:xfrm>
            <a:off x="2013852" y="1906725"/>
            <a:ext cx="5296600" cy="2851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Controllers</a:t>
            </a:r>
            <a:endParaRPr/>
          </a:p>
        </p:txBody>
      </p:sp>
      <p:sp>
        <p:nvSpPr>
          <p:cNvPr id="394" name="Google Shape;394;p54"/>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Of Course</a:t>
            </a:r>
            <a:r>
              <a:rPr lang="en" sz="1800"/>
              <a:t> you can go ahead and create routes for each of the endpoints that has been shown earlier. </a:t>
            </a:r>
            <a:endParaRPr sz="1800"/>
          </a:p>
          <a:p>
            <a:pPr indent="-342900" lvl="0" marL="457200" rtl="0" algn="just">
              <a:spcBef>
                <a:spcPts val="1000"/>
              </a:spcBef>
              <a:spcAft>
                <a:spcPts val="0"/>
              </a:spcAft>
              <a:buSzPts val="1800"/>
              <a:buChar char="●"/>
            </a:pPr>
            <a:r>
              <a:rPr lang="en" sz="1800"/>
              <a:t>Or you can let laravel take care of that for you -</a:t>
            </a:r>
            <a:endParaRPr sz="1800"/>
          </a:p>
          <a:p>
            <a:pPr indent="-342900" lvl="1" marL="914400" rtl="0" algn="l">
              <a:spcBef>
                <a:spcPts val="1000"/>
              </a:spcBef>
              <a:spcAft>
                <a:spcPts val="0"/>
              </a:spcAft>
              <a:buSzPts val="1800"/>
              <a:buChar char="○"/>
            </a:pPr>
            <a:r>
              <a:rPr lang="en" sz="1800"/>
              <a:t>Route::resource(‘photos’, HomeController::class);</a:t>
            </a:r>
            <a:endParaRPr sz="2300">
              <a:solidFill>
                <a:srgbClr val="6688CC"/>
              </a:solidFill>
              <a:highlight>
                <a:srgbClr val="000C18"/>
              </a:highlight>
              <a:latin typeface="Courier New"/>
              <a:ea typeface="Courier New"/>
              <a:cs typeface="Courier New"/>
              <a:sym typeface="Courier New"/>
            </a:endParaRPr>
          </a:p>
          <a:p>
            <a:pPr indent="-342900" lvl="0" marL="457200" rtl="0" algn="just">
              <a:spcBef>
                <a:spcPts val="1000"/>
              </a:spcBef>
              <a:spcAft>
                <a:spcPts val="1000"/>
              </a:spcAft>
              <a:buSzPts val="1800"/>
              <a:buChar char="●"/>
            </a:pPr>
            <a:r>
              <a:rPr lang="en" sz="1800"/>
              <a:t>If you ever need the same controller to handle some more  endpoints, then add them as you please.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Database CRUD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 up</a:t>
            </a:r>
            <a:endParaRPr/>
          </a:p>
        </p:txBody>
      </p:sp>
      <p:sp>
        <p:nvSpPr>
          <p:cNvPr id="405" name="Google Shape;405;p56"/>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Let’s setup the database first. We will be using mysql for this.</a:t>
            </a:r>
            <a:endParaRPr sz="1800"/>
          </a:p>
          <a:p>
            <a:pPr indent="-342900" lvl="0" marL="457200" rtl="0" algn="just">
              <a:spcBef>
                <a:spcPts val="1000"/>
              </a:spcBef>
              <a:spcAft>
                <a:spcPts val="0"/>
              </a:spcAft>
              <a:buSzPts val="1800"/>
              <a:buChar char="●"/>
            </a:pPr>
            <a:r>
              <a:rPr lang="en" sz="1800"/>
              <a:t>Start mysql server in xampp. Go to phpmyadmin and create a database named “laravel”, or any other name of your choice.</a:t>
            </a:r>
            <a:endParaRPr sz="1800"/>
          </a:p>
          <a:p>
            <a:pPr indent="-342900" lvl="0" marL="457200" rtl="0" algn="just">
              <a:spcBef>
                <a:spcPts val="1000"/>
              </a:spcBef>
              <a:spcAft>
                <a:spcPts val="1000"/>
              </a:spcAft>
              <a:buSzPts val="1800"/>
              <a:buChar char="●"/>
            </a:pPr>
            <a:r>
              <a:rPr lang="en" sz="1800"/>
              <a:t>Go to .env file in your project folder. Look for these lines. Chances are, the DB connection is already setup for you. </a:t>
            </a:r>
            <a:endParaRPr sz="1800"/>
          </a:p>
        </p:txBody>
      </p:sp>
      <p:pic>
        <p:nvPicPr>
          <p:cNvPr id="406" name="Google Shape;406;p56"/>
          <p:cNvPicPr preferRelativeResize="0"/>
          <p:nvPr/>
        </p:nvPicPr>
        <p:blipFill>
          <a:blip r:embed="rId3">
            <a:alphaModFix/>
          </a:blip>
          <a:stretch>
            <a:fillRect/>
          </a:stretch>
        </p:blipFill>
        <p:spPr>
          <a:xfrm>
            <a:off x="1857250" y="3240625"/>
            <a:ext cx="2666125" cy="1812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12" name="Google Shape;412;p57"/>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Laravel includes Eloquent, an object-relational mapper (ORM) that makes it enjoyable to interact with your database. </a:t>
            </a:r>
            <a:endParaRPr sz="1800"/>
          </a:p>
          <a:p>
            <a:pPr indent="-342900" lvl="0" marL="457200" rtl="0" algn="just">
              <a:spcBef>
                <a:spcPts val="1000"/>
              </a:spcBef>
              <a:spcAft>
                <a:spcPts val="0"/>
              </a:spcAft>
              <a:buSzPts val="1800"/>
              <a:buChar char="●"/>
            </a:pPr>
            <a:r>
              <a:rPr lang="en" sz="1800"/>
              <a:t>When using Eloquent, each database table has a corresponding "Model" that is used to interact with that table. </a:t>
            </a:r>
            <a:endParaRPr sz="1800"/>
          </a:p>
          <a:p>
            <a:pPr indent="-342900" lvl="0" marL="457200" rtl="0" algn="just">
              <a:spcBef>
                <a:spcPts val="1000"/>
              </a:spcBef>
              <a:spcAft>
                <a:spcPts val="1000"/>
              </a:spcAft>
              <a:buSzPts val="1800"/>
              <a:buChar char="●"/>
            </a:pPr>
            <a:r>
              <a:rPr lang="en" sz="1800"/>
              <a:t>In addition to retrieving records from the database table, Eloquent models allow you to insert, update, and delete records from the table as well.</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418" name="Google Shape;418;p58"/>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Models are special dataclasses which are typically linked with a database. </a:t>
            </a:r>
            <a:endParaRPr sz="1800"/>
          </a:p>
          <a:p>
            <a:pPr indent="-342900" lvl="0" marL="457200" rtl="0" algn="just">
              <a:spcBef>
                <a:spcPts val="1000"/>
              </a:spcBef>
              <a:spcAft>
                <a:spcPts val="0"/>
              </a:spcAft>
              <a:buSzPts val="1800"/>
              <a:buChar char="●"/>
            </a:pPr>
            <a:r>
              <a:rPr lang="en" sz="1800"/>
              <a:t>Think of a user class. You app can maintain information about thousands of users in memory. Wouldn’t it be convenient to be able to automatically write and read information of all these users to a database?</a:t>
            </a:r>
            <a:endParaRPr sz="1800"/>
          </a:p>
          <a:p>
            <a:pPr indent="-342900" lvl="0" marL="457200" rtl="0" algn="just">
              <a:spcBef>
                <a:spcPts val="1000"/>
              </a:spcBef>
              <a:spcAft>
                <a:spcPts val="1000"/>
              </a:spcAft>
              <a:buSzPts val="1800"/>
              <a:buChar char="●"/>
            </a:pPr>
            <a:r>
              <a:rPr lang="en" sz="1800"/>
              <a:t>Typically, this requires you to write sql queries for create, read, update, delete (CRUD) operations. But laravel model classes have that code ready for you. </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Migrations</a:t>
            </a:r>
            <a:endParaRPr/>
          </a:p>
        </p:txBody>
      </p:sp>
      <p:sp>
        <p:nvSpPr>
          <p:cNvPr id="424" name="Google Shape;424;p59"/>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So you would first make a model and then migrate it. </a:t>
            </a:r>
            <a:endParaRPr sz="1800"/>
          </a:p>
          <a:p>
            <a:pPr indent="-342900" lvl="0" marL="457200" rtl="0" algn="just">
              <a:spcBef>
                <a:spcPts val="1000"/>
              </a:spcBef>
              <a:spcAft>
                <a:spcPts val="0"/>
              </a:spcAft>
              <a:buSzPts val="1800"/>
              <a:buChar char="●"/>
            </a:pPr>
            <a:r>
              <a:rPr lang="en" sz="1800"/>
              <a:t>Migration will automatically create or edit tables in your database to match the models that you </a:t>
            </a:r>
            <a:r>
              <a:rPr lang="en" sz="1800"/>
              <a:t>have</a:t>
            </a:r>
            <a:r>
              <a:rPr lang="en" sz="1800"/>
              <a:t> created. </a:t>
            </a:r>
            <a:endParaRPr sz="1800"/>
          </a:p>
          <a:p>
            <a:pPr indent="-342900" lvl="0" marL="457200" rtl="0" algn="just">
              <a:spcBef>
                <a:spcPts val="1000"/>
              </a:spcBef>
              <a:spcAft>
                <a:spcPts val="0"/>
              </a:spcAft>
              <a:buSzPts val="1800"/>
              <a:buChar char="●"/>
            </a:pPr>
            <a:r>
              <a:rPr lang="en" sz="1800"/>
              <a:t>Migrations also allow version control for your databases.</a:t>
            </a:r>
            <a:endParaRPr sz="1800"/>
          </a:p>
          <a:p>
            <a:pPr indent="-342900" lvl="0" marL="457200" rtl="0" algn="just">
              <a:spcBef>
                <a:spcPts val="1000"/>
              </a:spcBef>
              <a:spcAft>
                <a:spcPts val="0"/>
              </a:spcAft>
              <a:buSzPts val="1800"/>
              <a:buChar char="●"/>
            </a:pPr>
            <a:r>
              <a:rPr lang="en" sz="1800"/>
              <a:t>This makes the development easier and more efficient, especially when working with teams.</a:t>
            </a:r>
            <a:endParaRPr sz="1800"/>
          </a:p>
          <a:p>
            <a:pPr indent="-342900" lvl="0" marL="457200" rtl="0" algn="just">
              <a:spcBef>
                <a:spcPts val="1000"/>
              </a:spcBef>
              <a:spcAft>
                <a:spcPts val="1000"/>
              </a:spcAft>
              <a:buSzPts val="1800"/>
              <a:buChar char="●"/>
            </a:pPr>
            <a:r>
              <a:rPr lang="en" sz="1800"/>
              <a:t>So whenever you make changes to your model, make a migration to update the change to your database as well.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30" name="Google Shape;430;p60"/>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To get started, let's create an Eloquent model. Models typically live in the app\Models directory.</a:t>
            </a:r>
            <a:endParaRPr sz="1800"/>
          </a:p>
          <a:p>
            <a:pPr indent="-342900" lvl="0" marL="457200" rtl="0" algn="just">
              <a:spcBef>
                <a:spcPts val="1000"/>
              </a:spcBef>
              <a:spcAft>
                <a:spcPts val="0"/>
              </a:spcAft>
              <a:buSzPts val="1800"/>
              <a:buChar char="●"/>
            </a:pPr>
            <a:r>
              <a:rPr lang="en" sz="1800"/>
              <a:t>Use this command to make a model -</a:t>
            </a:r>
            <a:endParaRPr sz="1800"/>
          </a:p>
          <a:p>
            <a:pPr indent="-342900" lvl="1" marL="914400" rtl="0" algn="just">
              <a:spcBef>
                <a:spcPts val="1000"/>
              </a:spcBef>
              <a:spcAft>
                <a:spcPts val="0"/>
              </a:spcAft>
              <a:buSzPts val="1800"/>
              <a:buChar char="○"/>
            </a:pPr>
            <a:r>
              <a:rPr lang="en" sz="1800"/>
              <a:t>php artisan make:model name -m</a:t>
            </a:r>
            <a:endParaRPr sz="1800"/>
          </a:p>
          <a:p>
            <a:pPr indent="-342900" lvl="0" marL="457200" rtl="0" algn="just">
              <a:spcBef>
                <a:spcPts val="1000"/>
              </a:spcBef>
              <a:spcAft>
                <a:spcPts val="0"/>
              </a:spcAft>
              <a:buSzPts val="1800"/>
              <a:buChar char="●"/>
            </a:pPr>
            <a:r>
              <a:rPr lang="en" sz="1800"/>
              <a:t>The -m flag tells them to make a migration after creating the model.</a:t>
            </a:r>
            <a:endParaRPr sz="1800"/>
          </a:p>
          <a:p>
            <a:pPr indent="-342900" lvl="0" marL="457200" rtl="0" algn="just">
              <a:spcBef>
                <a:spcPts val="1000"/>
              </a:spcBef>
              <a:spcAft>
                <a:spcPts val="0"/>
              </a:spcAft>
              <a:buSzPts val="1800"/>
              <a:buChar char="●"/>
            </a:pPr>
            <a:r>
              <a:rPr lang="en" sz="1800"/>
              <a:t>I want to make a crud api for products, so I type -</a:t>
            </a:r>
            <a:endParaRPr sz="1800"/>
          </a:p>
          <a:p>
            <a:pPr indent="-342900" lvl="1" marL="914400" rtl="0" algn="just">
              <a:spcBef>
                <a:spcPts val="1000"/>
              </a:spcBef>
              <a:spcAft>
                <a:spcPts val="1000"/>
              </a:spcAft>
              <a:buSzPts val="1800"/>
              <a:buChar char="○"/>
            </a:pPr>
            <a:r>
              <a:rPr lang="en" sz="1800"/>
              <a:t>php artisan make:model Product -m</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36" name="Google Shape;436;p61"/>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Check your DB  manager to see if a table has been added.</a:t>
            </a:r>
            <a:endParaRPr sz="1800"/>
          </a:p>
          <a:p>
            <a:pPr indent="-339725" lvl="0" marL="457200" rtl="0" algn="l">
              <a:spcBef>
                <a:spcPts val="1000"/>
              </a:spcBef>
              <a:spcAft>
                <a:spcPts val="0"/>
              </a:spcAft>
              <a:buSzPts val="1750"/>
              <a:buChar char="●"/>
            </a:pPr>
            <a:r>
              <a:rPr lang="en" sz="1750"/>
              <a:t>Find this migration in the latest file in app/database/migration</a:t>
            </a:r>
            <a:endParaRPr sz="1750"/>
          </a:p>
          <a:p>
            <a:pPr indent="-342900" lvl="0" marL="457200" rtl="0" algn="l">
              <a:spcBef>
                <a:spcPts val="1000"/>
              </a:spcBef>
              <a:spcAft>
                <a:spcPts val="0"/>
              </a:spcAft>
              <a:buSzPts val="1800"/>
              <a:buChar char="●"/>
            </a:pPr>
            <a:r>
              <a:rPr lang="en" sz="1800"/>
              <a:t>It file will have the name ...create_modelName_table.php</a:t>
            </a:r>
            <a:endParaRPr sz="1800"/>
          </a:p>
          <a:p>
            <a:pPr indent="-342900" lvl="0" marL="457200" rtl="0" algn="l">
              <a:spcBef>
                <a:spcPts val="1000"/>
              </a:spcBef>
              <a:spcAft>
                <a:spcPts val="1000"/>
              </a:spcAft>
              <a:buSzPts val="1800"/>
              <a:buChar char="●"/>
            </a:pPr>
            <a:r>
              <a:rPr lang="en" sz="1800"/>
              <a:t>Check this </a:t>
            </a:r>
            <a:r>
              <a:rPr lang="en" sz="1800"/>
              <a:t>function</a:t>
            </a:r>
            <a:r>
              <a:rPr lang="en" sz="1800"/>
              <a:t> to see what columns are there in the table that they have just created.</a:t>
            </a:r>
            <a:endParaRPr sz="1800"/>
          </a:p>
        </p:txBody>
      </p:sp>
      <p:pic>
        <p:nvPicPr>
          <p:cNvPr id="437" name="Google Shape;437;p61"/>
          <p:cNvPicPr preferRelativeResize="0"/>
          <p:nvPr/>
        </p:nvPicPr>
        <p:blipFill>
          <a:blip r:embed="rId3">
            <a:alphaModFix/>
          </a:blip>
          <a:stretch>
            <a:fillRect/>
          </a:stretch>
        </p:blipFill>
        <p:spPr>
          <a:xfrm>
            <a:off x="1813650" y="3405075"/>
            <a:ext cx="6522750" cy="16154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Laravel</a:t>
            </a:r>
            <a:endParaRPr/>
          </a:p>
        </p:txBody>
      </p:sp>
      <p:sp>
        <p:nvSpPr>
          <p:cNvPr id="158" name="Google Shape;158;p17"/>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But why would you do that when someone else has done that for you? </a:t>
            </a:r>
            <a:endParaRPr sz="1800"/>
          </a:p>
          <a:p>
            <a:pPr indent="-342900" lvl="0" marL="457200" rtl="0" algn="just">
              <a:spcBef>
                <a:spcPts val="1000"/>
              </a:spcBef>
              <a:spcAft>
                <a:spcPts val="0"/>
              </a:spcAft>
              <a:buSzPts val="1800"/>
              <a:buChar char="●"/>
            </a:pPr>
            <a:r>
              <a:rPr lang="en" sz="1800"/>
              <a:t>A framework has the generic features (like the ones mentioned before) implemented, so that you can proceed to working on your specific needs. </a:t>
            </a:r>
            <a:endParaRPr sz="1800"/>
          </a:p>
          <a:p>
            <a:pPr indent="-342900" lvl="0" marL="457200" rtl="0" algn="just">
              <a:spcBef>
                <a:spcPts val="1000"/>
              </a:spcBef>
              <a:spcAft>
                <a:spcPts val="1000"/>
              </a:spcAft>
              <a:buSzPts val="1800"/>
              <a:buChar char="●"/>
            </a:pPr>
            <a:r>
              <a:rPr lang="en" sz="1800"/>
              <a:t>Using a framework, you'll be able to benefit from the good, usually peer-reviewed and very well tested work of dozens if not hundreds of other developers. You'll get to build what you want rapidly, without having to spend time building or worrying too much about the infrastructure items listed earlier.</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43" name="Google Shape;443;p62"/>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1000"/>
              </a:spcAft>
              <a:buSzPts val="1800"/>
              <a:buChar char="●"/>
            </a:pPr>
            <a:r>
              <a:rPr lang="en" sz="1800"/>
              <a:t>Of course I want more columns in my table, so I add more -</a:t>
            </a:r>
            <a:endParaRPr sz="1800"/>
          </a:p>
        </p:txBody>
      </p:sp>
      <p:pic>
        <p:nvPicPr>
          <p:cNvPr id="444" name="Google Shape;444;p62"/>
          <p:cNvPicPr preferRelativeResize="0"/>
          <p:nvPr/>
        </p:nvPicPr>
        <p:blipFill>
          <a:blip r:embed="rId3">
            <a:alphaModFix/>
          </a:blip>
          <a:stretch>
            <a:fillRect/>
          </a:stretch>
        </p:blipFill>
        <p:spPr>
          <a:xfrm>
            <a:off x="1835926" y="1749625"/>
            <a:ext cx="6667693" cy="3132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50" name="Google Shape;450;p63"/>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decimal(5, 2) tells that I want the decimal to make max 5 digits in total and two decimal places.</a:t>
            </a:r>
            <a:endParaRPr sz="1800"/>
          </a:p>
          <a:p>
            <a:pPr indent="-342900" lvl="0" marL="457200" rtl="0" algn="just">
              <a:spcBef>
                <a:spcPts val="1000"/>
              </a:spcBef>
              <a:spcAft>
                <a:spcPts val="0"/>
              </a:spcAft>
              <a:buSzPts val="1800"/>
              <a:buChar char="●"/>
            </a:pPr>
            <a:r>
              <a:rPr lang="en" sz="1800"/>
              <a:t>You can read more about column data types here: </a:t>
            </a:r>
            <a:r>
              <a:rPr lang="en" sz="1800" u="sng">
                <a:solidFill>
                  <a:schemeClr val="hlink"/>
                </a:solidFill>
                <a:hlinkClick r:id="rId3"/>
              </a:rPr>
              <a:t>Schema Builder</a:t>
            </a:r>
            <a:endParaRPr sz="1800"/>
          </a:p>
          <a:p>
            <a:pPr indent="-342900" lvl="0" marL="457200" rtl="0" algn="l">
              <a:spcBef>
                <a:spcPts val="1000"/>
              </a:spcBef>
              <a:spcAft>
                <a:spcPts val="0"/>
              </a:spcAft>
              <a:buSzPts val="1800"/>
              <a:buChar char="●"/>
            </a:pPr>
            <a:r>
              <a:rPr lang="en" sz="1800"/>
              <a:t>When done, run php artisan migrate</a:t>
            </a:r>
            <a:endParaRPr sz="1800"/>
          </a:p>
          <a:p>
            <a:pPr indent="-342900" lvl="0" marL="457200" rtl="0" algn="l">
              <a:spcBef>
                <a:spcPts val="1000"/>
              </a:spcBef>
              <a:spcAft>
                <a:spcPts val="1000"/>
              </a:spcAft>
              <a:buSzPts val="1800"/>
              <a:buChar char="●"/>
            </a:pPr>
            <a:r>
              <a:rPr lang="en" sz="1800"/>
              <a:t>Now check the database schema in phpmyadmin. You should see </a:t>
            </a:r>
            <a:r>
              <a:rPr lang="en" sz="1800"/>
              <a:t>all</a:t>
            </a:r>
            <a:r>
              <a:rPr lang="en" sz="1800"/>
              <a:t> the changes brought up here. </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56" name="Google Shape;456;p64"/>
          <p:cNvSpPr txBox="1"/>
          <p:nvPr>
            <p:ph idx="1" type="body"/>
          </p:nvPr>
        </p:nvSpPr>
        <p:spPr>
          <a:xfrm>
            <a:off x="1297500" y="1307850"/>
            <a:ext cx="3685200" cy="35745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 sz="1800"/>
              <a:t>Now the table has been created, but the fields are not yet editable through your code yet. </a:t>
            </a:r>
            <a:endParaRPr sz="1800"/>
          </a:p>
          <a:p>
            <a:pPr indent="-342900" lvl="0" marL="457200" rtl="0" algn="l">
              <a:spcBef>
                <a:spcPts val="1000"/>
              </a:spcBef>
              <a:spcAft>
                <a:spcPts val="0"/>
              </a:spcAft>
              <a:buSzPts val="1800"/>
              <a:buChar char="●"/>
            </a:pPr>
            <a:r>
              <a:rPr lang="en" sz="1800"/>
              <a:t>For that, go to app/models/product.php and type these -</a:t>
            </a:r>
            <a:endParaRPr sz="1800"/>
          </a:p>
          <a:p>
            <a:pPr indent="-342900" lvl="0" marL="457200" rtl="0" algn="l">
              <a:spcBef>
                <a:spcPts val="1000"/>
              </a:spcBef>
              <a:spcAft>
                <a:spcPts val="1000"/>
              </a:spcAft>
              <a:buSzPts val="1800"/>
              <a:buChar char="●"/>
            </a:pPr>
            <a:r>
              <a:rPr lang="en" sz="1800"/>
              <a:t>I don’t want ID and timestamps to be editable through code as they will be auto maintained. </a:t>
            </a:r>
            <a:endParaRPr sz="1800"/>
          </a:p>
        </p:txBody>
      </p:sp>
      <p:pic>
        <p:nvPicPr>
          <p:cNvPr id="457" name="Google Shape;457;p64"/>
          <p:cNvPicPr preferRelativeResize="0"/>
          <p:nvPr/>
        </p:nvPicPr>
        <p:blipFill>
          <a:blip r:embed="rId3">
            <a:alphaModFix/>
          </a:blip>
          <a:stretch>
            <a:fillRect/>
          </a:stretch>
        </p:blipFill>
        <p:spPr>
          <a:xfrm>
            <a:off x="5225500" y="1581025"/>
            <a:ext cx="3571200" cy="2788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63" name="Google Shape;463;p65"/>
          <p:cNvSpPr txBox="1"/>
          <p:nvPr>
            <p:ph idx="1" type="body"/>
          </p:nvPr>
        </p:nvSpPr>
        <p:spPr>
          <a:xfrm>
            <a:off x="1297500" y="1307850"/>
            <a:ext cx="6739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Now the database is ready, and so is </a:t>
            </a:r>
            <a:r>
              <a:rPr lang="en" sz="1800"/>
              <a:t>the</a:t>
            </a:r>
            <a:r>
              <a:rPr lang="en" sz="1800"/>
              <a:t> Model. It’s time add crud functionality to our api.</a:t>
            </a:r>
            <a:endParaRPr sz="1800"/>
          </a:p>
          <a:p>
            <a:pPr indent="-342900" lvl="0" marL="457200" rtl="0" algn="just">
              <a:spcBef>
                <a:spcPts val="1000"/>
              </a:spcBef>
              <a:spcAft>
                <a:spcPts val="0"/>
              </a:spcAft>
              <a:buSzPts val="1800"/>
              <a:buChar char="●"/>
            </a:pPr>
            <a:r>
              <a:rPr lang="en" sz="1800"/>
              <a:t>You can go ahead and create four routes to handle create, read, update and delete. But remember that these routes are already provided to us by an api </a:t>
            </a:r>
            <a:r>
              <a:rPr lang="en" sz="1800"/>
              <a:t>controller</a:t>
            </a:r>
            <a:r>
              <a:rPr lang="en" sz="1800"/>
              <a:t>. </a:t>
            </a:r>
            <a:endParaRPr sz="1800"/>
          </a:p>
          <a:p>
            <a:pPr indent="-342900" lvl="0" marL="457200" rtl="0" algn="l">
              <a:spcBef>
                <a:spcPts val="1000"/>
              </a:spcBef>
              <a:spcAft>
                <a:spcPts val="1000"/>
              </a:spcAft>
              <a:buSzPts val="1800"/>
              <a:buChar char="●"/>
            </a:pPr>
            <a:r>
              <a:rPr lang="en" sz="1800"/>
              <a:t>So let’s create an api controller by the name ProductController. </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69" name="Google Shape;469;p66"/>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sz="1800"/>
              <a:t>Now we create the route -</a:t>
            </a:r>
            <a:endParaRPr sz="1800"/>
          </a:p>
          <a:p>
            <a:pPr indent="-342900" lvl="1" marL="914400" rtl="0" algn="l">
              <a:spcBef>
                <a:spcPts val="1000"/>
              </a:spcBef>
              <a:spcAft>
                <a:spcPts val="0"/>
              </a:spcAft>
              <a:buSzPts val="1800"/>
              <a:buChar char="○"/>
            </a:pPr>
            <a:r>
              <a:rPr lang="en" sz="1800"/>
              <a:t>Route::resource('products', ProductController::class);</a:t>
            </a:r>
            <a:endParaRPr sz="2050">
              <a:solidFill>
                <a:srgbClr val="6688CC"/>
              </a:solidFill>
              <a:highlight>
                <a:srgbClr val="000C18"/>
              </a:highlight>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But we write this in routes/api.php instead of routes/web.php. This is simply because we are making an api, and it is recommended to keep api routes in this file.</a:t>
            </a:r>
            <a:endParaRPr sz="1800"/>
          </a:p>
          <a:p>
            <a:pPr indent="-342900" lvl="0" marL="457200" rtl="0" algn="just">
              <a:spcBef>
                <a:spcPts val="1000"/>
              </a:spcBef>
              <a:spcAft>
                <a:spcPts val="0"/>
              </a:spcAft>
              <a:buSzPts val="1800"/>
              <a:buChar char="●"/>
            </a:pPr>
            <a:r>
              <a:rPr lang="en" sz="1800"/>
              <a:t>The only </a:t>
            </a:r>
            <a:r>
              <a:rPr lang="en" sz="1800"/>
              <a:t>difference</a:t>
            </a:r>
            <a:r>
              <a:rPr lang="en" sz="1800"/>
              <a:t> is that this route can be accessed through url/api/products. </a:t>
            </a:r>
            <a:endParaRPr sz="1800"/>
          </a:p>
          <a:p>
            <a:pPr indent="-342900" lvl="0" marL="457200" rtl="0" algn="just">
              <a:spcBef>
                <a:spcPts val="1000"/>
              </a:spcBef>
              <a:spcAft>
                <a:spcPts val="1000"/>
              </a:spcAft>
              <a:buSzPts val="1800"/>
              <a:buChar char="●"/>
            </a:pPr>
            <a:r>
              <a:rPr lang="en" sz="1800"/>
              <a:t>Notice how the /api/ is automatically inserted.</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75" name="Google Shape;475;p67"/>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I want to create another route for searching products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And create an empty function in the controller like so -</a:t>
            </a:r>
            <a:endParaRPr sz="1800"/>
          </a:p>
        </p:txBody>
      </p:sp>
      <p:pic>
        <p:nvPicPr>
          <p:cNvPr id="476" name="Google Shape;476;p67"/>
          <p:cNvPicPr preferRelativeResize="0"/>
          <p:nvPr/>
        </p:nvPicPr>
        <p:blipFill>
          <a:blip r:embed="rId3">
            <a:alphaModFix/>
          </a:blip>
          <a:stretch>
            <a:fillRect/>
          </a:stretch>
        </p:blipFill>
        <p:spPr>
          <a:xfrm>
            <a:off x="204388" y="1841900"/>
            <a:ext cx="8735224" cy="599250"/>
          </a:xfrm>
          <a:prstGeom prst="rect">
            <a:avLst/>
          </a:prstGeom>
          <a:noFill/>
          <a:ln>
            <a:noFill/>
          </a:ln>
        </p:spPr>
      </p:pic>
      <p:pic>
        <p:nvPicPr>
          <p:cNvPr id="477" name="Google Shape;477;p67"/>
          <p:cNvPicPr preferRelativeResize="0"/>
          <p:nvPr/>
        </p:nvPicPr>
        <p:blipFill>
          <a:blip r:embed="rId4">
            <a:alphaModFix/>
          </a:blip>
          <a:stretch>
            <a:fillRect/>
          </a:stretch>
        </p:blipFill>
        <p:spPr>
          <a:xfrm>
            <a:off x="1853275" y="3151600"/>
            <a:ext cx="3674050" cy="9772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83" name="Google Shape;483;p68"/>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What this intends to do is that the product name to be searched will be passed as a request parameter. </a:t>
            </a:r>
            <a:endParaRPr sz="1800"/>
          </a:p>
          <a:p>
            <a:pPr indent="-342900" lvl="0" marL="457200" rtl="0" algn="just">
              <a:spcBef>
                <a:spcPts val="1000"/>
              </a:spcBef>
              <a:spcAft>
                <a:spcPts val="1000"/>
              </a:spcAft>
              <a:buSzPts val="1800"/>
              <a:buChar char="●"/>
            </a:pPr>
            <a:r>
              <a:rPr lang="en" sz="1800"/>
              <a:t>This parameter will be automatically extracted and passed to the search function, which we will implement later.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89" name="Google Shape;489;p69"/>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1000"/>
              </a:spcAft>
              <a:buSzPts val="1800"/>
              <a:buChar char="●"/>
            </a:pPr>
            <a:r>
              <a:rPr lang="en" sz="1800"/>
              <a:t>Now run php artisan route:list to see the list of all your routes</a:t>
            </a:r>
            <a:endParaRPr sz="1800"/>
          </a:p>
        </p:txBody>
      </p:sp>
      <p:pic>
        <p:nvPicPr>
          <p:cNvPr id="490" name="Google Shape;490;p69"/>
          <p:cNvPicPr preferRelativeResize="0"/>
          <p:nvPr/>
        </p:nvPicPr>
        <p:blipFill rotWithShape="1">
          <a:blip r:embed="rId3">
            <a:alphaModFix/>
          </a:blip>
          <a:srcRect b="0" l="6820" r="11400" t="0"/>
          <a:stretch/>
        </p:blipFill>
        <p:spPr>
          <a:xfrm>
            <a:off x="718901" y="2263125"/>
            <a:ext cx="8196075" cy="2619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496" name="Google Shape;496;p70"/>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You can test your routes by returning simple strings. When happy, implement the CRUD operations in the </a:t>
            </a:r>
            <a:r>
              <a:rPr lang="en" sz="1800"/>
              <a:t>corresponding</a:t>
            </a:r>
            <a:r>
              <a:rPr lang="en" sz="1800"/>
              <a:t> </a:t>
            </a:r>
            <a:r>
              <a:rPr lang="en" sz="1800"/>
              <a:t>functions</a:t>
            </a:r>
            <a:r>
              <a:rPr lang="en" sz="1800"/>
              <a:t>. </a:t>
            </a:r>
            <a:endParaRPr sz="1800"/>
          </a:p>
          <a:p>
            <a:pPr indent="-342900" lvl="0" marL="457200" rtl="0" algn="just">
              <a:spcBef>
                <a:spcPts val="1000"/>
              </a:spcBef>
              <a:spcAft>
                <a:spcPts val="1000"/>
              </a:spcAft>
              <a:buSzPts val="1800"/>
              <a:buChar char="●"/>
            </a:pPr>
            <a:r>
              <a:rPr lang="en" sz="1800"/>
              <a:t>For example, this </a:t>
            </a:r>
            <a:r>
              <a:rPr lang="en" sz="1800"/>
              <a:t>function</a:t>
            </a:r>
            <a:r>
              <a:rPr lang="en" sz="1800"/>
              <a:t> will return a listing of all resources - </a:t>
            </a:r>
            <a:endParaRPr sz="1800"/>
          </a:p>
        </p:txBody>
      </p:sp>
      <p:pic>
        <p:nvPicPr>
          <p:cNvPr id="497" name="Google Shape;497;p70"/>
          <p:cNvPicPr preferRelativeResize="0"/>
          <p:nvPr/>
        </p:nvPicPr>
        <p:blipFill>
          <a:blip r:embed="rId3">
            <a:alphaModFix/>
          </a:blip>
          <a:stretch>
            <a:fillRect/>
          </a:stretch>
        </p:blipFill>
        <p:spPr>
          <a:xfrm>
            <a:off x="1854352" y="3230700"/>
            <a:ext cx="2956500" cy="1099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03" name="Google Shape;503;p71"/>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Here Product is the model class. It inherited the all() method from Model class. Control-click on it to see its implementation. </a:t>
            </a:r>
            <a:endParaRPr sz="1800"/>
          </a:p>
          <a:p>
            <a:pPr indent="-342900" lvl="0" marL="457200" rtl="0" algn="just">
              <a:spcBef>
                <a:spcPts val="1000"/>
              </a:spcBef>
              <a:spcAft>
                <a:spcPts val="1000"/>
              </a:spcAft>
              <a:buSzPts val="1800"/>
              <a:buChar char="●"/>
            </a:pPr>
            <a:r>
              <a:rPr lang="en" sz="1800"/>
              <a:t>You don’t need to </a:t>
            </a:r>
            <a:r>
              <a:rPr lang="en" sz="1800"/>
              <a:t>know</a:t>
            </a:r>
            <a:r>
              <a:rPr lang="en" sz="1800"/>
              <a:t> about the implementation though. Just know that it returns a list of all products.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Laravel</a:t>
            </a:r>
            <a:endParaRPr/>
          </a:p>
        </p:txBody>
      </p:sp>
      <p:sp>
        <p:nvSpPr>
          <p:cNvPr id="164" name="Google Shape;164;p18"/>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And no, a framework is not the same thing as a library. </a:t>
            </a:r>
            <a:endParaRPr sz="1800"/>
          </a:p>
          <a:p>
            <a:pPr indent="-342900" lvl="0" marL="457200" rtl="0" algn="just">
              <a:spcBef>
                <a:spcPts val="1000"/>
              </a:spcBef>
              <a:spcAft>
                <a:spcPts val="0"/>
              </a:spcAft>
              <a:buSzPts val="1800"/>
              <a:buChar char="●"/>
            </a:pPr>
            <a:r>
              <a:rPr lang="en" sz="1800"/>
              <a:t>You might have heard about libraries being code that someone else has done for you so that you don’t have to. </a:t>
            </a:r>
            <a:endParaRPr sz="1800"/>
          </a:p>
          <a:p>
            <a:pPr indent="-342900" lvl="0" marL="457200" rtl="0" algn="just">
              <a:spcBef>
                <a:spcPts val="1000"/>
              </a:spcBef>
              <a:spcAft>
                <a:spcPts val="0"/>
              </a:spcAft>
              <a:buSzPts val="1800"/>
              <a:buChar char="●"/>
            </a:pPr>
            <a:r>
              <a:rPr lang="en" sz="1800"/>
              <a:t>True. But the difference is that libraries often solve one specific thing. Call to libraries don’t influence the entire structure of your code.</a:t>
            </a:r>
            <a:endParaRPr sz="1800"/>
          </a:p>
          <a:p>
            <a:pPr indent="-342900" lvl="0" marL="457200" rtl="0" algn="just">
              <a:spcBef>
                <a:spcPts val="1000"/>
              </a:spcBef>
              <a:spcAft>
                <a:spcPts val="1000"/>
              </a:spcAft>
              <a:buSzPts val="1800"/>
              <a:buChar char="●"/>
            </a:pPr>
            <a:r>
              <a:rPr lang="en" sz="1800"/>
              <a:t>Framework, on the other hand, give you a form. You fill up the form , telling what you wanna do, and it gets done. It </a:t>
            </a:r>
            <a:r>
              <a:rPr lang="en" sz="1800"/>
              <a:t>will decide the entire structure of your code. </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09" name="Google Shape;509;p72"/>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For creating a new record, a post request will be made at the endpoint ‘/store’. (check route list if you are not sure)</a:t>
            </a:r>
            <a:endParaRPr sz="1800"/>
          </a:p>
          <a:p>
            <a:pPr indent="-342900" lvl="0" marL="457200" rtl="0" algn="just">
              <a:spcBef>
                <a:spcPts val="1000"/>
              </a:spcBef>
              <a:spcAft>
                <a:spcPts val="0"/>
              </a:spcAft>
              <a:buSzPts val="1800"/>
              <a:buChar char="●"/>
            </a:pPr>
            <a:r>
              <a:rPr lang="en" sz="1800"/>
              <a:t>The post request will send data (duh!)</a:t>
            </a:r>
            <a:endParaRPr sz="1800"/>
          </a:p>
          <a:p>
            <a:pPr indent="-342900" lvl="0" marL="457200" rtl="0" algn="just">
              <a:spcBef>
                <a:spcPts val="1000"/>
              </a:spcBef>
              <a:spcAft>
                <a:spcPts val="0"/>
              </a:spcAft>
              <a:buSzPts val="1800"/>
              <a:buChar char="●"/>
            </a:pPr>
            <a:r>
              <a:rPr lang="en" sz="1800"/>
              <a:t>That data can be extracted from the request as JSON using request-&gt;all()  (see next slide)</a:t>
            </a:r>
            <a:endParaRPr sz="1800"/>
          </a:p>
          <a:p>
            <a:pPr indent="-342900" lvl="0" marL="457200" rtl="0" algn="just">
              <a:spcBef>
                <a:spcPts val="1000"/>
              </a:spcBef>
              <a:spcAft>
                <a:spcPts val="1000"/>
              </a:spcAft>
              <a:buSzPts val="1800"/>
              <a:buChar char="●"/>
            </a:pPr>
            <a:r>
              <a:rPr lang="en" sz="1800"/>
              <a:t>Of course, if we are to create a new row, we better check if the input contains all the required information. (see next slide)</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15" name="Google Shape;515;p73"/>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The ‘required’ word is a validation rule. </a:t>
            </a:r>
            <a:endParaRPr sz="1800"/>
          </a:p>
          <a:p>
            <a:pPr indent="-342900" lvl="0" marL="457200" rtl="0" algn="just">
              <a:spcBef>
                <a:spcPts val="0"/>
              </a:spcBef>
              <a:spcAft>
                <a:spcPts val="0"/>
              </a:spcAft>
              <a:buSzPts val="1800"/>
              <a:buChar char="●"/>
            </a:pPr>
            <a:r>
              <a:rPr lang="en" sz="1800"/>
              <a:t>Any input failing the validation will raise an error and kill execution. </a:t>
            </a:r>
            <a:endParaRPr sz="1800"/>
          </a:p>
        </p:txBody>
      </p:sp>
      <p:pic>
        <p:nvPicPr>
          <p:cNvPr id="516" name="Google Shape;516;p73"/>
          <p:cNvPicPr preferRelativeResize="0"/>
          <p:nvPr/>
        </p:nvPicPr>
        <p:blipFill>
          <a:blip r:embed="rId3">
            <a:alphaModFix/>
          </a:blip>
          <a:stretch>
            <a:fillRect/>
          </a:stretch>
        </p:blipFill>
        <p:spPr>
          <a:xfrm>
            <a:off x="1861700" y="2525975"/>
            <a:ext cx="4591476" cy="2496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22" name="Google Shape;522;p74"/>
          <p:cNvSpPr txBox="1"/>
          <p:nvPr>
            <p:ph idx="1" type="body"/>
          </p:nvPr>
        </p:nvSpPr>
        <p:spPr>
          <a:xfrm>
            <a:off x="1297500" y="1307850"/>
            <a:ext cx="27009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Compare this code to the last. This way we are only taking those fields who has a validation rule written for it. Any other field, the description for example, will be omitted.</a:t>
            </a:r>
            <a:endParaRPr sz="1800"/>
          </a:p>
        </p:txBody>
      </p:sp>
      <p:pic>
        <p:nvPicPr>
          <p:cNvPr id="523" name="Google Shape;523;p74"/>
          <p:cNvPicPr preferRelativeResize="0"/>
          <p:nvPr/>
        </p:nvPicPr>
        <p:blipFill>
          <a:blip r:embed="rId3">
            <a:alphaModFix/>
          </a:blip>
          <a:stretch>
            <a:fillRect/>
          </a:stretch>
        </p:blipFill>
        <p:spPr>
          <a:xfrm>
            <a:off x="4193613" y="1596125"/>
            <a:ext cx="4714875" cy="2895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29" name="Google Shape;529;p75"/>
          <p:cNvSpPr txBox="1"/>
          <p:nvPr>
            <p:ph idx="1" type="body"/>
          </p:nvPr>
        </p:nvSpPr>
        <p:spPr>
          <a:xfrm>
            <a:off x="1297500" y="1307850"/>
            <a:ext cx="65382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Fields that are not in database table will be automatically </a:t>
            </a:r>
            <a:r>
              <a:rPr lang="en" sz="1800"/>
              <a:t>omitted</a:t>
            </a:r>
            <a:r>
              <a:rPr lang="en" sz="1800"/>
              <a:t>. </a:t>
            </a:r>
            <a:endParaRPr sz="1800"/>
          </a:p>
          <a:p>
            <a:pPr indent="-342900" lvl="0" marL="457200" rtl="0" algn="just">
              <a:spcBef>
                <a:spcPts val="1000"/>
              </a:spcBef>
              <a:spcAft>
                <a:spcPts val="1000"/>
              </a:spcAft>
              <a:buSzPts val="1800"/>
              <a:buChar char="●"/>
            </a:pPr>
            <a:r>
              <a:rPr lang="en" sz="1800"/>
              <a:t>There are 50+ validation rules in laravel. I encourage you to check them out yourself from here - </a:t>
            </a:r>
            <a:r>
              <a:rPr lang="en" sz="1800" u="sng">
                <a:solidFill>
                  <a:schemeClr val="hlink"/>
                </a:solidFill>
                <a:hlinkClick r:id="rId3"/>
              </a:rPr>
              <a:t>Validation</a:t>
            </a:r>
            <a:r>
              <a:rPr lang="en" sz="1800"/>
              <a:t> under</a:t>
            </a:r>
            <a:r>
              <a:rPr lang="en" sz="1800"/>
              <a:t> the section “</a:t>
            </a:r>
            <a:r>
              <a:rPr lang="en" sz="1800"/>
              <a:t>available</a:t>
            </a:r>
            <a:r>
              <a:rPr lang="en" sz="1800"/>
              <a:t> validation rules”</a:t>
            </a:r>
            <a:endParaRPr sz="1800"/>
          </a:p>
        </p:txBody>
      </p:sp>
      <p:pic>
        <p:nvPicPr>
          <p:cNvPr id="530" name="Google Shape;530;p75"/>
          <p:cNvPicPr preferRelativeResize="0"/>
          <p:nvPr/>
        </p:nvPicPr>
        <p:blipFill>
          <a:blip r:embed="rId4">
            <a:alphaModFix/>
          </a:blip>
          <a:stretch>
            <a:fillRect/>
          </a:stretch>
        </p:blipFill>
        <p:spPr>
          <a:xfrm>
            <a:off x="1933575" y="3264925"/>
            <a:ext cx="5276850" cy="15621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36" name="Google Shape;536;p76"/>
          <p:cNvSpPr txBox="1"/>
          <p:nvPr>
            <p:ph idx="1" type="body"/>
          </p:nvPr>
        </p:nvSpPr>
        <p:spPr>
          <a:xfrm>
            <a:off x="1297500" y="1095000"/>
            <a:ext cx="6729300" cy="3787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1000"/>
              </a:spcBef>
              <a:spcAft>
                <a:spcPts val="0"/>
              </a:spcAft>
              <a:buSzPts val="1800"/>
              <a:buChar char="●"/>
            </a:pPr>
            <a:r>
              <a:rPr lang="en" sz="1800"/>
              <a:t>Reading a single product-</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Updating the product - we search for the product first and update it if found. Don’t forget to validate request first!</a:t>
            </a:r>
            <a:endParaRPr sz="1800"/>
          </a:p>
        </p:txBody>
      </p:sp>
      <p:pic>
        <p:nvPicPr>
          <p:cNvPr id="537" name="Google Shape;537;p76"/>
          <p:cNvPicPr preferRelativeResize="0"/>
          <p:nvPr/>
        </p:nvPicPr>
        <p:blipFill rotWithShape="1">
          <a:blip r:embed="rId3">
            <a:alphaModFix/>
          </a:blip>
          <a:srcRect b="5679" l="0" r="0" t="4448"/>
          <a:stretch/>
        </p:blipFill>
        <p:spPr>
          <a:xfrm>
            <a:off x="1856700" y="1562975"/>
            <a:ext cx="3869325" cy="954375"/>
          </a:xfrm>
          <a:prstGeom prst="rect">
            <a:avLst/>
          </a:prstGeom>
          <a:noFill/>
          <a:ln>
            <a:noFill/>
          </a:ln>
        </p:spPr>
      </p:pic>
      <p:pic>
        <p:nvPicPr>
          <p:cNvPr id="538" name="Google Shape;538;p76"/>
          <p:cNvPicPr preferRelativeResize="0"/>
          <p:nvPr/>
        </p:nvPicPr>
        <p:blipFill>
          <a:blip r:embed="rId4">
            <a:alphaModFix/>
          </a:blip>
          <a:stretch>
            <a:fillRect/>
          </a:stretch>
        </p:blipFill>
        <p:spPr>
          <a:xfrm>
            <a:off x="1856702" y="3353150"/>
            <a:ext cx="4977475" cy="16195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44" name="Google Shape;544;p77"/>
          <p:cNvSpPr txBox="1"/>
          <p:nvPr>
            <p:ph idx="1" type="body"/>
          </p:nvPr>
        </p:nvSpPr>
        <p:spPr>
          <a:xfrm>
            <a:off x="1297500" y="1095000"/>
            <a:ext cx="6729300" cy="3787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You can access individual fields in any of these </a:t>
            </a:r>
            <a:r>
              <a:rPr lang="en" sz="1800"/>
              <a:t>functions</a:t>
            </a:r>
            <a:r>
              <a:rPr lang="en" sz="1800"/>
              <a:t> like this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l">
              <a:spcBef>
                <a:spcPts val="1000"/>
              </a:spcBef>
              <a:spcAft>
                <a:spcPts val="0"/>
              </a:spcAft>
              <a:buSzPts val="1800"/>
              <a:buChar char="●"/>
            </a:pPr>
            <a:r>
              <a:rPr lang="en" sz="1800"/>
              <a:t>Catch the item to be returned in a variable and do variable-&gt;attribute name</a:t>
            </a:r>
            <a:endParaRPr sz="1800"/>
          </a:p>
        </p:txBody>
      </p:sp>
      <p:pic>
        <p:nvPicPr>
          <p:cNvPr id="545" name="Google Shape;545;p77"/>
          <p:cNvPicPr preferRelativeResize="0"/>
          <p:nvPr/>
        </p:nvPicPr>
        <p:blipFill>
          <a:blip r:embed="rId3">
            <a:alphaModFix/>
          </a:blip>
          <a:stretch>
            <a:fillRect/>
          </a:stretch>
        </p:blipFill>
        <p:spPr>
          <a:xfrm>
            <a:off x="1835550" y="1977100"/>
            <a:ext cx="6191250" cy="1762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Eloquent ORM</a:t>
            </a:r>
            <a:endParaRPr/>
          </a:p>
        </p:txBody>
      </p:sp>
      <p:sp>
        <p:nvSpPr>
          <p:cNvPr id="551" name="Google Shape;551;p78"/>
          <p:cNvSpPr txBox="1"/>
          <p:nvPr>
            <p:ph idx="1" type="body"/>
          </p:nvPr>
        </p:nvSpPr>
        <p:spPr>
          <a:xfrm>
            <a:off x="1297500" y="1095000"/>
            <a:ext cx="6729300" cy="3787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1000"/>
              </a:spcBef>
              <a:spcAft>
                <a:spcPts val="0"/>
              </a:spcAft>
              <a:buSzPts val="1800"/>
              <a:buChar char="●"/>
            </a:pPr>
            <a:r>
              <a:rPr lang="en" sz="1800"/>
              <a:t>Delete</a:t>
            </a:r>
            <a:r>
              <a:rPr lang="en" sz="1800"/>
              <a:t> - function returns 1 if delete is successful and 0 if it isn’t. </a:t>
            </a:r>
            <a:endParaRPr sz="1800"/>
          </a:p>
          <a:p>
            <a:pPr indent="0" lvl="0" marL="0" rtl="0" algn="just">
              <a:lnSpc>
                <a:spcPct val="150000"/>
              </a:lnSpc>
              <a:spcBef>
                <a:spcPts val="1000"/>
              </a:spcBef>
              <a:spcAft>
                <a:spcPts val="0"/>
              </a:spcAft>
              <a:buNone/>
            </a:pPr>
            <a:r>
              <a:t/>
            </a:r>
            <a:endParaRPr sz="1800"/>
          </a:p>
          <a:p>
            <a:pPr indent="0" lvl="0" marL="0" rtl="0" algn="just">
              <a:lnSpc>
                <a:spcPct val="150000"/>
              </a:lnSpc>
              <a:spcBef>
                <a:spcPts val="1000"/>
              </a:spcBef>
              <a:spcAft>
                <a:spcPts val="0"/>
              </a:spcAft>
              <a:buNone/>
            </a:pPr>
            <a:r>
              <a:t/>
            </a:r>
            <a:endParaRPr sz="1800"/>
          </a:p>
          <a:p>
            <a:pPr indent="-342900" lvl="0" marL="457200" rtl="0" algn="just">
              <a:lnSpc>
                <a:spcPct val="150000"/>
              </a:lnSpc>
              <a:spcBef>
                <a:spcPts val="1000"/>
              </a:spcBef>
              <a:spcAft>
                <a:spcPts val="0"/>
              </a:spcAft>
              <a:buSzPts val="1800"/>
              <a:buChar char="●"/>
            </a:pPr>
            <a:r>
              <a:rPr lang="en" sz="1800"/>
              <a:t>Search method - Well, we will see it in the next class. </a:t>
            </a:r>
            <a:endParaRPr sz="1800"/>
          </a:p>
          <a:p>
            <a:pPr indent="0" lvl="0" marL="0" rtl="0" algn="just">
              <a:spcBef>
                <a:spcPts val="1000"/>
              </a:spcBef>
              <a:spcAft>
                <a:spcPts val="0"/>
              </a:spcAft>
              <a:buNone/>
            </a:pPr>
            <a:r>
              <a:t/>
            </a:r>
            <a:endParaRPr sz="1800"/>
          </a:p>
          <a:p>
            <a:pPr indent="0" lvl="0" marL="0" rtl="0" algn="just">
              <a:spcBef>
                <a:spcPts val="1000"/>
              </a:spcBef>
              <a:spcAft>
                <a:spcPts val="1000"/>
              </a:spcAft>
              <a:buNone/>
            </a:pPr>
            <a:r>
              <a:t/>
            </a:r>
            <a:endParaRPr sz="1800"/>
          </a:p>
        </p:txBody>
      </p:sp>
      <p:pic>
        <p:nvPicPr>
          <p:cNvPr id="552" name="Google Shape;552;p78"/>
          <p:cNvPicPr preferRelativeResize="0"/>
          <p:nvPr/>
        </p:nvPicPr>
        <p:blipFill>
          <a:blip r:embed="rId3">
            <a:alphaModFix/>
          </a:blip>
          <a:stretch>
            <a:fillRect/>
          </a:stretch>
        </p:blipFill>
        <p:spPr>
          <a:xfrm>
            <a:off x="1858500" y="1962150"/>
            <a:ext cx="3867650" cy="1178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558" name="Google Shape;558;p79"/>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Ok, done with everything. But how to test? The best way is to use postman. </a:t>
            </a:r>
            <a:endParaRPr sz="1800"/>
          </a:p>
          <a:p>
            <a:pPr indent="-342900" lvl="0" marL="457200" rtl="0" algn="l">
              <a:spcBef>
                <a:spcPts val="1000"/>
              </a:spcBef>
              <a:spcAft>
                <a:spcPts val="0"/>
              </a:spcAft>
              <a:buSzPts val="1800"/>
              <a:buChar char="●"/>
            </a:pPr>
            <a:r>
              <a:rPr lang="en" sz="1800"/>
              <a:t>Download and install postman from here - </a:t>
            </a:r>
            <a:r>
              <a:rPr lang="en" sz="1800" u="sng">
                <a:solidFill>
                  <a:schemeClr val="hlink"/>
                </a:solidFill>
                <a:hlinkClick r:id="rId3"/>
              </a:rPr>
              <a:t>www.postman.com</a:t>
            </a:r>
            <a:r>
              <a:rPr lang="en" sz="1800"/>
              <a:t> </a:t>
            </a:r>
            <a:endParaRPr sz="1800"/>
          </a:p>
          <a:p>
            <a:pPr indent="-342900" lvl="0" marL="457200" rtl="0" algn="just">
              <a:spcBef>
                <a:spcPts val="1000"/>
              </a:spcBef>
              <a:spcAft>
                <a:spcPts val="1000"/>
              </a:spcAft>
              <a:buSzPts val="1800"/>
              <a:buChar char="●"/>
            </a:pPr>
            <a:r>
              <a:rPr lang="en" sz="1800"/>
              <a:t>The UI is very simple. Take some time to explore it</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564" name="Google Shape;564;p80"/>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Ok, done with everything. But how to test? The best way is to use postman. </a:t>
            </a:r>
            <a:endParaRPr sz="1800"/>
          </a:p>
          <a:p>
            <a:pPr indent="-342900" lvl="0" marL="457200" rtl="0" algn="l">
              <a:spcBef>
                <a:spcPts val="1000"/>
              </a:spcBef>
              <a:spcAft>
                <a:spcPts val="0"/>
              </a:spcAft>
              <a:buSzPts val="1800"/>
              <a:buChar char="●"/>
            </a:pPr>
            <a:r>
              <a:rPr lang="en" sz="1800"/>
              <a:t>Download and install postman from here - </a:t>
            </a:r>
            <a:r>
              <a:rPr lang="en" sz="1800" u="sng">
                <a:solidFill>
                  <a:schemeClr val="hlink"/>
                </a:solidFill>
                <a:hlinkClick r:id="rId3"/>
              </a:rPr>
              <a:t>www.postman.com</a:t>
            </a:r>
            <a:r>
              <a:rPr lang="en" sz="1800"/>
              <a:t> </a:t>
            </a:r>
            <a:endParaRPr sz="1800"/>
          </a:p>
          <a:p>
            <a:pPr indent="-342900" lvl="0" marL="457200" rtl="0" algn="just">
              <a:spcBef>
                <a:spcPts val="1000"/>
              </a:spcBef>
              <a:spcAft>
                <a:spcPts val="1000"/>
              </a:spcAft>
              <a:buSzPts val="1800"/>
              <a:buChar char="●"/>
            </a:pPr>
            <a:r>
              <a:rPr lang="en" sz="1800"/>
              <a:t>The UI is very simple. Take some time to explore it</a:t>
            </a:r>
            <a:endParaRPr sz="1800"/>
          </a:p>
        </p:txBody>
      </p:sp>
      <p:pic>
        <p:nvPicPr>
          <p:cNvPr id="565" name="Google Shape;565;p80"/>
          <p:cNvPicPr preferRelativeResize="0"/>
          <p:nvPr/>
        </p:nvPicPr>
        <p:blipFill>
          <a:blip r:embed="rId4">
            <a:alphaModFix/>
          </a:blip>
          <a:stretch>
            <a:fillRect/>
          </a:stretch>
        </p:blipFill>
        <p:spPr>
          <a:xfrm>
            <a:off x="350891" y="0"/>
            <a:ext cx="8442220" cy="51435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571" name="Google Shape;571;p81"/>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AutoNum type="arabicPeriod"/>
            </a:pPr>
            <a:r>
              <a:rPr lang="en" sz="1800"/>
              <a:t>Select request type</a:t>
            </a:r>
            <a:endParaRPr sz="1800"/>
          </a:p>
          <a:p>
            <a:pPr indent="-342900" lvl="0" marL="457200" rtl="0" algn="just">
              <a:spcBef>
                <a:spcPts val="1000"/>
              </a:spcBef>
              <a:spcAft>
                <a:spcPts val="0"/>
              </a:spcAft>
              <a:buSzPts val="1800"/>
              <a:buAutoNum type="arabicPeriod"/>
            </a:pPr>
            <a:r>
              <a:rPr lang="en" sz="1800"/>
              <a:t>Select URL</a:t>
            </a:r>
            <a:endParaRPr sz="1800"/>
          </a:p>
          <a:p>
            <a:pPr indent="-342900" lvl="0" marL="457200" rtl="0" algn="just">
              <a:spcBef>
                <a:spcPts val="1000"/>
              </a:spcBef>
              <a:spcAft>
                <a:spcPts val="0"/>
              </a:spcAft>
              <a:buSzPts val="1800"/>
              <a:buAutoNum type="arabicPeriod"/>
            </a:pPr>
            <a:r>
              <a:rPr lang="en" sz="1800"/>
              <a:t>Go to headers and add this -</a:t>
            </a:r>
            <a:endParaRPr sz="1800"/>
          </a:p>
          <a:p>
            <a:pPr indent="-342900" lvl="0" marL="457200" rtl="0" algn="just">
              <a:spcBef>
                <a:spcPts val="1000"/>
              </a:spcBef>
              <a:spcAft>
                <a:spcPts val="0"/>
              </a:spcAft>
              <a:buSzPts val="1800"/>
              <a:buAutoNum type="arabicPeriod"/>
            </a:pPr>
            <a:r>
              <a:rPr lang="en" sz="1800"/>
              <a:t>Click to see what is send in the body of request</a:t>
            </a:r>
            <a:endParaRPr sz="1800"/>
          </a:p>
          <a:p>
            <a:pPr indent="-342900" lvl="0" marL="457200" rtl="0" algn="just">
              <a:spcBef>
                <a:spcPts val="1000"/>
              </a:spcBef>
              <a:spcAft>
                <a:spcPts val="0"/>
              </a:spcAft>
              <a:buSzPts val="1800"/>
              <a:buAutoNum type="arabicPeriod"/>
            </a:pPr>
            <a:r>
              <a:rPr lang="en" sz="1800"/>
              <a:t>Type json data here for POST requests</a:t>
            </a:r>
            <a:endParaRPr sz="1800"/>
          </a:p>
          <a:p>
            <a:pPr indent="-342900" lvl="0" marL="457200" rtl="0" algn="just">
              <a:spcBef>
                <a:spcPts val="1000"/>
              </a:spcBef>
              <a:spcAft>
                <a:spcPts val="0"/>
              </a:spcAft>
              <a:buSzPts val="1800"/>
              <a:buAutoNum type="arabicPeriod"/>
            </a:pPr>
            <a:r>
              <a:rPr lang="en" sz="1800"/>
              <a:t>HTTP response code</a:t>
            </a:r>
            <a:endParaRPr sz="1800"/>
          </a:p>
          <a:p>
            <a:pPr indent="-342900" lvl="0" marL="457200" rtl="0" algn="just">
              <a:spcBef>
                <a:spcPts val="1000"/>
              </a:spcBef>
              <a:spcAft>
                <a:spcPts val="0"/>
              </a:spcAft>
              <a:buSzPts val="1800"/>
              <a:buAutoNum type="arabicPeriod"/>
            </a:pPr>
            <a:r>
              <a:rPr lang="en" sz="1800"/>
              <a:t>Response sent from the API</a:t>
            </a:r>
            <a:endParaRPr sz="1800"/>
          </a:p>
          <a:p>
            <a:pPr indent="-342900" lvl="0" marL="457200" rtl="0" algn="just">
              <a:spcBef>
                <a:spcPts val="1000"/>
              </a:spcBef>
              <a:spcAft>
                <a:spcPts val="1000"/>
              </a:spcAft>
              <a:buSzPts val="1800"/>
              <a:buAutoNum type="arabicPeriod"/>
            </a:pPr>
            <a:r>
              <a:rPr lang="en" sz="1800"/>
              <a:t>Select pretty to, well, make the response look pretty</a:t>
            </a:r>
            <a:endParaRPr sz="1800"/>
          </a:p>
        </p:txBody>
      </p:sp>
      <p:pic>
        <p:nvPicPr>
          <p:cNvPr id="572" name="Google Shape;572;p81"/>
          <p:cNvPicPr preferRelativeResize="0"/>
          <p:nvPr/>
        </p:nvPicPr>
        <p:blipFill>
          <a:blip r:embed="rId3">
            <a:alphaModFix/>
          </a:blip>
          <a:stretch>
            <a:fillRect/>
          </a:stretch>
        </p:blipFill>
        <p:spPr>
          <a:xfrm>
            <a:off x="4813675" y="2219375"/>
            <a:ext cx="4229850" cy="3312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Installation (Windows)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583" name="Google Shape;583;p83"/>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Make a CRUD api following the best practices shown.</a:t>
            </a:r>
            <a:endParaRPr sz="1800"/>
          </a:p>
          <a:p>
            <a:pPr indent="-342900" lvl="0" marL="457200" rtl="0" algn="just">
              <a:spcBef>
                <a:spcPts val="1000"/>
              </a:spcBef>
              <a:spcAft>
                <a:spcPts val="0"/>
              </a:spcAft>
              <a:buSzPts val="1800"/>
              <a:buChar char="●"/>
            </a:pPr>
            <a:r>
              <a:rPr lang="en" sz="1800"/>
              <a:t>The intent is to manage a database of movies.  </a:t>
            </a:r>
            <a:endParaRPr sz="1800"/>
          </a:p>
          <a:p>
            <a:pPr indent="-342900" lvl="0" marL="457200" rtl="0" algn="just">
              <a:spcBef>
                <a:spcPts val="1000"/>
              </a:spcBef>
              <a:spcAft>
                <a:spcPts val="0"/>
              </a:spcAft>
              <a:buSzPts val="1800"/>
              <a:buChar char="●"/>
            </a:pPr>
            <a:r>
              <a:rPr lang="en" sz="1800"/>
              <a:t>Each movie will have (at least) -</a:t>
            </a:r>
            <a:endParaRPr sz="1800"/>
          </a:p>
          <a:p>
            <a:pPr indent="-342900" lvl="1" marL="914400" rtl="0" algn="just">
              <a:spcBef>
                <a:spcPts val="1000"/>
              </a:spcBef>
              <a:spcAft>
                <a:spcPts val="0"/>
              </a:spcAft>
              <a:buSzPts val="1800"/>
              <a:buChar char="○"/>
            </a:pPr>
            <a:r>
              <a:rPr lang="en" sz="1800"/>
              <a:t>Name</a:t>
            </a:r>
            <a:endParaRPr sz="1800"/>
          </a:p>
          <a:p>
            <a:pPr indent="-342900" lvl="1" marL="914400" rtl="0" algn="just">
              <a:spcBef>
                <a:spcPts val="0"/>
              </a:spcBef>
              <a:spcAft>
                <a:spcPts val="0"/>
              </a:spcAft>
              <a:buSzPts val="1800"/>
              <a:buChar char="○"/>
            </a:pPr>
            <a:r>
              <a:rPr lang="en" sz="1800"/>
              <a:t>Director</a:t>
            </a:r>
            <a:endParaRPr sz="1800"/>
          </a:p>
          <a:p>
            <a:pPr indent="-342900" lvl="1" marL="914400" rtl="0" algn="just">
              <a:spcBef>
                <a:spcPts val="0"/>
              </a:spcBef>
              <a:spcAft>
                <a:spcPts val="0"/>
              </a:spcAft>
              <a:buSzPts val="1800"/>
              <a:buChar char="○"/>
            </a:pPr>
            <a:r>
              <a:rPr lang="en" sz="1800"/>
              <a:t>Description</a:t>
            </a:r>
            <a:endParaRPr sz="1800"/>
          </a:p>
          <a:p>
            <a:pPr indent="-342900" lvl="1" marL="914400" rtl="0" algn="just">
              <a:spcBef>
                <a:spcPts val="0"/>
              </a:spcBef>
              <a:spcAft>
                <a:spcPts val="0"/>
              </a:spcAft>
              <a:buSzPts val="1800"/>
              <a:buChar char="○"/>
            </a:pPr>
            <a:r>
              <a:rPr lang="en" sz="1800"/>
              <a:t>Release date </a:t>
            </a:r>
            <a:endParaRPr sz="1800"/>
          </a:p>
          <a:p>
            <a:pPr indent="-342900" lvl="1" marL="914400" rtl="0" algn="just">
              <a:spcBef>
                <a:spcPts val="0"/>
              </a:spcBef>
              <a:spcAft>
                <a:spcPts val="0"/>
              </a:spcAft>
              <a:buSzPts val="1800"/>
              <a:buChar char="○"/>
            </a:pPr>
            <a:r>
              <a:rPr lang="en" sz="1800"/>
              <a:t>Number of ratings</a:t>
            </a:r>
            <a:endParaRPr sz="1800"/>
          </a:p>
          <a:p>
            <a:pPr indent="-342900" lvl="1" marL="914400" rtl="0" algn="just">
              <a:spcBef>
                <a:spcPts val="0"/>
              </a:spcBef>
              <a:spcAft>
                <a:spcPts val="0"/>
              </a:spcAft>
              <a:buSzPts val="1800"/>
              <a:buChar char="○"/>
            </a:pPr>
            <a:r>
              <a:rPr lang="en" sz="1800"/>
              <a:t>Average ratings</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589" name="Google Shape;589;p84"/>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Along with four basic CRUD endpoints, there will be another endpoint to take rating from user for a particular movie. </a:t>
            </a:r>
            <a:endParaRPr sz="1800"/>
          </a:p>
          <a:p>
            <a:pPr indent="-342900" lvl="0" marL="457200" rtl="0" algn="just">
              <a:spcBef>
                <a:spcPts val="1000"/>
              </a:spcBef>
              <a:spcAft>
                <a:spcPts val="1000"/>
              </a:spcAft>
              <a:buSzPts val="1800"/>
              <a:buChar char="●"/>
            </a:pPr>
            <a:r>
              <a:rPr lang="en" sz="1800"/>
              <a:t>The average rating and the number of </a:t>
            </a:r>
            <a:r>
              <a:rPr lang="en" sz="1800"/>
              <a:t>ratings</a:t>
            </a:r>
            <a:r>
              <a:rPr lang="en" sz="1800"/>
              <a:t> for the movie will be updated accordingly</a:t>
            </a: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600" name="Google Shape;600;p86"/>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Make an inventory management api for a buy/sell market. </a:t>
            </a:r>
            <a:endParaRPr sz="1800"/>
          </a:p>
          <a:p>
            <a:pPr indent="-342900" lvl="0" marL="457200" rtl="0" algn="just">
              <a:spcBef>
                <a:spcPts val="1000"/>
              </a:spcBef>
              <a:spcAft>
                <a:spcPts val="0"/>
              </a:spcAft>
              <a:buSzPts val="1800"/>
              <a:buChar char="●"/>
            </a:pPr>
            <a:r>
              <a:rPr lang="en" sz="1800"/>
              <a:t>The market will have many products. Each product has -</a:t>
            </a:r>
            <a:endParaRPr sz="1800"/>
          </a:p>
          <a:p>
            <a:pPr indent="-342900" lvl="1" marL="914400" rtl="0" algn="just">
              <a:spcBef>
                <a:spcPts val="1000"/>
              </a:spcBef>
              <a:spcAft>
                <a:spcPts val="0"/>
              </a:spcAft>
              <a:buSzPts val="1800"/>
              <a:buChar char="○"/>
            </a:pPr>
            <a:r>
              <a:rPr lang="en" sz="1800"/>
              <a:t>Product name</a:t>
            </a:r>
            <a:endParaRPr sz="1800"/>
          </a:p>
          <a:p>
            <a:pPr indent="-342900" lvl="1" marL="914400" rtl="0" algn="just">
              <a:spcBef>
                <a:spcPts val="1000"/>
              </a:spcBef>
              <a:spcAft>
                <a:spcPts val="0"/>
              </a:spcAft>
              <a:buSzPts val="1800"/>
              <a:buChar char="○"/>
            </a:pPr>
            <a:r>
              <a:rPr lang="en" sz="1800"/>
              <a:t>Product description</a:t>
            </a:r>
            <a:endParaRPr sz="1800"/>
          </a:p>
          <a:p>
            <a:pPr indent="-342900" lvl="1" marL="914400" rtl="0" algn="just">
              <a:spcBef>
                <a:spcPts val="1000"/>
              </a:spcBef>
              <a:spcAft>
                <a:spcPts val="0"/>
              </a:spcAft>
              <a:buSzPts val="1800"/>
              <a:buChar char="○"/>
            </a:pPr>
            <a:r>
              <a:rPr lang="en" sz="1800"/>
              <a:t>Product image URL</a:t>
            </a:r>
            <a:endParaRPr sz="1800"/>
          </a:p>
          <a:p>
            <a:pPr indent="-342900" lvl="1" marL="914400" rtl="0" algn="just">
              <a:spcBef>
                <a:spcPts val="1000"/>
              </a:spcBef>
              <a:spcAft>
                <a:spcPts val="0"/>
              </a:spcAft>
              <a:buSzPts val="1800"/>
              <a:buChar char="○"/>
            </a:pPr>
            <a:r>
              <a:rPr lang="en" sz="1800"/>
              <a:t>Amount left in stock</a:t>
            </a:r>
            <a:endParaRPr sz="1800"/>
          </a:p>
          <a:p>
            <a:pPr indent="-342900" lvl="1" marL="914400" rtl="0" algn="just">
              <a:spcBef>
                <a:spcPts val="1000"/>
              </a:spcBef>
              <a:spcAft>
                <a:spcPts val="0"/>
              </a:spcAft>
              <a:buSzPts val="1800"/>
              <a:buChar char="○"/>
            </a:pPr>
            <a:r>
              <a:rPr lang="en" sz="1800"/>
              <a:t>Buying price</a:t>
            </a:r>
            <a:endParaRPr sz="1800"/>
          </a:p>
          <a:p>
            <a:pPr indent="-342900" lvl="1" marL="914400" rtl="0" algn="just">
              <a:spcBef>
                <a:spcPts val="1000"/>
              </a:spcBef>
              <a:spcAft>
                <a:spcPts val="1000"/>
              </a:spcAft>
              <a:buSzPts val="1800"/>
              <a:buChar char="○"/>
            </a:pPr>
            <a:r>
              <a:rPr lang="en" sz="1800"/>
              <a:t>Selling price</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606" name="Google Shape;606;p87"/>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Implement four basic CRUD functions in the controller. In addition to that, implement the following </a:t>
            </a:r>
            <a:r>
              <a:rPr lang="en" sz="1800"/>
              <a:t>functions</a:t>
            </a:r>
            <a:r>
              <a:rPr lang="en" sz="1800"/>
              <a:t> -</a:t>
            </a:r>
            <a:endParaRPr sz="1800"/>
          </a:p>
          <a:p>
            <a:pPr indent="-342900" lvl="1" marL="914400" rtl="0" algn="just">
              <a:spcBef>
                <a:spcPts val="1000"/>
              </a:spcBef>
              <a:spcAft>
                <a:spcPts val="0"/>
              </a:spcAft>
              <a:buSzPts val="1800"/>
              <a:buChar char="○"/>
            </a:pPr>
            <a:r>
              <a:rPr lang="en" sz="1800"/>
              <a:t>Get all products</a:t>
            </a:r>
            <a:endParaRPr sz="1800"/>
          </a:p>
          <a:p>
            <a:pPr indent="-342900" lvl="1" marL="914400" rtl="0" algn="just">
              <a:spcBef>
                <a:spcPts val="1000"/>
              </a:spcBef>
              <a:spcAft>
                <a:spcPts val="0"/>
              </a:spcAft>
              <a:buSzPts val="1800"/>
              <a:buChar char="○"/>
            </a:pPr>
            <a:r>
              <a:rPr lang="en" sz="1800"/>
              <a:t>Get a particular product by id</a:t>
            </a:r>
            <a:endParaRPr sz="1800"/>
          </a:p>
          <a:p>
            <a:pPr indent="-342900" lvl="1" marL="914400" rtl="0" algn="just">
              <a:spcBef>
                <a:spcPts val="1000"/>
              </a:spcBef>
              <a:spcAft>
                <a:spcPts val="0"/>
              </a:spcAft>
              <a:buSzPts val="1800"/>
              <a:buChar char="○"/>
            </a:pPr>
            <a:r>
              <a:rPr lang="en" sz="1800"/>
              <a:t>Buy product (Can’t buy more than is available in stock)</a:t>
            </a:r>
            <a:endParaRPr sz="1800"/>
          </a:p>
          <a:p>
            <a:pPr indent="-342900" lvl="1" marL="914400" rtl="0" algn="just">
              <a:spcBef>
                <a:spcPts val="1000"/>
              </a:spcBef>
              <a:spcAft>
                <a:spcPts val="0"/>
              </a:spcAft>
              <a:buSzPts val="1800"/>
              <a:buChar char="○"/>
            </a:pPr>
            <a:r>
              <a:rPr lang="en" sz="1800"/>
              <a:t>Sell product</a:t>
            </a:r>
            <a:endParaRPr sz="1800"/>
          </a:p>
          <a:p>
            <a:pPr indent="-342900" lvl="1" marL="914400" rtl="0" algn="just">
              <a:spcBef>
                <a:spcPts val="1000"/>
              </a:spcBef>
              <a:spcAft>
                <a:spcPts val="0"/>
              </a:spcAft>
              <a:buSzPts val="1800"/>
              <a:buChar char="○"/>
            </a:pPr>
            <a:r>
              <a:rPr lang="en" sz="1800"/>
              <a:t>Return inward</a:t>
            </a:r>
            <a:endParaRPr sz="1800"/>
          </a:p>
          <a:p>
            <a:pPr indent="-342900" lvl="1" marL="914400" rtl="0" algn="just">
              <a:spcBef>
                <a:spcPts val="1000"/>
              </a:spcBef>
              <a:spcAft>
                <a:spcPts val="1000"/>
              </a:spcAft>
              <a:buSzPts val="1800"/>
              <a:buChar char="○"/>
            </a:pPr>
            <a:r>
              <a:rPr lang="en" sz="1800"/>
              <a:t>Return outward</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2.5</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617" name="Google Shape;617;p89"/>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When done, make a copy of that project and implement the following extra features -</a:t>
            </a:r>
            <a:endParaRPr sz="1800"/>
          </a:p>
          <a:p>
            <a:pPr indent="-342900" lvl="0" marL="457200" rtl="0" algn="just">
              <a:spcBef>
                <a:spcPts val="1000"/>
              </a:spcBef>
              <a:spcAft>
                <a:spcPts val="0"/>
              </a:spcAft>
              <a:buSzPts val="1800"/>
              <a:buChar char="●"/>
            </a:pPr>
            <a:r>
              <a:rPr lang="en" sz="1800"/>
              <a:t>Buying more and more products should increase the buying price and decrease the selling price. The opposite should happen when selling a product. </a:t>
            </a:r>
            <a:endParaRPr sz="1800"/>
          </a:p>
          <a:p>
            <a:pPr indent="-342900" lvl="0" marL="457200" rtl="0" algn="just">
              <a:spcBef>
                <a:spcPts val="1000"/>
              </a:spcBef>
              <a:spcAft>
                <a:spcPts val="1000"/>
              </a:spcAft>
              <a:buSzPts val="1800"/>
              <a:buChar char="●"/>
            </a:pPr>
            <a:r>
              <a:rPr lang="en" sz="1800"/>
              <a:t>It is up to you to decide how much you will change the price upon each transaction. But the important thing to note is that the change will keep on being smaller and smaller as more transactions take place. </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623" name="Google Shape;623;p90"/>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For this, you might want to keep another field to record how many times a particular product has been bought or sold and decide the change in price based on that number.</a:t>
            </a:r>
            <a:endParaRPr sz="1800"/>
          </a:p>
          <a:p>
            <a:pPr indent="-342900" lvl="0" marL="457200" rtl="0" algn="just">
              <a:spcBef>
                <a:spcPts val="1000"/>
              </a:spcBef>
              <a:spcAft>
                <a:spcPts val="1000"/>
              </a:spcAft>
              <a:buSzPts val="1800"/>
              <a:buChar char="●"/>
            </a:pPr>
            <a:r>
              <a:rPr lang="en" sz="1800"/>
              <a:t>Remember that in this project, buying or selling without </a:t>
            </a:r>
            <a:r>
              <a:rPr lang="en" sz="1800"/>
              <a:t>affecting</a:t>
            </a:r>
            <a:r>
              <a:rPr lang="en" sz="1800"/>
              <a:t> the price should not be possible.</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Installation</a:t>
            </a:r>
            <a:endParaRPr/>
          </a:p>
        </p:txBody>
      </p:sp>
      <p:sp>
        <p:nvSpPr>
          <p:cNvPr id="175" name="Google Shape;175;p20"/>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Add php to your environment variable.</a:t>
            </a:r>
            <a:endParaRPr sz="1800"/>
          </a:p>
          <a:p>
            <a:pPr indent="-342900" lvl="0" marL="457200" rtl="0" algn="just">
              <a:spcBef>
                <a:spcPts val="1000"/>
              </a:spcBef>
              <a:spcAft>
                <a:spcPts val="0"/>
              </a:spcAft>
              <a:buSzPts val="1800"/>
              <a:buChar char="●"/>
            </a:pPr>
            <a:r>
              <a:rPr lang="en" sz="1800"/>
              <a:t>Hit the windows key, search and click on edit environment variables, then under user variables, select “path”. If there is no such thing, then create one. </a:t>
            </a:r>
            <a:endParaRPr sz="1800"/>
          </a:p>
          <a:p>
            <a:pPr indent="-342900" lvl="0" marL="457200" rtl="0" algn="just">
              <a:spcBef>
                <a:spcPts val="1000"/>
              </a:spcBef>
              <a:spcAft>
                <a:spcPts val="0"/>
              </a:spcAft>
              <a:buSzPts val="1800"/>
              <a:buChar char="●"/>
            </a:pPr>
            <a:r>
              <a:rPr lang="en" sz="1800"/>
              <a:t>Select “path” and add the path to php.exe</a:t>
            </a:r>
            <a:endParaRPr sz="1800"/>
          </a:p>
          <a:p>
            <a:pPr indent="-342900" lvl="0" marL="457200" rtl="0" algn="just">
              <a:spcBef>
                <a:spcPts val="1000"/>
              </a:spcBef>
              <a:spcAft>
                <a:spcPts val="1000"/>
              </a:spcAft>
              <a:buSzPts val="1800"/>
              <a:buChar char="●"/>
            </a:pPr>
            <a:r>
              <a:rPr lang="en" sz="1800"/>
              <a:t>You will find php.exe in your xampp installation folder -&gt; php -&gt; php.exe</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634" name="Google Shape;634;p92"/>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Make a money management api. Here it should be possible to create different accounts. Possible transactions include adding to, withdrawing from, or transferring money between accounts.</a:t>
            </a:r>
            <a:endParaRPr sz="1800"/>
          </a:p>
          <a:p>
            <a:pPr indent="-342900" lvl="0" marL="457200" rtl="0" algn="just">
              <a:spcBef>
                <a:spcPts val="1000"/>
              </a:spcBef>
              <a:spcAft>
                <a:spcPts val="0"/>
              </a:spcAft>
              <a:buSzPts val="1800"/>
              <a:buChar char="●"/>
            </a:pPr>
            <a:r>
              <a:rPr lang="en" sz="1800"/>
              <a:t>When done, make a separate project and merge the inventory management and money management api’s together. </a:t>
            </a:r>
            <a:endParaRPr sz="1800"/>
          </a:p>
          <a:p>
            <a:pPr indent="-342900" lvl="0" marL="457200" rtl="0" algn="just">
              <a:spcBef>
                <a:spcPts val="1000"/>
              </a:spcBef>
              <a:spcAft>
                <a:spcPts val="1000"/>
              </a:spcAft>
              <a:buSzPts val="1800"/>
              <a:buChar char="●"/>
            </a:pPr>
            <a:r>
              <a:rPr lang="en" sz="1800"/>
              <a:t>I.e., Every transaction would require an account to be specified and money will be adjusted in that account.</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640" name="Google Shape;640;p93"/>
          <p:cNvSpPr txBox="1"/>
          <p:nvPr>
            <p:ph idx="1" type="body"/>
          </p:nvPr>
        </p:nvSpPr>
        <p:spPr>
          <a:xfrm>
            <a:off x="1297500" y="1307850"/>
            <a:ext cx="6729300" cy="3574500"/>
          </a:xfrm>
          <a:prstGeom prst="rect">
            <a:avLst/>
          </a:prstGeom>
        </p:spPr>
        <p:txBody>
          <a:bodyPr anchorCtr="0" anchor="t" bIns="91425" lIns="91425" spcFirstLastPara="1" rIns="91425" wrap="square" tIns="91425">
            <a:normAutofit lnSpcReduction="20000"/>
          </a:bodyPr>
          <a:lstStyle/>
          <a:p>
            <a:pPr indent="-342900" lvl="0" marL="457200" rtl="0" algn="just">
              <a:spcBef>
                <a:spcPts val="1000"/>
              </a:spcBef>
              <a:spcAft>
                <a:spcPts val="0"/>
              </a:spcAft>
              <a:buSzPts val="1800"/>
              <a:buChar char="●"/>
            </a:pPr>
            <a:r>
              <a:rPr lang="en" sz="1800"/>
              <a:t>When merging projects like this, make sure that your code for both projects is modularized enough. </a:t>
            </a:r>
            <a:endParaRPr sz="1800"/>
          </a:p>
          <a:p>
            <a:pPr indent="-342900" lvl="0" marL="457200" rtl="0" algn="just">
              <a:spcBef>
                <a:spcPts val="1000"/>
              </a:spcBef>
              <a:spcAft>
                <a:spcPts val="0"/>
              </a:spcAft>
              <a:buSzPts val="1800"/>
              <a:buChar char="●"/>
            </a:pPr>
            <a:r>
              <a:rPr lang="en" sz="1800"/>
              <a:t>Properly modularized code should not have to be </a:t>
            </a:r>
            <a:r>
              <a:rPr lang="en" sz="1800"/>
              <a:t>edited</a:t>
            </a:r>
            <a:r>
              <a:rPr lang="en" sz="1800"/>
              <a:t> during merging. </a:t>
            </a:r>
            <a:endParaRPr sz="1800"/>
          </a:p>
          <a:p>
            <a:pPr indent="-342900" lvl="0" marL="457200" rtl="0" algn="just">
              <a:spcBef>
                <a:spcPts val="1000"/>
              </a:spcBef>
              <a:spcAft>
                <a:spcPts val="0"/>
              </a:spcAft>
              <a:buSzPts val="1800"/>
              <a:buChar char="●"/>
            </a:pPr>
            <a:r>
              <a:rPr lang="en" sz="1800"/>
              <a:t>As a general rule of thumb, if you ever find yourself having to edit the code of the two main projects, then you should modularize your original projects </a:t>
            </a:r>
            <a:r>
              <a:rPr lang="en" sz="1800"/>
              <a:t>further</a:t>
            </a:r>
            <a:r>
              <a:rPr lang="en" sz="1800"/>
              <a:t> and then attempt to merge them again. </a:t>
            </a:r>
            <a:endParaRPr sz="1800"/>
          </a:p>
          <a:p>
            <a:pPr indent="-342900" lvl="0" marL="457200" rtl="0" algn="just">
              <a:spcBef>
                <a:spcPts val="1000"/>
              </a:spcBef>
              <a:spcAft>
                <a:spcPts val="1000"/>
              </a:spcAft>
              <a:buSzPts val="1800"/>
              <a:buChar char="●"/>
            </a:pPr>
            <a:r>
              <a:rPr lang="en" sz="1800"/>
              <a:t>Ideally, merging should be possible by removing and adding routes, controllers, and calling some functions here and there. </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Installation</a:t>
            </a:r>
            <a:endParaRPr/>
          </a:p>
        </p:txBody>
      </p:sp>
      <p:sp>
        <p:nvSpPr>
          <p:cNvPr id="181" name="Google Shape;181;p21"/>
          <p:cNvSpPr txBox="1"/>
          <p:nvPr>
            <p:ph idx="1" type="body"/>
          </p:nvPr>
        </p:nvSpPr>
        <p:spPr>
          <a:xfrm>
            <a:off x="1297500" y="1307850"/>
            <a:ext cx="7038900" cy="3574500"/>
          </a:xfrm>
          <a:prstGeom prst="rect">
            <a:avLst/>
          </a:prstGeom>
        </p:spPr>
        <p:txBody>
          <a:bodyPr anchorCtr="0" anchor="t" bIns="91425" lIns="91425" spcFirstLastPara="1" rIns="91425" wrap="square" tIns="91425">
            <a:normAutofit/>
          </a:bodyPr>
          <a:lstStyle/>
          <a:p>
            <a:pPr indent="0" lvl="0" marL="0" rtl="0" algn="just">
              <a:spcBef>
                <a:spcPts val="0"/>
              </a:spcBef>
              <a:spcAft>
                <a:spcPts val="1000"/>
              </a:spcAft>
              <a:buNone/>
            </a:pPr>
            <a:r>
              <a:t/>
            </a:r>
            <a:endParaRPr sz="1800"/>
          </a:p>
        </p:txBody>
      </p:sp>
      <p:pic>
        <p:nvPicPr>
          <p:cNvPr id="182" name="Google Shape;182;p21"/>
          <p:cNvPicPr preferRelativeResize="0"/>
          <p:nvPr/>
        </p:nvPicPr>
        <p:blipFill>
          <a:blip r:embed="rId3">
            <a:alphaModFix/>
          </a:blip>
          <a:stretch>
            <a:fillRect/>
          </a:stretch>
        </p:blipFill>
        <p:spPr>
          <a:xfrm>
            <a:off x="1309675" y="1313925"/>
            <a:ext cx="6524625" cy="356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