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0" r:id="rId4"/>
    <p:sldId id="259" r:id="rId5"/>
    <p:sldId id="273" r:id="rId6"/>
    <p:sldId id="276" r:id="rId7"/>
    <p:sldId id="260" r:id="rId8"/>
    <p:sldId id="277" r:id="rId9"/>
    <p:sldId id="261" r:id="rId10"/>
    <p:sldId id="274" r:id="rId11"/>
    <p:sldId id="262" r:id="rId12"/>
    <p:sldId id="272" r:id="rId13"/>
    <p:sldId id="264" r:id="rId14"/>
    <p:sldId id="265" r:id="rId15"/>
    <p:sldId id="271" r:id="rId16"/>
    <p:sldId id="266" r:id="rId17"/>
    <p:sldId id="267" r:id="rId18"/>
    <p:sldId id="268"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p:restoredTop sz="94607"/>
  </p:normalViewPr>
  <p:slideViewPr>
    <p:cSldViewPr snapToGrid="0" snapToObjects="1">
      <p:cViewPr varScale="1">
        <p:scale>
          <a:sx n="98" d="100"/>
          <a:sy n="98" d="100"/>
        </p:scale>
        <p:origin x="66" y="2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07:57:38.224" idx="1">
    <p:pos x="3823" y="3364"/>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D638-C7C0-F74F-B6E7-EBE175B564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7F20E3-F116-1D4C-A812-045EF7331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3FD1E8-EC3C-C64A-AC36-2D420E00C6AF}"/>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6785A2D8-B754-654C-A343-BFF90556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2926C-1198-264F-AE96-76F35706B7D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253885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CBB3-3F3B-364D-B94E-9E43ED905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A16EB-D642-8540-838D-7A85EAF0B8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026B5-19AF-8848-A44F-01CBC098BA72}"/>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91234B8A-8A76-844C-B85A-0B2B9F5CC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B9898-7183-164C-841A-A0AAE66B4C72}"/>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30515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4F493-91A6-0B4D-BA18-590FA2A5D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80E41A-D7F8-984B-AC80-3383E38E28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23B65-F192-2D49-AF23-CC1F36A32661}"/>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366D9C88-0CDE-5340-9775-7D04FBCC8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065E-7F42-174A-B4B6-59CDF64599CB}"/>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8871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DEBB-8E09-8A4E-B454-A72265C4A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DBDD24-687B-F343-B721-C497C7F96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2D49C-D30C-2145-A795-7794FDE986C3}"/>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A20C530D-890A-6342-A518-6051634A0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AE77E-7245-1E4B-AC5A-D5CCB4337ABF}"/>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43561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0A0D-E2DA-4C48-82D3-9C4501A57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86B3F-D2FC-884A-8AFF-8C6420CA7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AEF6EB-42B2-7246-8099-B47BD89D7007}"/>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4B78A7A3-6B3A-2241-85EF-2E5C466C5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9428-DD9E-2846-9C49-BC8DC7CA007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78756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91CA-C8F0-CC4D-B1C5-82D76FB6EF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B0257-9390-AA43-9532-0967F87AA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D8D4D-5F88-8246-8AA1-614DD8268A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6E563-0851-044B-960B-C3025BF47A4C}"/>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6" name="Footer Placeholder 5">
            <a:extLst>
              <a:ext uri="{FF2B5EF4-FFF2-40B4-BE49-F238E27FC236}">
                <a16:creationId xmlns:a16="http://schemas.microsoft.com/office/drawing/2014/main" id="{CEBC7C69-6CC3-834F-852E-CE25B7271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BDE3-2A30-0B41-881C-952AB358FFE6}"/>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73105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BE04-7655-8841-A7F8-6FF214B28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907DE-6455-F041-9262-C0DFFDAC7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F0CC32-1815-3849-BEA3-252727DB04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A0DD7-958B-C746-B738-D86ED61FC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91E84A-CA20-EA4C-AA51-7E73DC2BEA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D1CFF-F626-1B42-A25F-872E174CFC8D}"/>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8" name="Footer Placeholder 7">
            <a:extLst>
              <a:ext uri="{FF2B5EF4-FFF2-40B4-BE49-F238E27FC236}">
                <a16:creationId xmlns:a16="http://schemas.microsoft.com/office/drawing/2014/main" id="{8D8A9ECA-41E5-F344-B531-2B14E461BF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EAC386-7D32-7549-A284-E3007701AAED}"/>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38904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26F5-6F24-DE4A-8046-91A78F351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594E0-4661-BF45-98D8-FCF1914F75EA}"/>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4" name="Footer Placeholder 3">
            <a:extLst>
              <a:ext uri="{FF2B5EF4-FFF2-40B4-BE49-F238E27FC236}">
                <a16:creationId xmlns:a16="http://schemas.microsoft.com/office/drawing/2014/main" id="{4A2579D1-D768-B945-855A-B53D0FF31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25EAB0-6A60-8F47-B62B-6B81B802C926}"/>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166399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8359F-27A6-3145-862E-754A5D6164AE}"/>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3" name="Footer Placeholder 2">
            <a:extLst>
              <a:ext uri="{FF2B5EF4-FFF2-40B4-BE49-F238E27FC236}">
                <a16:creationId xmlns:a16="http://schemas.microsoft.com/office/drawing/2014/main" id="{FB390DE5-2199-5F49-80F0-FA6555B99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CB725D-BE82-4142-9FCD-1DFA4BB10947}"/>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8099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8C71-B944-AC40-B3FA-E4576381E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69F2F-6494-DF46-A527-CA243B091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E153F-2976-B844-B798-2D2420641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BF955E-9913-524D-BA03-83624A6B5BD3}"/>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6" name="Footer Placeholder 5">
            <a:extLst>
              <a:ext uri="{FF2B5EF4-FFF2-40B4-BE49-F238E27FC236}">
                <a16:creationId xmlns:a16="http://schemas.microsoft.com/office/drawing/2014/main" id="{3E6CB4EF-1EE0-B14F-B215-BB5E96473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3320E-0DCA-994A-9D15-169590FE6B4C}"/>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35684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5A3C-773E-1141-82FC-174AFF137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C570A-A522-B442-B382-FD779529D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76240-1464-DA41-BA86-77B576A87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BF306B-4C52-E54A-B502-C2C13C525609}"/>
              </a:ext>
            </a:extLst>
          </p:cNvPr>
          <p:cNvSpPr>
            <a:spLocks noGrp="1"/>
          </p:cNvSpPr>
          <p:nvPr>
            <p:ph type="dt" sz="half" idx="10"/>
          </p:nvPr>
        </p:nvSpPr>
        <p:spPr/>
        <p:txBody>
          <a:bodyPr/>
          <a:lstStyle/>
          <a:p>
            <a:fld id="{164966EE-37A6-B54A-9941-65FC7C1DE7D8}" type="datetimeFigureOut">
              <a:rPr lang="en-US" smtClean="0"/>
              <a:t>10/20/2021</a:t>
            </a:fld>
            <a:endParaRPr lang="en-US"/>
          </a:p>
        </p:txBody>
      </p:sp>
      <p:sp>
        <p:nvSpPr>
          <p:cNvPr id="6" name="Footer Placeholder 5">
            <a:extLst>
              <a:ext uri="{FF2B5EF4-FFF2-40B4-BE49-F238E27FC236}">
                <a16:creationId xmlns:a16="http://schemas.microsoft.com/office/drawing/2014/main" id="{5A329847-6F9E-9946-B0E6-525D28B14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53B09-7230-7048-BCCE-363D8A43FDC5}"/>
              </a:ext>
            </a:extLst>
          </p:cNvPr>
          <p:cNvSpPr>
            <a:spLocks noGrp="1"/>
          </p:cNvSpPr>
          <p:nvPr>
            <p:ph type="sldNum" sz="quarter" idx="12"/>
          </p:nvPr>
        </p:nvSpPr>
        <p:spPr/>
        <p:txBody>
          <a:bodyPr/>
          <a:lstStyle/>
          <a:p>
            <a:fld id="{3851A01B-BA43-274F-B564-10499DDECC19}" type="slidenum">
              <a:rPr lang="en-US" smtClean="0"/>
              <a:t>‹#›</a:t>
            </a:fld>
            <a:endParaRPr lang="en-US"/>
          </a:p>
        </p:txBody>
      </p:sp>
    </p:spTree>
    <p:extLst>
      <p:ext uri="{BB962C8B-B14F-4D97-AF65-F5344CB8AC3E}">
        <p14:creationId xmlns:p14="http://schemas.microsoft.com/office/powerpoint/2010/main" val="267882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8AD26-2E13-7349-8E53-9F135B4C1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110B2-5F3E-2C47-A5B0-87E62B4FC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0D0A-B396-3841-8FB9-960A9AFBB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966EE-37A6-B54A-9941-65FC7C1DE7D8}" type="datetimeFigureOut">
              <a:rPr lang="en-US" smtClean="0"/>
              <a:t>10/20/2021</a:t>
            </a:fld>
            <a:endParaRPr lang="en-US"/>
          </a:p>
        </p:txBody>
      </p:sp>
      <p:sp>
        <p:nvSpPr>
          <p:cNvPr id="5" name="Footer Placeholder 4">
            <a:extLst>
              <a:ext uri="{FF2B5EF4-FFF2-40B4-BE49-F238E27FC236}">
                <a16:creationId xmlns:a16="http://schemas.microsoft.com/office/drawing/2014/main" id="{330E13B9-B73C-974A-889F-662F7F195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68D01-1911-9449-B4E3-984E41A85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1A01B-BA43-274F-B564-10499DDECC19}" type="slidenum">
              <a:rPr lang="en-US" smtClean="0"/>
              <a:t>‹#›</a:t>
            </a:fld>
            <a:endParaRPr lang="en-US"/>
          </a:p>
        </p:txBody>
      </p:sp>
    </p:spTree>
    <p:extLst>
      <p:ext uri="{BB962C8B-B14F-4D97-AF65-F5344CB8AC3E}">
        <p14:creationId xmlns:p14="http://schemas.microsoft.com/office/powerpoint/2010/main" val="12556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3D40-9681-874D-AAEC-5D7B8AD65B88}"/>
              </a:ext>
            </a:extLst>
          </p:cNvPr>
          <p:cNvSpPr>
            <a:spLocks noGrp="1"/>
          </p:cNvSpPr>
          <p:nvPr>
            <p:ph type="ctrTitle"/>
          </p:nvPr>
        </p:nvSpPr>
        <p:spPr/>
        <p:txBody>
          <a:bodyPr/>
          <a:lstStyle/>
          <a:p>
            <a:r>
              <a:rPr lang="en-US" dirty="0"/>
              <a:t>Sophomore project 2021</a:t>
            </a:r>
          </a:p>
        </p:txBody>
      </p:sp>
      <p:sp>
        <p:nvSpPr>
          <p:cNvPr id="3" name="Subtitle 2">
            <a:extLst>
              <a:ext uri="{FF2B5EF4-FFF2-40B4-BE49-F238E27FC236}">
                <a16:creationId xmlns:a16="http://schemas.microsoft.com/office/drawing/2014/main" id="{3CF462C0-8B13-8845-A86E-BA3DB98C4A41}"/>
              </a:ext>
            </a:extLst>
          </p:cNvPr>
          <p:cNvSpPr>
            <a:spLocks noGrp="1"/>
          </p:cNvSpPr>
          <p:nvPr>
            <p:ph type="subTitle" idx="1"/>
          </p:nvPr>
        </p:nvSpPr>
        <p:spPr/>
        <p:txBody>
          <a:bodyPr/>
          <a:lstStyle/>
          <a:p>
            <a:r>
              <a:rPr lang="en-US" dirty="0"/>
              <a:t>Elderly Care Management System</a:t>
            </a:r>
          </a:p>
        </p:txBody>
      </p:sp>
    </p:spTree>
    <p:extLst>
      <p:ext uri="{BB962C8B-B14F-4D97-AF65-F5344CB8AC3E}">
        <p14:creationId xmlns:p14="http://schemas.microsoft.com/office/powerpoint/2010/main" val="329789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3A1C-6F69-2345-AE86-FC2246851B18}"/>
              </a:ext>
            </a:extLst>
          </p:cNvPr>
          <p:cNvSpPr>
            <a:spLocks noGrp="1"/>
          </p:cNvSpPr>
          <p:nvPr>
            <p:ph type="title"/>
          </p:nvPr>
        </p:nvSpPr>
        <p:spPr/>
        <p:txBody>
          <a:bodyPr/>
          <a:lstStyle/>
          <a:p>
            <a:r>
              <a:rPr lang="en-US" dirty="0"/>
              <a:t>Patients</a:t>
            </a:r>
          </a:p>
        </p:txBody>
      </p:sp>
      <p:sp>
        <p:nvSpPr>
          <p:cNvPr id="4" name="Content Placeholder 2">
            <a:extLst>
              <a:ext uri="{FF2B5EF4-FFF2-40B4-BE49-F238E27FC236}">
                <a16:creationId xmlns:a16="http://schemas.microsoft.com/office/drawing/2014/main" id="{F67CE3F8-2AE9-CF40-AEEE-4773D11EF097}"/>
              </a:ext>
            </a:extLst>
          </p:cNvPr>
          <p:cNvSpPr>
            <a:spLocks noGrp="1"/>
          </p:cNvSpPr>
          <p:nvPr>
            <p:ph idx="1"/>
          </p:nvPr>
        </p:nvSpPr>
        <p:spPr>
          <a:xfrm>
            <a:off x="838200" y="1825625"/>
            <a:ext cx="10515600" cy="4351338"/>
          </a:xfrm>
        </p:spPr>
        <p:txBody>
          <a:bodyPr/>
          <a:lstStyle/>
          <a:p>
            <a:pPr marL="0" indent="0">
              <a:buNone/>
            </a:pPr>
            <a:r>
              <a:rPr lang="en-US" dirty="0"/>
              <a:t>Add a search option for each attribute.</a:t>
            </a:r>
          </a:p>
        </p:txBody>
      </p:sp>
      <p:graphicFrame>
        <p:nvGraphicFramePr>
          <p:cNvPr id="5" name="Table 4">
            <a:extLst>
              <a:ext uri="{FF2B5EF4-FFF2-40B4-BE49-F238E27FC236}">
                <a16:creationId xmlns:a16="http://schemas.microsoft.com/office/drawing/2014/main" id="{3FCB1B13-583A-B141-BC99-12B300649D11}"/>
              </a:ext>
            </a:extLst>
          </p:cNvPr>
          <p:cNvGraphicFramePr>
            <a:graphicFrameLocks noGrp="1"/>
          </p:cNvGraphicFramePr>
          <p:nvPr>
            <p:extLst>
              <p:ext uri="{D42A27DB-BD31-4B8C-83A1-F6EECF244321}">
                <p14:modId xmlns:p14="http://schemas.microsoft.com/office/powerpoint/2010/main" val="1180888285"/>
              </p:ext>
            </p:extLst>
          </p:nvPr>
        </p:nvGraphicFramePr>
        <p:xfrm>
          <a:off x="838200" y="2635250"/>
          <a:ext cx="9122838" cy="914400"/>
        </p:xfrm>
        <a:graphic>
          <a:graphicData uri="http://schemas.openxmlformats.org/drawingml/2006/table">
            <a:tbl>
              <a:tblPr firstRow="1" bandRow="1">
                <a:tableStyleId>{5C22544A-7EE6-4342-B048-85BDC9FD1C3A}</a:tableStyleId>
              </a:tblPr>
              <a:tblGrid>
                <a:gridCol w="1520473">
                  <a:extLst>
                    <a:ext uri="{9D8B030D-6E8A-4147-A177-3AD203B41FA5}">
                      <a16:colId xmlns:a16="http://schemas.microsoft.com/office/drawing/2014/main" val="1160116776"/>
                    </a:ext>
                  </a:extLst>
                </a:gridCol>
                <a:gridCol w="1520473">
                  <a:extLst>
                    <a:ext uri="{9D8B030D-6E8A-4147-A177-3AD203B41FA5}">
                      <a16:colId xmlns:a16="http://schemas.microsoft.com/office/drawing/2014/main" val="3064666906"/>
                    </a:ext>
                  </a:extLst>
                </a:gridCol>
                <a:gridCol w="1520473">
                  <a:extLst>
                    <a:ext uri="{9D8B030D-6E8A-4147-A177-3AD203B41FA5}">
                      <a16:colId xmlns:a16="http://schemas.microsoft.com/office/drawing/2014/main" val="2400476418"/>
                    </a:ext>
                  </a:extLst>
                </a:gridCol>
                <a:gridCol w="1520473">
                  <a:extLst>
                    <a:ext uri="{9D8B030D-6E8A-4147-A177-3AD203B41FA5}">
                      <a16:colId xmlns:a16="http://schemas.microsoft.com/office/drawing/2014/main" val="4237303352"/>
                    </a:ext>
                  </a:extLst>
                </a:gridCol>
                <a:gridCol w="1520473">
                  <a:extLst>
                    <a:ext uri="{9D8B030D-6E8A-4147-A177-3AD203B41FA5}">
                      <a16:colId xmlns:a16="http://schemas.microsoft.com/office/drawing/2014/main" val="1238221484"/>
                    </a:ext>
                  </a:extLst>
                </a:gridCol>
                <a:gridCol w="1520473">
                  <a:extLst>
                    <a:ext uri="{9D8B030D-6E8A-4147-A177-3AD203B41FA5}">
                      <a16:colId xmlns:a16="http://schemas.microsoft.com/office/drawing/2014/main" val="3001380820"/>
                    </a:ext>
                  </a:extLst>
                </a:gridCol>
              </a:tblGrid>
              <a:tr h="692149">
                <a:tc>
                  <a:txBody>
                    <a:bodyPr/>
                    <a:lstStyle/>
                    <a:p>
                      <a:r>
                        <a:rPr lang="en-US" dirty="0">
                          <a:solidFill>
                            <a:schemeClr val="tx1"/>
                          </a:solidFill>
                        </a:rPr>
                        <a:t>ID</a:t>
                      </a:r>
                    </a:p>
                  </a:txBody>
                  <a:tcPr>
                    <a:solidFill>
                      <a:schemeClr val="bg1">
                        <a:lumMod val="85000"/>
                      </a:schemeClr>
                    </a:solidFill>
                  </a:tcPr>
                </a:tc>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Age</a:t>
                      </a:r>
                    </a:p>
                  </a:txBody>
                  <a:tcPr>
                    <a:solidFill>
                      <a:schemeClr val="bg1">
                        <a:lumMod val="85000"/>
                      </a:schemeClr>
                    </a:solidFill>
                  </a:tcPr>
                </a:tc>
                <a:tc>
                  <a:txBody>
                    <a:bodyPr/>
                    <a:lstStyle/>
                    <a:p>
                      <a:r>
                        <a:rPr lang="en-US" dirty="0">
                          <a:solidFill>
                            <a:schemeClr val="tx1"/>
                          </a:solidFill>
                        </a:rPr>
                        <a:t>Emergency Contact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Emergency Contact Name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Admission Date</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6" name="TextBox 5">
            <a:extLst>
              <a:ext uri="{FF2B5EF4-FFF2-40B4-BE49-F238E27FC236}">
                <a16:creationId xmlns:a16="http://schemas.microsoft.com/office/drawing/2014/main" id="{9C0BDC99-0759-534C-9643-3A3E348D22ED}"/>
              </a:ext>
            </a:extLst>
          </p:cNvPr>
          <p:cNvSpPr txBox="1"/>
          <p:nvPr/>
        </p:nvSpPr>
        <p:spPr>
          <a:xfrm>
            <a:off x="481781" y="4591665"/>
            <a:ext cx="5604387" cy="646331"/>
          </a:xfrm>
          <a:prstGeom prst="rect">
            <a:avLst/>
          </a:prstGeom>
          <a:noFill/>
          <a:ln>
            <a:solidFill>
              <a:schemeClr val="accent1"/>
            </a:solidFill>
          </a:ln>
        </p:spPr>
        <p:txBody>
          <a:bodyPr wrap="square" rtlCol="0">
            <a:spAutoFit/>
          </a:bodyPr>
          <a:lstStyle/>
          <a:p>
            <a:r>
              <a:rPr lang="en-US" dirty="0"/>
              <a:t>This page is accessed by Admin, supervisor, Doctors and Caregivers</a:t>
            </a:r>
          </a:p>
        </p:txBody>
      </p:sp>
    </p:spTree>
    <p:extLst>
      <p:ext uri="{BB962C8B-B14F-4D97-AF65-F5344CB8AC3E}">
        <p14:creationId xmlns:p14="http://schemas.microsoft.com/office/powerpoint/2010/main" val="413094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BFEB-AACD-8749-896B-E6E2E99F9A3E}"/>
              </a:ext>
            </a:extLst>
          </p:cNvPr>
          <p:cNvSpPr>
            <a:spLocks noGrp="1"/>
          </p:cNvSpPr>
          <p:nvPr>
            <p:ph type="title"/>
          </p:nvPr>
        </p:nvSpPr>
        <p:spPr/>
        <p:txBody>
          <a:bodyPr/>
          <a:lstStyle/>
          <a:p>
            <a:r>
              <a:rPr lang="en-US" dirty="0"/>
              <a:t>Registration Approval</a:t>
            </a:r>
          </a:p>
        </p:txBody>
      </p:sp>
      <p:graphicFrame>
        <p:nvGraphicFramePr>
          <p:cNvPr id="4" name="Content Placeholder 3">
            <a:extLst>
              <a:ext uri="{FF2B5EF4-FFF2-40B4-BE49-F238E27FC236}">
                <a16:creationId xmlns:a16="http://schemas.microsoft.com/office/drawing/2014/main" id="{92C299EE-A7B9-C14C-994F-C6D59D31AE75}"/>
              </a:ext>
            </a:extLst>
          </p:cNvPr>
          <p:cNvGraphicFramePr>
            <a:graphicFrameLocks noGrp="1"/>
          </p:cNvGraphicFramePr>
          <p:nvPr>
            <p:ph idx="1"/>
            <p:extLst>
              <p:ext uri="{D42A27DB-BD31-4B8C-83A1-F6EECF244321}">
                <p14:modId xmlns:p14="http://schemas.microsoft.com/office/powerpoint/2010/main" val="3686797968"/>
              </p:ext>
            </p:extLst>
          </p:nvPr>
        </p:nvGraphicFramePr>
        <p:xfrm>
          <a:off x="838200" y="1825625"/>
          <a:ext cx="4812587" cy="370840"/>
        </p:xfrm>
        <a:graphic>
          <a:graphicData uri="http://schemas.openxmlformats.org/drawingml/2006/table">
            <a:tbl>
              <a:tblPr firstRow="1" bandRow="1">
                <a:tableStyleId>{5C22544A-7EE6-4342-B048-85BDC9FD1C3A}</a:tableStyleId>
              </a:tblPr>
              <a:tblGrid>
                <a:gridCol w="2367337">
                  <a:extLst>
                    <a:ext uri="{9D8B030D-6E8A-4147-A177-3AD203B41FA5}">
                      <a16:colId xmlns:a16="http://schemas.microsoft.com/office/drawing/2014/main" val="3948356600"/>
                    </a:ext>
                  </a:extLst>
                </a:gridCol>
                <a:gridCol w="2445250">
                  <a:extLst>
                    <a:ext uri="{9D8B030D-6E8A-4147-A177-3AD203B41FA5}">
                      <a16:colId xmlns:a16="http://schemas.microsoft.com/office/drawing/2014/main" val="3184213616"/>
                    </a:ext>
                  </a:extLst>
                </a:gridCol>
              </a:tblGrid>
              <a:tr h="370840">
                <a:tc>
                  <a:txBody>
                    <a:bodyPr/>
                    <a:lstStyle/>
                    <a:p>
                      <a:r>
                        <a:rPr lang="en-US" dirty="0"/>
                        <a:t>Name</a:t>
                      </a:r>
                    </a:p>
                  </a:txBody>
                  <a:tcPr/>
                </a:tc>
                <a:tc>
                  <a:txBody>
                    <a:bodyPr/>
                    <a:lstStyle/>
                    <a:p>
                      <a:r>
                        <a:rPr lang="en-US" dirty="0"/>
                        <a:t>Role</a:t>
                      </a:r>
                    </a:p>
                  </a:txBody>
                  <a:tcPr/>
                </a:tc>
                <a:extLst>
                  <a:ext uri="{0D108BD9-81ED-4DB2-BD59-A6C34878D82A}">
                    <a16:rowId xmlns:a16="http://schemas.microsoft.com/office/drawing/2014/main" val="1199664417"/>
                  </a:ext>
                </a:extLst>
              </a:tr>
            </a:tbl>
          </a:graphicData>
        </a:graphic>
      </p:graphicFrame>
      <p:pic>
        <p:nvPicPr>
          <p:cNvPr id="8" name="Picture 7">
            <a:extLst>
              <a:ext uri="{FF2B5EF4-FFF2-40B4-BE49-F238E27FC236}">
                <a16:creationId xmlns:a16="http://schemas.microsoft.com/office/drawing/2014/main" id="{FCCAB963-3E37-2F48-A351-6B84BB097775}"/>
              </a:ext>
            </a:extLst>
          </p:cNvPr>
          <p:cNvPicPr>
            <a:picLocks noChangeAspect="1"/>
          </p:cNvPicPr>
          <p:nvPr/>
        </p:nvPicPr>
        <p:blipFill>
          <a:blip r:embed="rId2"/>
          <a:stretch>
            <a:fillRect/>
          </a:stretch>
        </p:blipFill>
        <p:spPr>
          <a:xfrm>
            <a:off x="5995470" y="1825625"/>
            <a:ext cx="1237537" cy="387606"/>
          </a:xfrm>
          <a:prstGeom prst="rect">
            <a:avLst/>
          </a:prstGeom>
        </p:spPr>
      </p:pic>
      <p:pic>
        <p:nvPicPr>
          <p:cNvPr id="10" name="Picture 9">
            <a:extLst>
              <a:ext uri="{FF2B5EF4-FFF2-40B4-BE49-F238E27FC236}">
                <a16:creationId xmlns:a16="http://schemas.microsoft.com/office/drawing/2014/main" id="{CCCAB6B0-A854-1041-98A8-DCA8E747C998}"/>
              </a:ext>
            </a:extLst>
          </p:cNvPr>
          <p:cNvPicPr>
            <a:picLocks noChangeAspect="1"/>
          </p:cNvPicPr>
          <p:nvPr/>
        </p:nvPicPr>
        <p:blipFill>
          <a:blip r:embed="rId3"/>
          <a:stretch>
            <a:fillRect/>
          </a:stretch>
        </p:blipFill>
        <p:spPr>
          <a:xfrm>
            <a:off x="7577690" y="1825625"/>
            <a:ext cx="1202077" cy="383542"/>
          </a:xfrm>
          <a:prstGeom prst="rect">
            <a:avLst/>
          </a:prstGeom>
        </p:spPr>
      </p:pic>
      <p:sp>
        <p:nvSpPr>
          <p:cNvPr id="11" name="Rectangle 10">
            <a:extLst>
              <a:ext uri="{FF2B5EF4-FFF2-40B4-BE49-F238E27FC236}">
                <a16:creationId xmlns:a16="http://schemas.microsoft.com/office/drawing/2014/main" id="{3C5B313F-6B5D-A746-969E-EE79692135C5}"/>
              </a:ext>
            </a:extLst>
          </p:cNvPr>
          <p:cNvSpPr/>
          <p:nvPr/>
        </p:nvSpPr>
        <p:spPr>
          <a:xfrm>
            <a:off x="6247653" y="459254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2" name="Rectangle 11">
            <a:extLst>
              <a:ext uri="{FF2B5EF4-FFF2-40B4-BE49-F238E27FC236}">
                <a16:creationId xmlns:a16="http://schemas.microsoft.com/office/drawing/2014/main" id="{2148EBEE-3725-8745-9A32-A0DDC70D263A}"/>
              </a:ext>
            </a:extLst>
          </p:cNvPr>
          <p:cNvSpPr/>
          <p:nvPr/>
        </p:nvSpPr>
        <p:spPr>
          <a:xfrm>
            <a:off x="8424062" y="4592546"/>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9" name="TextBox 8">
            <a:extLst>
              <a:ext uri="{FF2B5EF4-FFF2-40B4-BE49-F238E27FC236}">
                <a16:creationId xmlns:a16="http://schemas.microsoft.com/office/drawing/2014/main" id="{61E00ACD-0CAF-104D-8508-E8D378CBB745}"/>
              </a:ext>
            </a:extLst>
          </p:cNvPr>
          <p:cNvSpPr txBox="1"/>
          <p:nvPr/>
        </p:nvSpPr>
        <p:spPr>
          <a:xfrm>
            <a:off x="391083" y="3657600"/>
            <a:ext cx="5604387" cy="369332"/>
          </a:xfrm>
          <a:prstGeom prst="rect">
            <a:avLst/>
          </a:prstGeom>
          <a:noFill/>
          <a:ln>
            <a:solidFill>
              <a:schemeClr val="accent1"/>
            </a:solidFill>
          </a:ln>
        </p:spPr>
        <p:txBody>
          <a:bodyPr wrap="square" rtlCol="0">
            <a:spAutoFit/>
          </a:bodyPr>
          <a:lstStyle/>
          <a:p>
            <a:r>
              <a:rPr lang="en-US" dirty="0"/>
              <a:t>This page is accessed by Admin and supervisor.</a:t>
            </a:r>
          </a:p>
        </p:txBody>
      </p:sp>
    </p:spTree>
    <p:extLst>
      <p:ext uri="{BB962C8B-B14F-4D97-AF65-F5344CB8AC3E}">
        <p14:creationId xmlns:p14="http://schemas.microsoft.com/office/powerpoint/2010/main" val="25375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ECA6-1E36-1A4A-B88B-9DC42C2F95D4}"/>
              </a:ext>
            </a:extLst>
          </p:cNvPr>
          <p:cNvSpPr>
            <a:spLocks noGrp="1"/>
          </p:cNvSpPr>
          <p:nvPr>
            <p:ph type="title"/>
          </p:nvPr>
        </p:nvSpPr>
        <p:spPr/>
        <p:txBody>
          <a:bodyPr/>
          <a:lstStyle/>
          <a:p>
            <a:r>
              <a:rPr lang="en-US" dirty="0"/>
              <a:t>Roster</a:t>
            </a:r>
          </a:p>
        </p:txBody>
      </p:sp>
      <p:graphicFrame>
        <p:nvGraphicFramePr>
          <p:cNvPr id="4" name="Table 3">
            <a:extLst>
              <a:ext uri="{FF2B5EF4-FFF2-40B4-BE49-F238E27FC236}">
                <a16:creationId xmlns:a16="http://schemas.microsoft.com/office/drawing/2014/main" id="{0DF5FE61-CB3F-0C42-AE72-3DBE4C759A7E}"/>
              </a:ext>
            </a:extLst>
          </p:cNvPr>
          <p:cNvGraphicFramePr>
            <a:graphicFrameLocks noGrp="1"/>
          </p:cNvGraphicFramePr>
          <p:nvPr>
            <p:extLst>
              <p:ext uri="{D42A27DB-BD31-4B8C-83A1-F6EECF244321}">
                <p14:modId xmlns:p14="http://schemas.microsoft.com/office/powerpoint/2010/main" val="2488565388"/>
              </p:ext>
            </p:extLst>
          </p:nvPr>
        </p:nvGraphicFramePr>
        <p:xfrm>
          <a:off x="838200" y="2635250"/>
          <a:ext cx="10947402" cy="2076447"/>
        </p:xfrm>
        <a:graphic>
          <a:graphicData uri="http://schemas.openxmlformats.org/drawingml/2006/table">
            <a:tbl>
              <a:tblPr firstRow="1" bandRow="1">
                <a:tableStyleId>{5C22544A-7EE6-4342-B048-85BDC9FD1C3A}</a:tableStyleId>
              </a:tblPr>
              <a:tblGrid>
                <a:gridCol w="1824567">
                  <a:extLst>
                    <a:ext uri="{9D8B030D-6E8A-4147-A177-3AD203B41FA5}">
                      <a16:colId xmlns:a16="http://schemas.microsoft.com/office/drawing/2014/main" val="3064666906"/>
                    </a:ext>
                  </a:extLst>
                </a:gridCol>
                <a:gridCol w="1824567">
                  <a:extLst>
                    <a:ext uri="{9D8B030D-6E8A-4147-A177-3AD203B41FA5}">
                      <a16:colId xmlns:a16="http://schemas.microsoft.com/office/drawing/2014/main" val="2400476418"/>
                    </a:ext>
                  </a:extLst>
                </a:gridCol>
                <a:gridCol w="1824567">
                  <a:extLst>
                    <a:ext uri="{9D8B030D-6E8A-4147-A177-3AD203B41FA5}">
                      <a16:colId xmlns:a16="http://schemas.microsoft.com/office/drawing/2014/main" val="4237303352"/>
                    </a:ext>
                  </a:extLst>
                </a:gridCol>
                <a:gridCol w="1824567">
                  <a:extLst>
                    <a:ext uri="{9D8B030D-6E8A-4147-A177-3AD203B41FA5}">
                      <a16:colId xmlns:a16="http://schemas.microsoft.com/office/drawing/2014/main" val="1238221484"/>
                    </a:ext>
                  </a:extLst>
                </a:gridCol>
                <a:gridCol w="1824567">
                  <a:extLst>
                    <a:ext uri="{9D8B030D-6E8A-4147-A177-3AD203B41FA5}">
                      <a16:colId xmlns:a16="http://schemas.microsoft.com/office/drawing/2014/main" val="3001380820"/>
                    </a:ext>
                  </a:extLst>
                </a:gridCol>
                <a:gridCol w="1824567">
                  <a:extLst>
                    <a:ext uri="{9D8B030D-6E8A-4147-A177-3AD203B41FA5}">
                      <a16:colId xmlns:a16="http://schemas.microsoft.com/office/drawing/2014/main" val="3923799258"/>
                    </a:ext>
                  </a:extLst>
                </a:gridCol>
              </a:tblGrid>
              <a:tr h="692149">
                <a:tc>
                  <a:txBody>
                    <a:bodyPr/>
                    <a:lstStyle/>
                    <a:p>
                      <a:r>
                        <a:rPr lang="en-US" dirty="0">
                          <a:solidFill>
                            <a:schemeClr val="tx1"/>
                          </a:solidFill>
                        </a:rPr>
                        <a:t>Supervisor</a:t>
                      </a:r>
                    </a:p>
                  </a:txBody>
                  <a:tcPr>
                    <a:solidFill>
                      <a:schemeClr val="bg1">
                        <a:lumMod val="85000"/>
                      </a:schemeClr>
                    </a:solidFill>
                  </a:tcPr>
                </a:tc>
                <a:tc>
                  <a:txBody>
                    <a:bodyPr/>
                    <a:lstStyle/>
                    <a:p>
                      <a:r>
                        <a:rPr lang="en-US" dirty="0">
                          <a:solidFill>
                            <a:schemeClr val="tx1"/>
                          </a:solidFill>
                        </a:rPr>
                        <a:t>Doctor</a:t>
                      </a:r>
                    </a:p>
                  </a:txBody>
                  <a:tcPr>
                    <a:solidFill>
                      <a:schemeClr val="bg1">
                        <a:lumMod val="85000"/>
                      </a:schemeClr>
                    </a:solidFill>
                  </a:tcPr>
                </a:tc>
                <a:tc>
                  <a:txBody>
                    <a:bodyPr/>
                    <a:lstStyle/>
                    <a:p>
                      <a:r>
                        <a:rPr lang="en-US" dirty="0">
                          <a:solidFill>
                            <a:schemeClr val="tx1"/>
                          </a:solidFill>
                        </a:rPr>
                        <a:t>Caregiver1</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Caregiver2</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Caregiver3</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Caregiver4</a:t>
                      </a:r>
                    </a:p>
                    <a:p>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2877753529"/>
                  </a:ext>
                </a:extLst>
              </a:tr>
              <a:tr h="692149">
                <a:tc>
                  <a:txBody>
                    <a:bodyPr/>
                    <a:lstStyle/>
                    <a:p>
                      <a:r>
                        <a:rPr lang="en-US" dirty="0">
                          <a:solidFill>
                            <a:schemeClr val="tx1"/>
                          </a:solidFill>
                        </a:rPr>
                        <a:t>Name</a:t>
                      </a:r>
                    </a:p>
                  </a:txBody>
                  <a:tcPr>
                    <a:solidFill>
                      <a:schemeClr val="bg1">
                        <a:lumMod val="85000"/>
                      </a:schemeClr>
                    </a:solidFill>
                  </a:tcPr>
                </a:tc>
                <a:tc>
                  <a:txBody>
                    <a:bodyPr/>
                    <a:lstStyle/>
                    <a:p>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tc>
                  <a:txBody>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439089744"/>
                  </a:ext>
                </a:extLst>
              </a:tr>
              <a:tr h="692149">
                <a:tc>
                  <a:txBody>
                    <a:bodyPr/>
                    <a:lstStyle/>
                    <a:p>
                      <a:endParaRPr lang="en-US" dirty="0">
                        <a:solidFill>
                          <a:schemeClr val="tx1"/>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Patient Group</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Patient Group</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Patient Group</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Patient Group</a:t>
                      </a:r>
                    </a:p>
                  </a:txBody>
                  <a:tcPr>
                    <a:solidFill>
                      <a:schemeClr val="bg1">
                        <a:lumMod val="85000"/>
                      </a:schemeClr>
                    </a:solidFill>
                  </a:tcPr>
                </a:tc>
                <a:extLst>
                  <a:ext uri="{0D108BD9-81ED-4DB2-BD59-A6C34878D82A}">
                    <a16:rowId xmlns:a16="http://schemas.microsoft.com/office/drawing/2014/main" val="688675064"/>
                  </a:ext>
                </a:extLst>
              </a:tr>
            </a:tbl>
          </a:graphicData>
        </a:graphic>
      </p:graphicFrame>
      <p:sp>
        <p:nvSpPr>
          <p:cNvPr id="12" name="Frame 11">
            <a:extLst>
              <a:ext uri="{FF2B5EF4-FFF2-40B4-BE49-F238E27FC236}">
                <a16:creationId xmlns:a16="http://schemas.microsoft.com/office/drawing/2014/main" id="{49C2E33D-516E-654B-92C3-623C09D186CC}"/>
              </a:ext>
            </a:extLst>
          </p:cNvPr>
          <p:cNvSpPr/>
          <p:nvPr/>
        </p:nvSpPr>
        <p:spPr>
          <a:xfrm>
            <a:off x="3318164" y="175048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 Single Corner Rectangle 12">
            <a:extLst>
              <a:ext uri="{FF2B5EF4-FFF2-40B4-BE49-F238E27FC236}">
                <a16:creationId xmlns:a16="http://schemas.microsoft.com/office/drawing/2014/main" id="{626F976F-2C04-A549-8A41-DF5F9C019A69}"/>
              </a:ext>
            </a:extLst>
          </p:cNvPr>
          <p:cNvSpPr/>
          <p:nvPr/>
        </p:nvSpPr>
        <p:spPr>
          <a:xfrm>
            <a:off x="838200" y="175048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6" name="TextBox 5">
            <a:extLst>
              <a:ext uri="{FF2B5EF4-FFF2-40B4-BE49-F238E27FC236}">
                <a16:creationId xmlns:a16="http://schemas.microsoft.com/office/drawing/2014/main" id="{8315D357-5EAA-114B-B349-E0FEFA2A5450}"/>
              </a:ext>
            </a:extLst>
          </p:cNvPr>
          <p:cNvSpPr txBox="1"/>
          <p:nvPr/>
        </p:nvSpPr>
        <p:spPr>
          <a:xfrm>
            <a:off x="1773382" y="5333093"/>
            <a:ext cx="5604387" cy="369332"/>
          </a:xfrm>
          <a:prstGeom prst="rect">
            <a:avLst/>
          </a:prstGeom>
          <a:noFill/>
          <a:ln>
            <a:solidFill>
              <a:schemeClr val="accent1"/>
            </a:solidFill>
          </a:ln>
        </p:spPr>
        <p:txBody>
          <a:bodyPr wrap="square" rtlCol="0">
            <a:spAutoFit/>
          </a:bodyPr>
          <a:lstStyle/>
          <a:p>
            <a:r>
              <a:rPr lang="en-US" dirty="0"/>
              <a:t>This page is accessed by Everyone.</a:t>
            </a:r>
          </a:p>
        </p:txBody>
      </p:sp>
    </p:spTree>
    <p:extLst>
      <p:ext uri="{BB962C8B-B14F-4D97-AF65-F5344CB8AC3E}">
        <p14:creationId xmlns:p14="http://schemas.microsoft.com/office/powerpoint/2010/main" val="23546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BDEE-3228-B44C-B128-588923FB071B}"/>
              </a:ext>
            </a:extLst>
          </p:cNvPr>
          <p:cNvSpPr>
            <a:spLocks noGrp="1"/>
          </p:cNvSpPr>
          <p:nvPr>
            <p:ph type="title"/>
          </p:nvPr>
        </p:nvSpPr>
        <p:spPr/>
        <p:txBody>
          <a:bodyPr/>
          <a:lstStyle/>
          <a:p>
            <a:r>
              <a:rPr lang="en-US" dirty="0"/>
              <a:t>New Roster</a:t>
            </a:r>
          </a:p>
        </p:txBody>
      </p:sp>
      <p:sp>
        <p:nvSpPr>
          <p:cNvPr id="4" name="Round Single Corner Rectangle 3">
            <a:extLst>
              <a:ext uri="{FF2B5EF4-FFF2-40B4-BE49-F238E27FC236}">
                <a16:creationId xmlns:a16="http://schemas.microsoft.com/office/drawing/2014/main" id="{7B0072A1-263F-4347-A6D3-D10E41F23C0D}"/>
              </a:ext>
            </a:extLst>
          </p:cNvPr>
          <p:cNvSpPr/>
          <p:nvPr/>
        </p:nvSpPr>
        <p:spPr>
          <a:xfrm>
            <a:off x="838200" y="213523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Supervisor</a:t>
            </a:r>
          </a:p>
        </p:txBody>
      </p:sp>
      <p:pic>
        <p:nvPicPr>
          <p:cNvPr id="5" name="Picture 4">
            <a:extLst>
              <a:ext uri="{FF2B5EF4-FFF2-40B4-BE49-F238E27FC236}">
                <a16:creationId xmlns:a16="http://schemas.microsoft.com/office/drawing/2014/main" id="{A96A0051-70EF-164F-806D-012C50695485}"/>
              </a:ext>
            </a:extLst>
          </p:cNvPr>
          <p:cNvPicPr>
            <a:picLocks noChangeAspect="1"/>
          </p:cNvPicPr>
          <p:nvPr/>
        </p:nvPicPr>
        <p:blipFill>
          <a:blip r:embed="rId2"/>
          <a:stretch>
            <a:fillRect/>
          </a:stretch>
        </p:blipFill>
        <p:spPr>
          <a:xfrm>
            <a:off x="3304313" y="2006259"/>
            <a:ext cx="1898069" cy="600679"/>
          </a:xfrm>
          <a:prstGeom prst="rect">
            <a:avLst/>
          </a:prstGeom>
        </p:spPr>
      </p:pic>
      <p:sp>
        <p:nvSpPr>
          <p:cNvPr id="6" name="Frame 5">
            <a:extLst>
              <a:ext uri="{FF2B5EF4-FFF2-40B4-BE49-F238E27FC236}">
                <a16:creationId xmlns:a16="http://schemas.microsoft.com/office/drawing/2014/main" id="{ECAF812A-8C91-2940-BFB2-32ACC35D60A8}"/>
              </a:ext>
            </a:extLst>
          </p:cNvPr>
          <p:cNvSpPr/>
          <p:nvPr/>
        </p:nvSpPr>
        <p:spPr>
          <a:xfrm>
            <a:off x="3304312" y="142094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1ACAB384-5B43-824B-A5CB-42D05EBF8350}"/>
              </a:ext>
            </a:extLst>
          </p:cNvPr>
          <p:cNvSpPr/>
          <p:nvPr/>
        </p:nvSpPr>
        <p:spPr>
          <a:xfrm>
            <a:off x="824348" y="142094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10" name="Round Single Corner Rectangle 9">
            <a:extLst>
              <a:ext uri="{FF2B5EF4-FFF2-40B4-BE49-F238E27FC236}">
                <a16:creationId xmlns:a16="http://schemas.microsoft.com/office/drawing/2014/main" id="{85E3CA8D-9455-694D-86F1-702835EB30C4}"/>
              </a:ext>
            </a:extLst>
          </p:cNvPr>
          <p:cNvSpPr/>
          <p:nvPr/>
        </p:nvSpPr>
        <p:spPr>
          <a:xfrm>
            <a:off x="838200" y="300455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pic>
        <p:nvPicPr>
          <p:cNvPr id="11" name="Picture 10">
            <a:extLst>
              <a:ext uri="{FF2B5EF4-FFF2-40B4-BE49-F238E27FC236}">
                <a16:creationId xmlns:a16="http://schemas.microsoft.com/office/drawing/2014/main" id="{0B3221F3-6EAC-F44C-BC40-C07F7FB8DA88}"/>
              </a:ext>
            </a:extLst>
          </p:cNvPr>
          <p:cNvPicPr>
            <a:picLocks noChangeAspect="1"/>
          </p:cNvPicPr>
          <p:nvPr/>
        </p:nvPicPr>
        <p:blipFill>
          <a:blip r:embed="rId2"/>
          <a:stretch>
            <a:fillRect/>
          </a:stretch>
        </p:blipFill>
        <p:spPr>
          <a:xfrm>
            <a:off x="3304313" y="2875578"/>
            <a:ext cx="1898069" cy="600679"/>
          </a:xfrm>
          <a:prstGeom prst="rect">
            <a:avLst/>
          </a:prstGeom>
        </p:spPr>
      </p:pic>
      <p:sp>
        <p:nvSpPr>
          <p:cNvPr id="12" name="Round Single Corner Rectangle 11">
            <a:extLst>
              <a:ext uri="{FF2B5EF4-FFF2-40B4-BE49-F238E27FC236}">
                <a16:creationId xmlns:a16="http://schemas.microsoft.com/office/drawing/2014/main" id="{62717934-C330-5E4C-89B7-15590549F0A4}"/>
              </a:ext>
            </a:extLst>
          </p:cNvPr>
          <p:cNvSpPr/>
          <p:nvPr/>
        </p:nvSpPr>
        <p:spPr>
          <a:xfrm>
            <a:off x="838200" y="383238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1</a:t>
            </a:r>
          </a:p>
        </p:txBody>
      </p:sp>
      <p:sp>
        <p:nvSpPr>
          <p:cNvPr id="17" name="Rectangle 16">
            <a:extLst>
              <a:ext uri="{FF2B5EF4-FFF2-40B4-BE49-F238E27FC236}">
                <a16:creationId xmlns:a16="http://schemas.microsoft.com/office/drawing/2014/main" id="{2ADB7BD4-EE0E-A441-A3E5-F21B5389FFE9}"/>
              </a:ext>
            </a:extLst>
          </p:cNvPr>
          <p:cNvSpPr/>
          <p:nvPr/>
        </p:nvSpPr>
        <p:spPr>
          <a:xfrm>
            <a:off x="8234561" y="6072026"/>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8" name="Rectangle 17">
            <a:extLst>
              <a:ext uri="{FF2B5EF4-FFF2-40B4-BE49-F238E27FC236}">
                <a16:creationId xmlns:a16="http://schemas.microsoft.com/office/drawing/2014/main" id="{207A4B09-AC7E-AD48-A858-272012CBFC82}"/>
              </a:ext>
            </a:extLst>
          </p:cNvPr>
          <p:cNvSpPr/>
          <p:nvPr/>
        </p:nvSpPr>
        <p:spPr>
          <a:xfrm>
            <a:off x="10410970" y="607202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pic>
        <p:nvPicPr>
          <p:cNvPr id="19" name="Picture 18">
            <a:extLst>
              <a:ext uri="{FF2B5EF4-FFF2-40B4-BE49-F238E27FC236}">
                <a16:creationId xmlns:a16="http://schemas.microsoft.com/office/drawing/2014/main" id="{AA050871-A60A-5C44-9EAF-DB20061269A8}"/>
              </a:ext>
            </a:extLst>
          </p:cNvPr>
          <p:cNvPicPr>
            <a:picLocks noChangeAspect="1"/>
          </p:cNvPicPr>
          <p:nvPr/>
        </p:nvPicPr>
        <p:blipFill>
          <a:blip r:embed="rId2"/>
          <a:stretch>
            <a:fillRect/>
          </a:stretch>
        </p:blipFill>
        <p:spPr>
          <a:xfrm>
            <a:off x="3304312" y="3832382"/>
            <a:ext cx="1898069" cy="600679"/>
          </a:xfrm>
          <a:prstGeom prst="rect">
            <a:avLst/>
          </a:prstGeom>
        </p:spPr>
      </p:pic>
      <p:sp>
        <p:nvSpPr>
          <p:cNvPr id="20" name="Round Single Corner Rectangle 19">
            <a:extLst>
              <a:ext uri="{FF2B5EF4-FFF2-40B4-BE49-F238E27FC236}">
                <a16:creationId xmlns:a16="http://schemas.microsoft.com/office/drawing/2014/main" id="{B96E616F-AC57-3D45-A61C-4B32F96E494B}"/>
              </a:ext>
            </a:extLst>
          </p:cNvPr>
          <p:cNvSpPr/>
          <p:nvPr/>
        </p:nvSpPr>
        <p:spPr>
          <a:xfrm>
            <a:off x="838200" y="4699075"/>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2</a:t>
            </a:r>
          </a:p>
        </p:txBody>
      </p:sp>
      <p:pic>
        <p:nvPicPr>
          <p:cNvPr id="21" name="Picture 20">
            <a:extLst>
              <a:ext uri="{FF2B5EF4-FFF2-40B4-BE49-F238E27FC236}">
                <a16:creationId xmlns:a16="http://schemas.microsoft.com/office/drawing/2014/main" id="{9E55B32C-2EAA-7E40-A632-375A0AF9C262}"/>
              </a:ext>
            </a:extLst>
          </p:cNvPr>
          <p:cNvPicPr>
            <a:picLocks noChangeAspect="1"/>
          </p:cNvPicPr>
          <p:nvPr/>
        </p:nvPicPr>
        <p:blipFill>
          <a:blip r:embed="rId2"/>
          <a:stretch>
            <a:fillRect/>
          </a:stretch>
        </p:blipFill>
        <p:spPr>
          <a:xfrm>
            <a:off x="3304312" y="4699075"/>
            <a:ext cx="1898069" cy="600679"/>
          </a:xfrm>
          <a:prstGeom prst="rect">
            <a:avLst/>
          </a:prstGeom>
        </p:spPr>
      </p:pic>
      <p:sp>
        <p:nvSpPr>
          <p:cNvPr id="22" name="Round Single Corner Rectangle 21">
            <a:extLst>
              <a:ext uri="{FF2B5EF4-FFF2-40B4-BE49-F238E27FC236}">
                <a16:creationId xmlns:a16="http://schemas.microsoft.com/office/drawing/2014/main" id="{DA19936D-F644-8240-9CDE-1511FAA1BB32}"/>
              </a:ext>
            </a:extLst>
          </p:cNvPr>
          <p:cNvSpPr/>
          <p:nvPr/>
        </p:nvSpPr>
        <p:spPr>
          <a:xfrm>
            <a:off x="838200" y="542831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3</a:t>
            </a:r>
          </a:p>
        </p:txBody>
      </p:sp>
      <p:pic>
        <p:nvPicPr>
          <p:cNvPr id="23" name="Picture 22">
            <a:extLst>
              <a:ext uri="{FF2B5EF4-FFF2-40B4-BE49-F238E27FC236}">
                <a16:creationId xmlns:a16="http://schemas.microsoft.com/office/drawing/2014/main" id="{3031AD5B-BB44-D445-B9C3-0FB521689338}"/>
              </a:ext>
            </a:extLst>
          </p:cNvPr>
          <p:cNvPicPr>
            <a:picLocks noChangeAspect="1"/>
          </p:cNvPicPr>
          <p:nvPr/>
        </p:nvPicPr>
        <p:blipFill>
          <a:blip r:embed="rId2"/>
          <a:stretch>
            <a:fillRect/>
          </a:stretch>
        </p:blipFill>
        <p:spPr>
          <a:xfrm>
            <a:off x="3304312" y="5428317"/>
            <a:ext cx="1898069" cy="600679"/>
          </a:xfrm>
          <a:prstGeom prst="rect">
            <a:avLst/>
          </a:prstGeom>
        </p:spPr>
      </p:pic>
      <p:sp>
        <p:nvSpPr>
          <p:cNvPr id="24" name="Round Single Corner Rectangle 23">
            <a:extLst>
              <a:ext uri="{FF2B5EF4-FFF2-40B4-BE49-F238E27FC236}">
                <a16:creationId xmlns:a16="http://schemas.microsoft.com/office/drawing/2014/main" id="{D5CF2099-60B9-254B-A535-99A0ECC2E81D}"/>
              </a:ext>
            </a:extLst>
          </p:cNvPr>
          <p:cNvSpPr/>
          <p:nvPr/>
        </p:nvSpPr>
        <p:spPr>
          <a:xfrm>
            <a:off x="838200" y="629501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Caregiver 4</a:t>
            </a:r>
          </a:p>
        </p:txBody>
      </p:sp>
      <p:pic>
        <p:nvPicPr>
          <p:cNvPr id="25" name="Picture 24">
            <a:extLst>
              <a:ext uri="{FF2B5EF4-FFF2-40B4-BE49-F238E27FC236}">
                <a16:creationId xmlns:a16="http://schemas.microsoft.com/office/drawing/2014/main" id="{A2E2D132-7CF5-B746-B539-5F088F40DA34}"/>
              </a:ext>
            </a:extLst>
          </p:cNvPr>
          <p:cNvPicPr>
            <a:picLocks noChangeAspect="1"/>
          </p:cNvPicPr>
          <p:nvPr/>
        </p:nvPicPr>
        <p:blipFill>
          <a:blip r:embed="rId2"/>
          <a:stretch>
            <a:fillRect/>
          </a:stretch>
        </p:blipFill>
        <p:spPr>
          <a:xfrm>
            <a:off x="3304312" y="6295010"/>
            <a:ext cx="1898069" cy="600679"/>
          </a:xfrm>
          <a:prstGeom prst="rect">
            <a:avLst/>
          </a:prstGeom>
        </p:spPr>
      </p:pic>
      <p:sp>
        <p:nvSpPr>
          <p:cNvPr id="26" name="TextBox 25">
            <a:extLst>
              <a:ext uri="{FF2B5EF4-FFF2-40B4-BE49-F238E27FC236}">
                <a16:creationId xmlns:a16="http://schemas.microsoft.com/office/drawing/2014/main" id="{24BD0C29-2DA3-9140-A21C-14BE60E367F1}"/>
              </a:ext>
            </a:extLst>
          </p:cNvPr>
          <p:cNvSpPr txBox="1"/>
          <p:nvPr/>
        </p:nvSpPr>
        <p:spPr>
          <a:xfrm>
            <a:off x="6096000" y="1234985"/>
            <a:ext cx="5604387" cy="369332"/>
          </a:xfrm>
          <a:prstGeom prst="rect">
            <a:avLst/>
          </a:prstGeom>
          <a:noFill/>
          <a:ln>
            <a:solidFill>
              <a:schemeClr val="accent1"/>
            </a:solidFill>
          </a:ln>
        </p:spPr>
        <p:txBody>
          <a:bodyPr wrap="square" rtlCol="0">
            <a:spAutoFit/>
          </a:bodyPr>
          <a:lstStyle/>
          <a:p>
            <a:r>
              <a:rPr lang="en-US" dirty="0"/>
              <a:t>This page is accessed by Admin and supervisor.</a:t>
            </a:r>
          </a:p>
        </p:txBody>
      </p:sp>
    </p:spTree>
    <p:extLst>
      <p:ext uri="{BB962C8B-B14F-4D97-AF65-F5344CB8AC3E}">
        <p14:creationId xmlns:p14="http://schemas.microsoft.com/office/powerpoint/2010/main" val="51555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54E6-DF79-2A40-BE4C-8909AE64D36B}"/>
              </a:ext>
            </a:extLst>
          </p:cNvPr>
          <p:cNvSpPr>
            <a:spLocks noGrp="1"/>
          </p:cNvSpPr>
          <p:nvPr>
            <p:ph type="title"/>
          </p:nvPr>
        </p:nvSpPr>
        <p:spPr/>
        <p:txBody>
          <a:bodyPr/>
          <a:lstStyle/>
          <a:p>
            <a:r>
              <a:rPr lang="en-US" dirty="0"/>
              <a:t>Doctor’s Home</a:t>
            </a:r>
          </a:p>
        </p:txBody>
      </p:sp>
      <p:sp>
        <p:nvSpPr>
          <p:cNvPr id="4" name="Frame 3">
            <a:extLst>
              <a:ext uri="{FF2B5EF4-FFF2-40B4-BE49-F238E27FC236}">
                <a16:creationId xmlns:a16="http://schemas.microsoft.com/office/drawing/2014/main" id="{D7D7EBC8-162F-4649-B134-EA934E2B7C28}"/>
              </a:ext>
            </a:extLst>
          </p:cNvPr>
          <p:cNvSpPr/>
          <p:nvPr/>
        </p:nvSpPr>
        <p:spPr>
          <a:xfrm>
            <a:off x="3318164" y="369855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FEBE6112-847C-FA47-AB6A-69191968C234}"/>
              </a:ext>
            </a:extLst>
          </p:cNvPr>
          <p:cNvSpPr/>
          <p:nvPr/>
        </p:nvSpPr>
        <p:spPr>
          <a:xfrm>
            <a:off x="838200" y="369855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Appointments</a:t>
            </a:r>
          </a:p>
        </p:txBody>
      </p:sp>
      <p:sp>
        <p:nvSpPr>
          <p:cNvPr id="6" name="TextBox 5">
            <a:extLst>
              <a:ext uri="{FF2B5EF4-FFF2-40B4-BE49-F238E27FC236}">
                <a16:creationId xmlns:a16="http://schemas.microsoft.com/office/drawing/2014/main" id="{F5B237D0-C46B-8449-A1C6-6B1A29306D0C}"/>
              </a:ext>
            </a:extLst>
          </p:cNvPr>
          <p:cNvSpPr txBox="1"/>
          <p:nvPr/>
        </p:nvSpPr>
        <p:spPr>
          <a:xfrm>
            <a:off x="3678819" y="3698554"/>
            <a:ext cx="928652" cy="369332"/>
          </a:xfrm>
          <a:prstGeom prst="rect">
            <a:avLst/>
          </a:prstGeom>
          <a:noFill/>
        </p:spPr>
        <p:txBody>
          <a:bodyPr wrap="none" rtlCol="0">
            <a:spAutoFit/>
          </a:bodyPr>
          <a:lstStyle/>
          <a:p>
            <a:r>
              <a:rPr lang="en-US" dirty="0"/>
              <a:t>Till date</a:t>
            </a:r>
          </a:p>
        </p:txBody>
      </p:sp>
      <p:graphicFrame>
        <p:nvGraphicFramePr>
          <p:cNvPr id="8" name="Table 7">
            <a:extLst>
              <a:ext uri="{FF2B5EF4-FFF2-40B4-BE49-F238E27FC236}">
                <a16:creationId xmlns:a16="http://schemas.microsoft.com/office/drawing/2014/main" id="{58A35B5B-CBB4-F346-8203-2E401E759187}"/>
              </a:ext>
            </a:extLst>
          </p:cNvPr>
          <p:cNvGraphicFramePr>
            <a:graphicFrameLocks noGrp="1"/>
          </p:cNvGraphicFramePr>
          <p:nvPr>
            <p:extLst>
              <p:ext uri="{D42A27DB-BD31-4B8C-83A1-F6EECF244321}">
                <p14:modId xmlns:p14="http://schemas.microsoft.com/office/powerpoint/2010/main" val="2717514433"/>
              </p:ext>
            </p:extLst>
          </p:nvPr>
        </p:nvGraphicFramePr>
        <p:xfrm>
          <a:off x="838200" y="4583320"/>
          <a:ext cx="3649134" cy="692149"/>
        </p:xfrm>
        <a:graphic>
          <a:graphicData uri="http://schemas.openxmlformats.org/drawingml/2006/table">
            <a:tbl>
              <a:tblPr firstRow="1" bandRow="1">
                <a:tableStyleId>{5C22544A-7EE6-4342-B048-85BDC9FD1C3A}</a:tableStyleId>
              </a:tblPr>
              <a:tblGrid>
                <a:gridCol w="1824567">
                  <a:extLst>
                    <a:ext uri="{9D8B030D-6E8A-4147-A177-3AD203B41FA5}">
                      <a16:colId xmlns:a16="http://schemas.microsoft.com/office/drawing/2014/main" val="3064666906"/>
                    </a:ext>
                  </a:extLst>
                </a:gridCol>
                <a:gridCol w="1824567">
                  <a:extLst>
                    <a:ext uri="{9D8B030D-6E8A-4147-A177-3AD203B41FA5}">
                      <a16:colId xmlns:a16="http://schemas.microsoft.com/office/drawing/2014/main" val="2400476418"/>
                    </a:ext>
                  </a:extLst>
                </a:gridCol>
              </a:tblGrid>
              <a:tr h="692149">
                <a:tc>
                  <a:txBody>
                    <a:bodyPr/>
                    <a:lstStyle/>
                    <a:p>
                      <a:r>
                        <a:rPr lang="en-US" dirty="0">
                          <a:solidFill>
                            <a:schemeClr val="tx1"/>
                          </a:solidFill>
                        </a:rPr>
                        <a:t>Patient</a:t>
                      </a:r>
                    </a:p>
                  </a:txBody>
                  <a:tcPr>
                    <a:solidFill>
                      <a:schemeClr val="bg1">
                        <a:lumMod val="85000"/>
                      </a:schemeClr>
                    </a:solidFill>
                  </a:tcPr>
                </a:tc>
                <a:tc>
                  <a:txBody>
                    <a:bodyPr/>
                    <a:lstStyle/>
                    <a:p>
                      <a:r>
                        <a:rPr lang="en-US" dirty="0">
                          <a:solidFill>
                            <a:schemeClr val="tx1"/>
                          </a:solidFill>
                        </a:rPr>
                        <a:t>Date</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graphicFrame>
        <p:nvGraphicFramePr>
          <p:cNvPr id="7" name="Table 6">
            <a:extLst>
              <a:ext uri="{FF2B5EF4-FFF2-40B4-BE49-F238E27FC236}">
                <a16:creationId xmlns:a16="http://schemas.microsoft.com/office/drawing/2014/main" id="{C10BF81B-E95C-004F-B7EA-E5807CC869EB}"/>
              </a:ext>
            </a:extLst>
          </p:cNvPr>
          <p:cNvGraphicFramePr>
            <a:graphicFrameLocks noGrp="1"/>
          </p:cNvGraphicFramePr>
          <p:nvPr>
            <p:extLst>
              <p:ext uri="{D42A27DB-BD31-4B8C-83A1-F6EECF244321}">
                <p14:modId xmlns:p14="http://schemas.microsoft.com/office/powerpoint/2010/main" val="1576405268"/>
              </p:ext>
            </p:extLst>
          </p:nvPr>
        </p:nvGraphicFramePr>
        <p:xfrm>
          <a:off x="838200" y="2348546"/>
          <a:ext cx="9122838" cy="692149"/>
        </p:xfrm>
        <a:graphic>
          <a:graphicData uri="http://schemas.openxmlformats.org/drawingml/2006/table">
            <a:tbl>
              <a:tblPr firstRow="1" bandRow="1">
                <a:tableStyleId>{5C22544A-7EE6-4342-B048-85BDC9FD1C3A}</a:tableStyleId>
              </a:tblPr>
              <a:tblGrid>
                <a:gridCol w="1520473">
                  <a:extLst>
                    <a:ext uri="{9D8B030D-6E8A-4147-A177-3AD203B41FA5}">
                      <a16:colId xmlns:a16="http://schemas.microsoft.com/office/drawing/2014/main" val="3064666906"/>
                    </a:ext>
                  </a:extLst>
                </a:gridCol>
                <a:gridCol w="1520473">
                  <a:extLst>
                    <a:ext uri="{9D8B030D-6E8A-4147-A177-3AD203B41FA5}">
                      <a16:colId xmlns:a16="http://schemas.microsoft.com/office/drawing/2014/main" val="2400476418"/>
                    </a:ext>
                  </a:extLst>
                </a:gridCol>
                <a:gridCol w="1520473">
                  <a:extLst>
                    <a:ext uri="{9D8B030D-6E8A-4147-A177-3AD203B41FA5}">
                      <a16:colId xmlns:a16="http://schemas.microsoft.com/office/drawing/2014/main" val="4237303352"/>
                    </a:ext>
                  </a:extLst>
                </a:gridCol>
                <a:gridCol w="1520473">
                  <a:extLst>
                    <a:ext uri="{9D8B030D-6E8A-4147-A177-3AD203B41FA5}">
                      <a16:colId xmlns:a16="http://schemas.microsoft.com/office/drawing/2014/main" val="1238221484"/>
                    </a:ext>
                  </a:extLst>
                </a:gridCol>
                <a:gridCol w="1520473">
                  <a:extLst>
                    <a:ext uri="{9D8B030D-6E8A-4147-A177-3AD203B41FA5}">
                      <a16:colId xmlns:a16="http://schemas.microsoft.com/office/drawing/2014/main" val="3001380820"/>
                    </a:ext>
                  </a:extLst>
                </a:gridCol>
                <a:gridCol w="1520473">
                  <a:extLst>
                    <a:ext uri="{9D8B030D-6E8A-4147-A177-3AD203B41FA5}">
                      <a16:colId xmlns:a16="http://schemas.microsoft.com/office/drawing/2014/main" val="1774100775"/>
                    </a:ext>
                  </a:extLst>
                </a:gridCol>
              </a:tblGrid>
              <a:tr h="692149">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Date</a:t>
                      </a:r>
                    </a:p>
                  </a:txBody>
                  <a:tcPr>
                    <a:solidFill>
                      <a:schemeClr val="bg1">
                        <a:lumMod val="85000"/>
                      </a:schemeClr>
                    </a:solidFill>
                  </a:tcPr>
                </a:tc>
                <a:tc>
                  <a:txBody>
                    <a:bodyPr/>
                    <a:lstStyle/>
                    <a:p>
                      <a:r>
                        <a:rPr lang="en-US" dirty="0">
                          <a:solidFill>
                            <a:schemeClr val="tx1"/>
                          </a:solidFill>
                        </a:rPr>
                        <a:t>Comment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3" name="Rectangle 2">
            <a:extLst>
              <a:ext uri="{FF2B5EF4-FFF2-40B4-BE49-F238E27FC236}">
                <a16:creationId xmlns:a16="http://schemas.microsoft.com/office/drawing/2014/main" id="{B6EEA81A-0656-D64D-A0E1-F6C831B8A664}"/>
              </a:ext>
            </a:extLst>
          </p:cNvPr>
          <p:cNvSpPr/>
          <p:nvPr/>
        </p:nvSpPr>
        <p:spPr>
          <a:xfrm>
            <a:off x="801407" y="1745747"/>
            <a:ext cx="3814314" cy="369332"/>
          </a:xfrm>
          <a:prstGeom prst="rect">
            <a:avLst/>
          </a:prstGeom>
        </p:spPr>
        <p:txBody>
          <a:bodyPr wrap="none">
            <a:spAutoFit/>
          </a:bodyPr>
          <a:lstStyle/>
          <a:p>
            <a:r>
              <a:rPr lang="en-US" dirty="0"/>
              <a:t>Add a search option for each attribute.</a:t>
            </a:r>
          </a:p>
        </p:txBody>
      </p:sp>
      <p:sp>
        <p:nvSpPr>
          <p:cNvPr id="9" name="TextBox 8">
            <a:extLst>
              <a:ext uri="{FF2B5EF4-FFF2-40B4-BE49-F238E27FC236}">
                <a16:creationId xmlns:a16="http://schemas.microsoft.com/office/drawing/2014/main" id="{7B8D2C09-6E3B-7D43-A271-C16DA205D820}"/>
              </a:ext>
            </a:extLst>
          </p:cNvPr>
          <p:cNvSpPr txBox="1"/>
          <p:nvPr/>
        </p:nvSpPr>
        <p:spPr>
          <a:xfrm>
            <a:off x="7359276" y="5275469"/>
            <a:ext cx="2500439" cy="923330"/>
          </a:xfrm>
          <a:prstGeom prst="rect">
            <a:avLst/>
          </a:prstGeom>
          <a:noFill/>
          <a:ln>
            <a:solidFill>
              <a:schemeClr val="accent1"/>
            </a:solidFill>
          </a:ln>
        </p:spPr>
        <p:txBody>
          <a:bodyPr wrap="square" rtlCol="0">
            <a:spAutoFit/>
          </a:bodyPr>
          <a:lstStyle/>
          <a:p>
            <a:r>
              <a:rPr lang="en-US" dirty="0"/>
              <a:t>Upcoming appointments from today until the specified date.</a:t>
            </a:r>
          </a:p>
        </p:txBody>
      </p:sp>
      <p:cxnSp>
        <p:nvCxnSpPr>
          <p:cNvPr id="11" name="Straight Arrow Connector 10">
            <a:extLst>
              <a:ext uri="{FF2B5EF4-FFF2-40B4-BE49-F238E27FC236}">
                <a16:creationId xmlns:a16="http://schemas.microsoft.com/office/drawing/2014/main" id="{2CB18C55-552A-C842-A0BB-CF32908FC0F7}"/>
              </a:ext>
            </a:extLst>
          </p:cNvPr>
          <p:cNvCxnSpPr>
            <a:cxnSpLocks/>
          </p:cNvCxnSpPr>
          <p:nvPr/>
        </p:nvCxnSpPr>
        <p:spPr>
          <a:xfrm flipH="1" flipV="1">
            <a:off x="4839037" y="5429756"/>
            <a:ext cx="2299182" cy="3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A9A69CD-6A44-EE4A-B6D8-5D419C9CA826}"/>
              </a:ext>
            </a:extLst>
          </p:cNvPr>
          <p:cNvSpPr txBox="1"/>
          <p:nvPr/>
        </p:nvSpPr>
        <p:spPr>
          <a:xfrm>
            <a:off x="5319252" y="381575"/>
            <a:ext cx="5604387" cy="369332"/>
          </a:xfrm>
          <a:prstGeom prst="rect">
            <a:avLst/>
          </a:prstGeom>
          <a:noFill/>
          <a:ln>
            <a:solidFill>
              <a:schemeClr val="accent1"/>
            </a:solidFill>
          </a:ln>
        </p:spPr>
        <p:txBody>
          <a:bodyPr wrap="square" rtlCol="0">
            <a:spAutoFit/>
          </a:bodyPr>
          <a:lstStyle/>
          <a:p>
            <a:r>
              <a:rPr lang="en-US" dirty="0"/>
              <a:t>This page is accessed by the specific doctor who logs in.</a:t>
            </a:r>
          </a:p>
        </p:txBody>
      </p:sp>
      <p:sp>
        <p:nvSpPr>
          <p:cNvPr id="13" name="TextBox 12">
            <a:extLst>
              <a:ext uri="{FF2B5EF4-FFF2-40B4-BE49-F238E27FC236}">
                <a16:creationId xmlns:a16="http://schemas.microsoft.com/office/drawing/2014/main" id="{E1DC59A0-842D-AF40-AD4D-A3F801EF195B}"/>
              </a:ext>
            </a:extLst>
          </p:cNvPr>
          <p:cNvSpPr txBox="1"/>
          <p:nvPr/>
        </p:nvSpPr>
        <p:spPr>
          <a:xfrm>
            <a:off x="8424122" y="3606221"/>
            <a:ext cx="2500439" cy="923330"/>
          </a:xfrm>
          <a:prstGeom prst="rect">
            <a:avLst/>
          </a:prstGeom>
          <a:noFill/>
          <a:ln>
            <a:solidFill>
              <a:schemeClr val="accent1"/>
            </a:solidFill>
          </a:ln>
        </p:spPr>
        <p:txBody>
          <a:bodyPr wrap="square" rtlCol="0">
            <a:spAutoFit/>
          </a:bodyPr>
          <a:lstStyle/>
          <a:p>
            <a:r>
              <a:rPr lang="en-US" dirty="0"/>
              <a:t>Old appointments of every patient of the doctor.</a:t>
            </a:r>
          </a:p>
        </p:txBody>
      </p:sp>
      <p:cxnSp>
        <p:nvCxnSpPr>
          <p:cNvPr id="14" name="Straight Arrow Connector 13">
            <a:extLst>
              <a:ext uri="{FF2B5EF4-FFF2-40B4-BE49-F238E27FC236}">
                <a16:creationId xmlns:a16="http://schemas.microsoft.com/office/drawing/2014/main" id="{123C98A0-FCA1-4649-8E59-BADC97BFC488}"/>
              </a:ext>
            </a:extLst>
          </p:cNvPr>
          <p:cNvCxnSpPr>
            <a:cxnSpLocks/>
          </p:cNvCxnSpPr>
          <p:nvPr/>
        </p:nvCxnSpPr>
        <p:spPr>
          <a:xfrm flipH="1" flipV="1">
            <a:off x="6853084" y="3364153"/>
            <a:ext cx="1415845" cy="77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B5B465-2C8F-6746-B845-8114FA8E165B}"/>
              </a:ext>
            </a:extLst>
          </p:cNvPr>
          <p:cNvSpPr txBox="1"/>
          <p:nvPr/>
        </p:nvSpPr>
        <p:spPr>
          <a:xfrm>
            <a:off x="7018709" y="1169996"/>
            <a:ext cx="4335091" cy="923330"/>
          </a:xfrm>
          <a:prstGeom prst="rect">
            <a:avLst/>
          </a:prstGeom>
          <a:noFill/>
          <a:ln>
            <a:solidFill>
              <a:schemeClr val="accent1"/>
            </a:solidFill>
          </a:ln>
        </p:spPr>
        <p:txBody>
          <a:bodyPr wrap="square" rtlCol="0">
            <a:spAutoFit/>
          </a:bodyPr>
          <a:lstStyle/>
          <a:p>
            <a:r>
              <a:rPr lang="en-US" dirty="0"/>
              <a:t>Add a button beside the name of every patient and clicking on the button will take the doctor to the next page.</a:t>
            </a:r>
          </a:p>
        </p:txBody>
      </p:sp>
      <p:sp>
        <p:nvSpPr>
          <p:cNvPr id="17" name="Rectangle 16">
            <a:extLst>
              <a:ext uri="{FF2B5EF4-FFF2-40B4-BE49-F238E27FC236}">
                <a16:creationId xmlns:a16="http://schemas.microsoft.com/office/drawing/2014/main" id="{17996534-FA95-734E-A7DF-493FF3F822F8}"/>
              </a:ext>
            </a:extLst>
          </p:cNvPr>
          <p:cNvSpPr/>
          <p:nvPr/>
        </p:nvSpPr>
        <p:spPr>
          <a:xfrm>
            <a:off x="5644457" y="369855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Tree>
    <p:extLst>
      <p:ext uri="{BB962C8B-B14F-4D97-AF65-F5344CB8AC3E}">
        <p14:creationId xmlns:p14="http://schemas.microsoft.com/office/powerpoint/2010/main" val="118319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2CDE-4D6E-7045-A463-DC2B0BCA3503}"/>
              </a:ext>
            </a:extLst>
          </p:cNvPr>
          <p:cNvSpPr>
            <a:spLocks noGrp="1"/>
          </p:cNvSpPr>
          <p:nvPr>
            <p:ph type="title"/>
          </p:nvPr>
        </p:nvSpPr>
        <p:spPr/>
        <p:txBody>
          <a:bodyPr/>
          <a:lstStyle/>
          <a:p>
            <a:r>
              <a:rPr lang="en-US" dirty="0"/>
              <a:t>Patient of Doctor</a:t>
            </a:r>
          </a:p>
        </p:txBody>
      </p:sp>
      <p:graphicFrame>
        <p:nvGraphicFramePr>
          <p:cNvPr id="4" name="Table 3">
            <a:extLst>
              <a:ext uri="{FF2B5EF4-FFF2-40B4-BE49-F238E27FC236}">
                <a16:creationId xmlns:a16="http://schemas.microsoft.com/office/drawing/2014/main" id="{37758D87-A489-344A-84D4-1D2A92F194F2}"/>
              </a:ext>
            </a:extLst>
          </p:cNvPr>
          <p:cNvGraphicFramePr>
            <a:graphicFrameLocks noGrp="1"/>
          </p:cNvGraphicFramePr>
          <p:nvPr>
            <p:extLst>
              <p:ext uri="{D42A27DB-BD31-4B8C-83A1-F6EECF244321}">
                <p14:modId xmlns:p14="http://schemas.microsoft.com/office/powerpoint/2010/main" val="1839626794"/>
              </p:ext>
            </p:extLst>
          </p:nvPr>
        </p:nvGraphicFramePr>
        <p:xfrm>
          <a:off x="838200" y="2635250"/>
          <a:ext cx="11100370" cy="762024"/>
        </p:xfrm>
        <a:graphic>
          <a:graphicData uri="http://schemas.openxmlformats.org/drawingml/2006/table">
            <a:tbl>
              <a:tblPr firstRow="1" bandRow="1">
                <a:tableStyleId>{5C22544A-7EE6-4342-B048-85BDC9FD1C3A}</a:tableStyleId>
              </a:tblPr>
              <a:tblGrid>
                <a:gridCol w="2220074">
                  <a:extLst>
                    <a:ext uri="{9D8B030D-6E8A-4147-A177-3AD203B41FA5}">
                      <a16:colId xmlns:a16="http://schemas.microsoft.com/office/drawing/2014/main" val="3064666906"/>
                    </a:ext>
                  </a:extLst>
                </a:gridCol>
                <a:gridCol w="2220074">
                  <a:extLst>
                    <a:ext uri="{9D8B030D-6E8A-4147-A177-3AD203B41FA5}">
                      <a16:colId xmlns:a16="http://schemas.microsoft.com/office/drawing/2014/main" val="2400476418"/>
                    </a:ext>
                  </a:extLst>
                </a:gridCol>
                <a:gridCol w="2220074">
                  <a:extLst>
                    <a:ext uri="{9D8B030D-6E8A-4147-A177-3AD203B41FA5}">
                      <a16:colId xmlns:a16="http://schemas.microsoft.com/office/drawing/2014/main" val="4237303352"/>
                    </a:ext>
                  </a:extLst>
                </a:gridCol>
                <a:gridCol w="2220074">
                  <a:extLst>
                    <a:ext uri="{9D8B030D-6E8A-4147-A177-3AD203B41FA5}">
                      <a16:colId xmlns:a16="http://schemas.microsoft.com/office/drawing/2014/main" val="1238221484"/>
                    </a:ext>
                  </a:extLst>
                </a:gridCol>
                <a:gridCol w="2220074">
                  <a:extLst>
                    <a:ext uri="{9D8B030D-6E8A-4147-A177-3AD203B41FA5}">
                      <a16:colId xmlns:a16="http://schemas.microsoft.com/office/drawing/2014/main" val="3001380820"/>
                    </a:ext>
                  </a:extLst>
                </a:gridCol>
              </a:tblGrid>
              <a:tr h="762024">
                <a:tc>
                  <a:txBody>
                    <a:bodyPr/>
                    <a:lstStyle/>
                    <a:p>
                      <a:r>
                        <a:rPr lang="en-US" dirty="0">
                          <a:solidFill>
                            <a:schemeClr val="tx1"/>
                          </a:solidFill>
                        </a:rPr>
                        <a:t>Date</a:t>
                      </a:r>
                    </a:p>
                  </a:txBody>
                  <a:tcPr>
                    <a:solidFill>
                      <a:schemeClr val="bg1">
                        <a:lumMod val="85000"/>
                      </a:schemeClr>
                    </a:solidFill>
                  </a:tcPr>
                </a:tc>
                <a:tc>
                  <a:txBody>
                    <a:bodyPr/>
                    <a:lstStyle/>
                    <a:p>
                      <a:r>
                        <a:rPr lang="en-US" dirty="0">
                          <a:solidFill>
                            <a:schemeClr val="tx1"/>
                          </a:solidFill>
                        </a:rPr>
                        <a:t>Comment</a:t>
                      </a:r>
                    </a:p>
                  </a:txBody>
                  <a:tcPr>
                    <a:solidFill>
                      <a:schemeClr val="bg1">
                        <a:lumMod val="85000"/>
                      </a:schemeClr>
                    </a:solidFill>
                  </a:tcPr>
                </a:tc>
                <a:tc>
                  <a:txBody>
                    <a:bodyPr/>
                    <a:lstStyle/>
                    <a:p>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5" name="Round Single Corner Rectangle 4">
            <a:extLst>
              <a:ext uri="{FF2B5EF4-FFF2-40B4-BE49-F238E27FC236}">
                <a16:creationId xmlns:a16="http://schemas.microsoft.com/office/drawing/2014/main" id="{9D0EFE0D-BC7C-9A46-8BBE-C34C3677246D}"/>
              </a:ext>
            </a:extLst>
          </p:cNvPr>
          <p:cNvSpPr/>
          <p:nvPr/>
        </p:nvSpPr>
        <p:spPr>
          <a:xfrm>
            <a:off x="838200" y="379504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Prescription</a:t>
            </a:r>
          </a:p>
        </p:txBody>
      </p:sp>
      <p:graphicFrame>
        <p:nvGraphicFramePr>
          <p:cNvPr id="7" name="Table 6">
            <a:extLst>
              <a:ext uri="{FF2B5EF4-FFF2-40B4-BE49-F238E27FC236}">
                <a16:creationId xmlns:a16="http://schemas.microsoft.com/office/drawing/2014/main" id="{09449B03-3433-0C40-86C5-3E837382A10C}"/>
              </a:ext>
            </a:extLst>
          </p:cNvPr>
          <p:cNvGraphicFramePr>
            <a:graphicFrameLocks noGrp="1"/>
          </p:cNvGraphicFramePr>
          <p:nvPr>
            <p:extLst>
              <p:ext uri="{D42A27DB-BD31-4B8C-83A1-F6EECF244321}">
                <p14:modId xmlns:p14="http://schemas.microsoft.com/office/powerpoint/2010/main" val="3621248002"/>
              </p:ext>
            </p:extLst>
          </p:nvPr>
        </p:nvGraphicFramePr>
        <p:xfrm>
          <a:off x="838200" y="4760289"/>
          <a:ext cx="8880296" cy="762024"/>
        </p:xfrm>
        <a:graphic>
          <a:graphicData uri="http://schemas.openxmlformats.org/drawingml/2006/table">
            <a:tbl>
              <a:tblPr firstRow="1" bandRow="1">
                <a:tableStyleId>{5C22544A-7EE6-4342-B048-85BDC9FD1C3A}</a:tableStyleId>
              </a:tblPr>
              <a:tblGrid>
                <a:gridCol w="2220074">
                  <a:extLst>
                    <a:ext uri="{9D8B030D-6E8A-4147-A177-3AD203B41FA5}">
                      <a16:colId xmlns:a16="http://schemas.microsoft.com/office/drawing/2014/main" val="2400476418"/>
                    </a:ext>
                  </a:extLst>
                </a:gridCol>
                <a:gridCol w="2220074">
                  <a:extLst>
                    <a:ext uri="{9D8B030D-6E8A-4147-A177-3AD203B41FA5}">
                      <a16:colId xmlns:a16="http://schemas.microsoft.com/office/drawing/2014/main" val="4237303352"/>
                    </a:ext>
                  </a:extLst>
                </a:gridCol>
                <a:gridCol w="2220074">
                  <a:extLst>
                    <a:ext uri="{9D8B030D-6E8A-4147-A177-3AD203B41FA5}">
                      <a16:colId xmlns:a16="http://schemas.microsoft.com/office/drawing/2014/main" val="1238221484"/>
                    </a:ext>
                  </a:extLst>
                </a:gridCol>
                <a:gridCol w="2220074">
                  <a:extLst>
                    <a:ext uri="{9D8B030D-6E8A-4147-A177-3AD203B41FA5}">
                      <a16:colId xmlns:a16="http://schemas.microsoft.com/office/drawing/2014/main" val="3001380820"/>
                    </a:ext>
                  </a:extLst>
                </a:gridCol>
              </a:tblGrid>
              <a:tr h="762024">
                <a:tc>
                  <a:txBody>
                    <a:bodyPr/>
                    <a:lstStyle/>
                    <a:p>
                      <a:r>
                        <a:rPr lang="en-US" dirty="0">
                          <a:solidFill>
                            <a:schemeClr val="tx1"/>
                          </a:solidFill>
                        </a:rPr>
                        <a:t>Comment</a:t>
                      </a:r>
                    </a:p>
                  </a:txBody>
                  <a:tcPr>
                    <a:solidFill>
                      <a:schemeClr val="bg1">
                        <a:lumMod val="85000"/>
                      </a:schemeClr>
                    </a:solidFill>
                  </a:tcPr>
                </a:tc>
                <a:tc>
                  <a:txBody>
                    <a:bodyPr/>
                    <a:lstStyle/>
                    <a:p>
                      <a:r>
                        <a:rPr lang="en-US" dirty="0">
                          <a:solidFill>
                            <a:schemeClr val="tx1"/>
                          </a:solidFill>
                        </a:rPr>
                        <a:t>Morning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Afternoon Med</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Night Med</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6" name="Rectangle 5">
            <a:extLst>
              <a:ext uri="{FF2B5EF4-FFF2-40B4-BE49-F238E27FC236}">
                <a16:creationId xmlns:a16="http://schemas.microsoft.com/office/drawing/2014/main" id="{4A1E197C-86DB-9A43-B5C3-FB8F210AFB01}"/>
              </a:ext>
            </a:extLst>
          </p:cNvPr>
          <p:cNvSpPr/>
          <p:nvPr/>
        </p:nvSpPr>
        <p:spPr>
          <a:xfrm>
            <a:off x="8047342" y="58115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8" name="Rectangle 7">
            <a:extLst>
              <a:ext uri="{FF2B5EF4-FFF2-40B4-BE49-F238E27FC236}">
                <a16:creationId xmlns:a16="http://schemas.microsoft.com/office/drawing/2014/main" id="{2B9C36B1-5ACF-A548-962C-74427563CF49}"/>
              </a:ext>
            </a:extLst>
          </p:cNvPr>
          <p:cNvSpPr/>
          <p:nvPr/>
        </p:nvSpPr>
        <p:spPr>
          <a:xfrm>
            <a:off x="10223751" y="581158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3" name="TextBox 2">
            <a:extLst>
              <a:ext uri="{FF2B5EF4-FFF2-40B4-BE49-F238E27FC236}">
                <a16:creationId xmlns:a16="http://schemas.microsoft.com/office/drawing/2014/main" id="{F7D4B8BD-4A32-2B4C-98AF-AC6C4F777A92}"/>
              </a:ext>
            </a:extLst>
          </p:cNvPr>
          <p:cNvSpPr txBox="1"/>
          <p:nvPr/>
        </p:nvSpPr>
        <p:spPr>
          <a:xfrm>
            <a:off x="8732074" y="3781831"/>
            <a:ext cx="3206496" cy="646331"/>
          </a:xfrm>
          <a:prstGeom prst="rect">
            <a:avLst/>
          </a:prstGeom>
          <a:noFill/>
          <a:ln>
            <a:solidFill>
              <a:schemeClr val="accent1">
                <a:shade val="50000"/>
              </a:schemeClr>
            </a:solidFill>
          </a:ln>
        </p:spPr>
        <p:txBody>
          <a:bodyPr wrap="square" rtlCol="0">
            <a:spAutoFit/>
          </a:bodyPr>
          <a:lstStyle/>
          <a:p>
            <a:r>
              <a:rPr lang="en-US" dirty="0"/>
              <a:t>Only works if today is the Appointment day</a:t>
            </a:r>
          </a:p>
        </p:txBody>
      </p:sp>
      <p:cxnSp>
        <p:nvCxnSpPr>
          <p:cNvPr id="9" name="Straight Arrow Connector 8">
            <a:extLst>
              <a:ext uri="{FF2B5EF4-FFF2-40B4-BE49-F238E27FC236}">
                <a16:creationId xmlns:a16="http://schemas.microsoft.com/office/drawing/2014/main" id="{F410192E-88FE-6C4D-BE72-23508E83BD09}"/>
              </a:ext>
            </a:extLst>
          </p:cNvPr>
          <p:cNvCxnSpPr>
            <a:cxnSpLocks/>
          </p:cNvCxnSpPr>
          <p:nvPr/>
        </p:nvCxnSpPr>
        <p:spPr>
          <a:xfrm>
            <a:off x="10128983" y="4525421"/>
            <a:ext cx="1136425" cy="128616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16D99E-CC1C-4749-8F02-032FDE1C1DF8}"/>
              </a:ext>
            </a:extLst>
          </p:cNvPr>
          <p:cNvCxnSpPr>
            <a:cxnSpLocks/>
          </p:cNvCxnSpPr>
          <p:nvPr/>
        </p:nvCxnSpPr>
        <p:spPr>
          <a:xfrm flipH="1">
            <a:off x="9688255" y="4551084"/>
            <a:ext cx="366822" cy="118043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1F7225-517F-384F-94FF-8BC533B15DFD}"/>
              </a:ext>
            </a:extLst>
          </p:cNvPr>
          <p:cNvSpPr txBox="1"/>
          <p:nvPr/>
        </p:nvSpPr>
        <p:spPr>
          <a:xfrm>
            <a:off x="5319252" y="381575"/>
            <a:ext cx="5604387" cy="1200329"/>
          </a:xfrm>
          <a:prstGeom prst="rect">
            <a:avLst/>
          </a:prstGeom>
          <a:noFill/>
          <a:ln>
            <a:solidFill>
              <a:schemeClr val="accent1"/>
            </a:solidFill>
          </a:ln>
        </p:spPr>
        <p:txBody>
          <a:bodyPr wrap="square" rtlCol="0">
            <a:spAutoFit/>
          </a:bodyPr>
          <a:lstStyle/>
          <a:p>
            <a:r>
              <a:rPr lang="en-US" dirty="0"/>
              <a:t>This page is accessed by the specific doctor who logs in. It shows the old prescription of the specific patient on top and new prescription at the bottom and only activated if today is the appointment day.</a:t>
            </a:r>
          </a:p>
        </p:txBody>
      </p:sp>
    </p:spTree>
    <p:extLst>
      <p:ext uri="{BB962C8B-B14F-4D97-AF65-F5344CB8AC3E}">
        <p14:creationId xmlns:p14="http://schemas.microsoft.com/office/powerpoint/2010/main" val="397407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2A99-7241-B647-A765-F721FBCA8E8A}"/>
              </a:ext>
            </a:extLst>
          </p:cNvPr>
          <p:cNvSpPr>
            <a:spLocks noGrp="1"/>
          </p:cNvSpPr>
          <p:nvPr>
            <p:ph type="title"/>
          </p:nvPr>
        </p:nvSpPr>
        <p:spPr/>
        <p:txBody>
          <a:bodyPr/>
          <a:lstStyle/>
          <a:p>
            <a:r>
              <a:rPr lang="en-US" dirty="0"/>
              <a:t>Caregiver’s Home</a:t>
            </a:r>
          </a:p>
        </p:txBody>
      </p:sp>
      <p:sp>
        <p:nvSpPr>
          <p:cNvPr id="4" name="Round Single Corner Rectangle 3">
            <a:extLst>
              <a:ext uri="{FF2B5EF4-FFF2-40B4-BE49-F238E27FC236}">
                <a16:creationId xmlns:a16="http://schemas.microsoft.com/office/drawing/2014/main" id="{DF31E2A9-F8A3-E249-91A4-26B8F652E22B}"/>
              </a:ext>
            </a:extLst>
          </p:cNvPr>
          <p:cNvSpPr/>
          <p:nvPr/>
        </p:nvSpPr>
        <p:spPr>
          <a:xfrm>
            <a:off x="725184" y="16906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Patients duty today</a:t>
            </a:r>
          </a:p>
        </p:txBody>
      </p:sp>
      <p:graphicFrame>
        <p:nvGraphicFramePr>
          <p:cNvPr id="5" name="Table 4">
            <a:extLst>
              <a:ext uri="{FF2B5EF4-FFF2-40B4-BE49-F238E27FC236}">
                <a16:creationId xmlns:a16="http://schemas.microsoft.com/office/drawing/2014/main" id="{9C62FEA5-EDF1-4A4C-930E-F74C98B89E9D}"/>
              </a:ext>
            </a:extLst>
          </p:cNvPr>
          <p:cNvGraphicFramePr>
            <a:graphicFrameLocks noGrp="1"/>
          </p:cNvGraphicFramePr>
          <p:nvPr>
            <p:extLst>
              <p:ext uri="{D42A27DB-BD31-4B8C-83A1-F6EECF244321}">
                <p14:modId xmlns:p14="http://schemas.microsoft.com/office/powerpoint/2010/main" val="1637098169"/>
              </p:ext>
            </p:extLst>
          </p:nvPr>
        </p:nvGraphicFramePr>
        <p:xfrm>
          <a:off x="725184" y="3016251"/>
          <a:ext cx="7112000" cy="1617394"/>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064666906"/>
                    </a:ext>
                  </a:extLst>
                </a:gridCol>
                <a:gridCol w="1016000">
                  <a:extLst>
                    <a:ext uri="{9D8B030D-6E8A-4147-A177-3AD203B41FA5}">
                      <a16:colId xmlns:a16="http://schemas.microsoft.com/office/drawing/2014/main" val="1238221484"/>
                    </a:ext>
                  </a:extLst>
                </a:gridCol>
                <a:gridCol w="1016000">
                  <a:extLst>
                    <a:ext uri="{9D8B030D-6E8A-4147-A177-3AD203B41FA5}">
                      <a16:colId xmlns:a16="http://schemas.microsoft.com/office/drawing/2014/main" val="3001380820"/>
                    </a:ext>
                  </a:extLst>
                </a:gridCol>
                <a:gridCol w="1016000">
                  <a:extLst>
                    <a:ext uri="{9D8B030D-6E8A-4147-A177-3AD203B41FA5}">
                      <a16:colId xmlns:a16="http://schemas.microsoft.com/office/drawing/2014/main" val="3923799258"/>
                    </a:ext>
                  </a:extLst>
                </a:gridCol>
                <a:gridCol w="1016000">
                  <a:extLst>
                    <a:ext uri="{9D8B030D-6E8A-4147-A177-3AD203B41FA5}">
                      <a16:colId xmlns:a16="http://schemas.microsoft.com/office/drawing/2014/main" val="3747020615"/>
                    </a:ext>
                  </a:extLst>
                </a:gridCol>
                <a:gridCol w="1016000">
                  <a:extLst>
                    <a:ext uri="{9D8B030D-6E8A-4147-A177-3AD203B41FA5}">
                      <a16:colId xmlns:a16="http://schemas.microsoft.com/office/drawing/2014/main" val="1683059254"/>
                    </a:ext>
                  </a:extLst>
                </a:gridCol>
                <a:gridCol w="1016000">
                  <a:extLst>
                    <a:ext uri="{9D8B030D-6E8A-4147-A177-3AD203B41FA5}">
                      <a16:colId xmlns:a16="http://schemas.microsoft.com/office/drawing/2014/main" val="587353645"/>
                    </a:ext>
                  </a:extLst>
                </a:gridCol>
              </a:tblGrid>
              <a:tr h="1617394">
                <a:tc>
                  <a:txBody>
                    <a:bodyPr/>
                    <a:lstStyle/>
                    <a:p>
                      <a:r>
                        <a:rPr lang="en-US" dirty="0">
                          <a:solidFill>
                            <a:schemeClr val="tx1"/>
                          </a:solidFill>
                        </a:rPr>
                        <a:t>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D4A8CF3E-E4F7-7B4F-933D-D545EB11709C}"/>
              </a:ext>
            </a:extLst>
          </p:cNvPr>
          <p:cNvSpPr/>
          <p:nvPr/>
        </p:nvSpPr>
        <p:spPr>
          <a:xfrm>
            <a:off x="3020602" y="4222679"/>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AF23CC06-A853-FF43-A2CA-7FA94806BCAD}"/>
              </a:ext>
            </a:extLst>
          </p:cNvPr>
          <p:cNvSpPr/>
          <p:nvPr/>
        </p:nvSpPr>
        <p:spPr>
          <a:xfrm>
            <a:off x="3977384" y="4222679"/>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2EBAFA5E-6FAE-5E4B-92BE-8139A159C08B}"/>
              </a:ext>
            </a:extLst>
          </p:cNvPr>
          <p:cNvSpPr/>
          <p:nvPr/>
        </p:nvSpPr>
        <p:spPr>
          <a:xfrm>
            <a:off x="4971836"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7F2C0DF5-397D-DD49-83A6-9ED68D84D378}"/>
              </a:ext>
            </a:extLst>
          </p:cNvPr>
          <p:cNvSpPr/>
          <p:nvPr/>
        </p:nvSpPr>
        <p:spPr>
          <a:xfrm>
            <a:off x="5985124" y="419699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63B6196-05F4-6144-9001-D488DFA2DEE4}"/>
              </a:ext>
            </a:extLst>
          </p:cNvPr>
          <p:cNvSpPr/>
          <p:nvPr/>
        </p:nvSpPr>
        <p:spPr>
          <a:xfrm>
            <a:off x="7048928" y="4206412"/>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8635DF3B-158C-0A49-974D-FD0F76F35F25}"/>
              </a:ext>
            </a:extLst>
          </p:cNvPr>
          <p:cNvSpPr/>
          <p:nvPr/>
        </p:nvSpPr>
        <p:spPr>
          <a:xfrm>
            <a:off x="1867790"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67C2480B-F4C9-6142-82F7-C04D36D44F4D}"/>
              </a:ext>
            </a:extLst>
          </p:cNvPr>
          <p:cNvSpPr/>
          <p:nvPr/>
        </p:nvSpPr>
        <p:spPr>
          <a:xfrm>
            <a:off x="8047342" y="58115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4" name="Rectangle 13">
            <a:extLst>
              <a:ext uri="{FF2B5EF4-FFF2-40B4-BE49-F238E27FC236}">
                <a16:creationId xmlns:a16="http://schemas.microsoft.com/office/drawing/2014/main" id="{34B02353-4292-D843-84E3-A0FF8C2718C5}"/>
              </a:ext>
            </a:extLst>
          </p:cNvPr>
          <p:cNvSpPr/>
          <p:nvPr/>
        </p:nvSpPr>
        <p:spPr>
          <a:xfrm>
            <a:off x="10223751" y="581158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5" name="TextBox 14">
            <a:extLst>
              <a:ext uri="{FF2B5EF4-FFF2-40B4-BE49-F238E27FC236}">
                <a16:creationId xmlns:a16="http://schemas.microsoft.com/office/drawing/2014/main" id="{D5086062-F0AE-3A4E-88BF-B3ED483679CE}"/>
              </a:ext>
            </a:extLst>
          </p:cNvPr>
          <p:cNvSpPr txBox="1"/>
          <p:nvPr/>
        </p:nvSpPr>
        <p:spPr>
          <a:xfrm>
            <a:off x="6096000" y="1234985"/>
            <a:ext cx="5604387" cy="369332"/>
          </a:xfrm>
          <a:prstGeom prst="rect">
            <a:avLst/>
          </a:prstGeom>
          <a:noFill/>
          <a:ln>
            <a:solidFill>
              <a:schemeClr val="accent1"/>
            </a:solidFill>
          </a:ln>
        </p:spPr>
        <p:txBody>
          <a:bodyPr wrap="square" rtlCol="0">
            <a:spAutoFit/>
          </a:bodyPr>
          <a:lstStyle/>
          <a:p>
            <a:r>
              <a:rPr lang="en-US" dirty="0"/>
              <a:t>This page is accessed by the caregiver who logged in.</a:t>
            </a:r>
          </a:p>
        </p:txBody>
      </p:sp>
    </p:spTree>
    <p:extLst>
      <p:ext uri="{BB962C8B-B14F-4D97-AF65-F5344CB8AC3E}">
        <p14:creationId xmlns:p14="http://schemas.microsoft.com/office/powerpoint/2010/main" val="225095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D575-5A72-8648-8108-7810B1363C34}"/>
              </a:ext>
            </a:extLst>
          </p:cNvPr>
          <p:cNvSpPr>
            <a:spLocks noGrp="1"/>
          </p:cNvSpPr>
          <p:nvPr>
            <p:ph type="title"/>
          </p:nvPr>
        </p:nvSpPr>
        <p:spPr/>
        <p:txBody>
          <a:bodyPr/>
          <a:lstStyle/>
          <a:p>
            <a:r>
              <a:rPr lang="en-US" dirty="0"/>
              <a:t>Family Member’s Home</a:t>
            </a:r>
          </a:p>
        </p:txBody>
      </p:sp>
      <p:sp>
        <p:nvSpPr>
          <p:cNvPr id="4" name="Frame 3">
            <a:extLst>
              <a:ext uri="{FF2B5EF4-FFF2-40B4-BE49-F238E27FC236}">
                <a16:creationId xmlns:a16="http://schemas.microsoft.com/office/drawing/2014/main" id="{7927A222-9B14-C146-9675-DDB19B8486F7}"/>
              </a:ext>
            </a:extLst>
          </p:cNvPr>
          <p:cNvSpPr/>
          <p:nvPr/>
        </p:nvSpPr>
        <p:spPr>
          <a:xfrm>
            <a:off x="3338712" y="228343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608F7A3E-2BF6-E14D-B86D-7CF514FCC5C6}"/>
              </a:ext>
            </a:extLst>
          </p:cNvPr>
          <p:cNvSpPr/>
          <p:nvPr/>
        </p:nvSpPr>
        <p:spPr>
          <a:xfrm>
            <a:off x="838200" y="228644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graphicFrame>
        <p:nvGraphicFramePr>
          <p:cNvPr id="6" name="Table 5">
            <a:extLst>
              <a:ext uri="{FF2B5EF4-FFF2-40B4-BE49-F238E27FC236}">
                <a16:creationId xmlns:a16="http://schemas.microsoft.com/office/drawing/2014/main" id="{76206011-AF6C-8F4F-A93F-2354C87E5909}"/>
              </a:ext>
            </a:extLst>
          </p:cNvPr>
          <p:cNvGraphicFramePr>
            <a:graphicFrameLocks noGrp="1"/>
          </p:cNvGraphicFramePr>
          <p:nvPr>
            <p:extLst>
              <p:ext uri="{D42A27DB-BD31-4B8C-83A1-F6EECF244321}">
                <p14:modId xmlns:p14="http://schemas.microsoft.com/office/powerpoint/2010/main" val="290812191"/>
              </p:ext>
            </p:extLst>
          </p:nvPr>
        </p:nvGraphicFramePr>
        <p:xfrm>
          <a:off x="999233" y="4609567"/>
          <a:ext cx="8127999" cy="1617394"/>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064666906"/>
                    </a:ext>
                  </a:extLst>
                </a:gridCol>
                <a:gridCol w="903111">
                  <a:extLst>
                    <a:ext uri="{9D8B030D-6E8A-4147-A177-3AD203B41FA5}">
                      <a16:colId xmlns:a16="http://schemas.microsoft.com/office/drawing/2014/main" val="2400476418"/>
                    </a:ext>
                  </a:extLst>
                </a:gridCol>
                <a:gridCol w="903111">
                  <a:extLst>
                    <a:ext uri="{9D8B030D-6E8A-4147-A177-3AD203B41FA5}">
                      <a16:colId xmlns:a16="http://schemas.microsoft.com/office/drawing/2014/main" val="4237303352"/>
                    </a:ext>
                  </a:extLst>
                </a:gridCol>
                <a:gridCol w="903111">
                  <a:extLst>
                    <a:ext uri="{9D8B030D-6E8A-4147-A177-3AD203B41FA5}">
                      <a16:colId xmlns:a16="http://schemas.microsoft.com/office/drawing/2014/main" val="1238221484"/>
                    </a:ext>
                  </a:extLst>
                </a:gridCol>
                <a:gridCol w="903111">
                  <a:extLst>
                    <a:ext uri="{9D8B030D-6E8A-4147-A177-3AD203B41FA5}">
                      <a16:colId xmlns:a16="http://schemas.microsoft.com/office/drawing/2014/main" val="3001380820"/>
                    </a:ext>
                  </a:extLst>
                </a:gridCol>
                <a:gridCol w="903111">
                  <a:extLst>
                    <a:ext uri="{9D8B030D-6E8A-4147-A177-3AD203B41FA5}">
                      <a16:colId xmlns:a16="http://schemas.microsoft.com/office/drawing/2014/main" val="3923799258"/>
                    </a:ext>
                  </a:extLst>
                </a:gridCol>
                <a:gridCol w="903111">
                  <a:extLst>
                    <a:ext uri="{9D8B030D-6E8A-4147-A177-3AD203B41FA5}">
                      <a16:colId xmlns:a16="http://schemas.microsoft.com/office/drawing/2014/main" val="3747020615"/>
                    </a:ext>
                  </a:extLst>
                </a:gridCol>
                <a:gridCol w="903111">
                  <a:extLst>
                    <a:ext uri="{9D8B030D-6E8A-4147-A177-3AD203B41FA5}">
                      <a16:colId xmlns:a16="http://schemas.microsoft.com/office/drawing/2014/main" val="1683059254"/>
                    </a:ext>
                  </a:extLst>
                </a:gridCol>
                <a:gridCol w="903111">
                  <a:extLst>
                    <a:ext uri="{9D8B030D-6E8A-4147-A177-3AD203B41FA5}">
                      <a16:colId xmlns:a16="http://schemas.microsoft.com/office/drawing/2014/main" val="587353645"/>
                    </a:ext>
                  </a:extLst>
                </a:gridCol>
              </a:tblGrid>
              <a:tr h="1617394">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19AFE52B-D3C0-FA40-BB10-194F1680DD93}"/>
              </a:ext>
            </a:extLst>
          </p:cNvPr>
          <p:cNvSpPr/>
          <p:nvPr/>
        </p:nvSpPr>
        <p:spPr>
          <a:xfrm>
            <a:off x="3882753"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FF92001C-C7D0-1144-A2EA-B5651DF415BD}"/>
              </a:ext>
            </a:extLst>
          </p:cNvPr>
          <p:cNvSpPr/>
          <p:nvPr/>
        </p:nvSpPr>
        <p:spPr>
          <a:xfrm>
            <a:off x="4754843"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B81E5CC9-F43A-7546-B1F6-066F1D471BAD}"/>
              </a:ext>
            </a:extLst>
          </p:cNvPr>
          <p:cNvSpPr/>
          <p:nvPr/>
        </p:nvSpPr>
        <p:spPr>
          <a:xfrm>
            <a:off x="5629218"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5F499471-94BB-DC44-916B-B5997104CAA0}"/>
              </a:ext>
            </a:extLst>
          </p:cNvPr>
          <p:cNvSpPr/>
          <p:nvPr/>
        </p:nvSpPr>
        <p:spPr>
          <a:xfrm>
            <a:off x="6560312"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1B59FC2F-C212-B04A-93CA-FB3AB0B09B50}"/>
              </a:ext>
            </a:extLst>
          </p:cNvPr>
          <p:cNvSpPr/>
          <p:nvPr/>
        </p:nvSpPr>
        <p:spPr>
          <a:xfrm>
            <a:off x="7471002" y="577168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256AB98-9781-F44B-A817-F941FFA9D605}"/>
              </a:ext>
            </a:extLst>
          </p:cNvPr>
          <p:cNvSpPr/>
          <p:nvPr/>
        </p:nvSpPr>
        <p:spPr>
          <a:xfrm>
            <a:off x="8335100" y="577168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BDA1D829-BFE3-1B4B-99BB-05E900C37725}"/>
              </a:ext>
            </a:extLst>
          </p:cNvPr>
          <p:cNvSpPr/>
          <p:nvPr/>
        </p:nvSpPr>
        <p:spPr>
          <a:xfrm>
            <a:off x="2102399" y="577767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61AB23BD-6D68-1048-B34E-3E1623D51C29}"/>
              </a:ext>
            </a:extLst>
          </p:cNvPr>
          <p:cNvSpPr/>
          <p:nvPr/>
        </p:nvSpPr>
        <p:spPr>
          <a:xfrm>
            <a:off x="8848808" y="220166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5E27D857-76C4-2B43-A4BF-E555FCAEAF40}"/>
              </a:ext>
            </a:extLst>
          </p:cNvPr>
          <p:cNvSpPr/>
          <p:nvPr/>
        </p:nvSpPr>
        <p:spPr>
          <a:xfrm>
            <a:off x="8848808" y="15048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 Single Corner Rectangle 15">
            <a:extLst>
              <a:ext uri="{FF2B5EF4-FFF2-40B4-BE49-F238E27FC236}">
                <a16:creationId xmlns:a16="http://schemas.microsoft.com/office/drawing/2014/main" id="{ADC39119-F0BA-1441-9429-67718C745DD7}"/>
              </a:ext>
            </a:extLst>
          </p:cNvPr>
          <p:cNvSpPr/>
          <p:nvPr/>
        </p:nvSpPr>
        <p:spPr>
          <a:xfrm>
            <a:off x="6382698" y="2184206"/>
            <a:ext cx="1870364" cy="47783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Patient ID(For Patient Family Member)</a:t>
            </a:r>
          </a:p>
        </p:txBody>
      </p:sp>
      <p:sp>
        <p:nvSpPr>
          <p:cNvPr id="17" name="Round Single Corner Rectangle 16">
            <a:extLst>
              <a:ext uri="{FF2B5EF4-FFF2-40B4-BE49-F238E27FC236}">
                <a16:creationId xmlns:a16="http://schemas.microsoft.com/office/drawing/2014/main" id="{94926B87-98C6-F745-96CD-4888A8EB8F9B}"/>
              </a:ext>
            </a:extLst>
          </p:cNvPr>
          <p:cNvSpPr/>
          <p:nvPr/>
        </p:nvSpPr>
        <p:spPr>
          <a:xfrm>
            <a:off x="6354994" y="155498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Family code (For Patient Family Member)</a:t>
            </a:r>
          </a:p>
        </p:txBody>
      </p:sp>
      <p:sp>
        <p:nvSpPr>
          <p:cNvPr id="18" name="Rectangle 17">
            <a:extLst>
              <a:ext uri="{FF2B5EF4-FFF2-40B4-BE49-F238E27FC236}">
                <a16:creationId xmlns:a16="http://schemas.microsoft.com/office/drawing/2014/main" id="{5C1812D1-63D8-5C4F-A5E9-73D88F3099EC}"/>
              </a:ext>
            </a:extLst>
          </p:cNvPr>
          <p:cNvSpPr/>
          <p:nvPr/>
        </p:nvSpPr>
        <p:spPr>
          <a:xfrm>
            <a:off x="7730350" y="331593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9" name="Rectangle 18">
            <a:extLst>
              <a:ext uri="{FF2B5EF4-FFF2-40B4-BE49-F238E27FC236}">
                <a16:creationId xmlns:a16="http://schemas.microsoft.com/office/drawing/2014/main" id="{0037C963-812D-DF4C-96F1-3B048BCC7F85}"/>
              </a:ext>
            </a:extLst>
          </p:cNvPr>
          <p:cNvSpPr/>
          <p:nvPr/>
        </p:nvSpPr>
        <p:spPr>
          <a:xfrm>
            <a:off x="9906759" y="331593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20" name="TextBox 19">
            <a:extLst>
              <a:ext uri="{FF2B5EF4-FFF2-40B4-BE49-F238E27FC236}">
                <a16:creationId xmlns:a16="http://schemas.microsoft.com/office/drawing/2014/main" id="{98B70A0C-BD6A-5945-BFD7-B0A530550EBE}"/>
              </a:ext>
            </a:extLst>
          </p:cNvPr>
          <p:cNvSpPr txBox="1"/>
          <p:nvPr/>
        </p:nvSpPr>
        <p:spPr>
          <a:xfrm>
            <a:off x="6642975" y="346470"/>
            <a:ext cx="5604387" cy="923330"/>
          </a:xfrm>
          <a:prstGeom prst="rect">
            <a:avLst/>
          </a:prstGeom>
          <a:noFill/>
          <a:ln>
            <a:solidFill>
              <a:schemeClr val="accent1"/>
            </a:solidFill>
          </a:ln>
        </p:spPr>
        <p:txBody>
          <a:bodyPr wrap="square" rtlCol="0">
            <a:spAutoFit/>
          </a:bodyPr>
          <a:lstStyle/>
          <a:p>
            <a:r>
              <a:rPr lang="en-US" dirty="0"/>
              <a:t>This page is accessed by Family members. They have to fill up both family code and patient id to see someone’s details.</a:t>
            </a:r>
          </a:p>
        </p:txBody>
      </p:sp>
    </p:spTree>
    <p:extLst>
      <p:ext uri="{BB962C8B-B14F-4D97-AF65-F5344CB8AC3E}">
        <p14:creationId xmlns:p14="http://schemas.microsoft.com/office/powerpoint/2010/main" val="43138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70F0-E291-8D47-8EAE-3DBE1294F315}"/>
              </a:ext>
            </a:extLst>
          </p:cNvPr>
          <p:cNvSpPr>
            <a:spLocks noGrp="1"/>
          </p:cNvSpPr>
          <p:nvPr>
            <p:ph type="title"/>
          </p:nvPr>
        </p:nvSpPr>
        <p:spPr/>
        <p:txBody>
          <a:bodyPr/>
          <a:lstStyle/>
          <a:p>
            <a:r>
              <a:rPr lang="en-US" dirty="0"/>
              <a:t>Admin’s Report</a:t>
            </a:r>
          </a:p>
        </p:txBody>
      </p:sp>
      <p:sp>
        <p:nvSpPr>
          <p:cNvPr id="4" name="Frame 3">
            <a:extLst>
              <a:ext uri="{FF2B5EF4-FFF2-40B4-BE49-F238E27FC236}">
                <a16:creationId xmlns:a16="http://schemas.microsoft.com/office/drawing/2014/main" id="{79076BD1-9954-C147-9424-41E2EFD181F6}"/>
              </a:ext>
            </a:extLst>
          </p:cNvPr>
          <p:cNvSpPr/>
          <p:nvPr/>
        </p:nvSpPr>
        <p:spPr>
          <a:xfrm>
            <a:off x="3318164" y="175048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90670AE4-29AA-7748-BCAE-60315E25CD03}"/>
              </a:ext>
            </a:extLst>
          </p:cNvPr>
          <p:cNvSpPr/>
          <p:nvPr/>
        </p:nvSpPr>
        <p:spPr>
          <a:xfrm>
            <a:off x="838200" y="175048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graphicFrame>
        <p:nvGraphicFramePr>
          <p:cNvPr id="6" name="Table 5">
            <a:extLst>
              <a:ext uri="{FF2B5EF4-FFF2-40B4-BE49-F238E27FC236}">
                <a16:creationId xmlns:a16="http://schemas.microsoft.com/office/drawing/2014/main" id="{82C3627A-1D5C-BE42-B26D-A93302F2E5A9}"/>
              </a:ext>
            </a:extLst>
          </p:cNvPr>
          <p:cNvGraphicFramePr>
            <a:graphicFrameLocks noGrp="1"/>
          </p:cNvGraphicFramePr>
          <p:nvPr>
            <p:extLst>
              <p:ext uri="{D42A27DB-BD31-4B8C-83A1-F6EECF244321}">
                <p14:modId xmlns:p14="http://schemas.microsoft.com/office/powerpoint/2010/main" val="2527365611"/>
              </p:ext>
            </p:extLst>
          </p:nvPr>
        </p:nvGraphicFramePr>
        <p:xfrm>
          <a:off x="725184" y="3016251"/>
          <a:ext cx="8128000" cy="1617394"/>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745054166"/>
                    </a:ext>
                  </a:extLst>
                </a:gridCol>
                <a:gridCol w="812800">
                  <a:extLst>
                    <a:ext uri="{9D8B030D-6E8A-4147-A177-3AD203B41FA5}">
                      <a16:colId xmlns:a16="http://schemas.microsoft.com/office/drawing/2014/main" val="3064666906"/>
                    </a:ext>
                  </a:extLst>
                </a:gridCol>
                <a:gridCol w="812800">
                  <a:extLst>
                    <a:ext uri="{9D8B030D-6E8A-4147-A177-3AD203B41FA5}">
                      <a16:colId xmlns:a16="http://schemas.microsoft.com/office/drawing/2014/main" val="2400476418"/>
                    </a:ext>
                  </a:extLst>
                </a:gridCol>
                <a:gridCol w="812800">
                  <a:extLst>
                    <a:ext uri="{9D8B030D-6E8A-4147-A177-3AD203B41FA5}">
                      <a16:colId xmlns:a16="http://schemas.microsoft.com/office/drawing/2014/main" val="4237303352"/>
                    </a:ext>
                  </a:extLst>
                </a:gridCol>
                <a:gridCol w="812800">
                  <a:extLst>
                    <a:ext uri="{9D8B030D-6E8A-4147-A177-3AD203B41FA5}">
                      <a16:colId xmlns:a16="http://schemas.microsoft.com/office/drawing/2014/main" val="1238221484"/>
                    </a:ext>
                  </a:extLst>
                </a:gridCol>
                <a:gridCol w="812800">
                  <a:extLst>
                    <a:ext uri="{9D8B030D-6E8A-4147-A177-3AD203B41FA5}">
                      <a16:colId xmlns:a16="http://schemas.microsoft.com/office/drawing/2014/main" val="3001380820"/>
                    </a:ext>
                  </a:extLst>
                </a:gridCol>
                <a:gridCol w="812800">
                  <a:extLst>
                    <a:ext uri="{9D8B030D-6E8A-4147-A177-3AD203B41FA5}">
                      <a16:colId xmlns:a16="http://schemas.microsoft.com/office/drawing/2014/main" val="3923799258"/>
                    </a:ext>
                  </a:extLst>
                </a:gridCol>
                <a:gridCol w="812800">
                  <a:extLst>
                    <a:ext uri="{9D8B030D-6E8A-4147-A177-3AD203B41FA5}">
                      <a16:colId xmlns:a16="http://schemas.microsoft.com/office/drawing/2014/main" val="3747020615"/>
                    </a:ext>
                  </a:extLst>
                </a:gridCol>
                <a:gridCol w="812800">
                  <a:extLst>
                    <a:ext uri="{9D8B030D-6E8A-4147-A177-3AD203B41FA5}">
                      <a16:colId xmlns:a16="http://schemas.microsoft.com/office/drawing/2014/main" val="1683059254"/>
                    </a:ext>
                  </a:extLst>
                </a:gridCol>
                <a:gridCol w="812800">
                  <a:extLst>
                    <a:ext uri="{9D8B030D-6E8A-4147-A177-3AD203B41FA5}">
                      <a16:colId xmlns:a16="http://schemas.microsoft.com/office/drawing/2014/main" val="587353645"/>
                    </a:ext>
                  </a:extLst>
                </a:gridCol>
              </a:tblGrid>
              <a:tr h="1617394">
                <a:tc>
                  <a:txBody>
                    <a:bodyPr/>
                    <a:lstStyle/>
                    <a:p>
                      <a:r>
                        <a:rPr lang="en-US" dirty="0">
                          <a:solidFill>
                            <a:schemeClr val="tx1"/>
                          </a:solidFill>
                        </a:rPr>
                        <a:t>Patient’s Name</a:t>
                      </a:r>
                    </a:p>
                  </a:txBody>
                  <a:tcPr>
                    <a:solidFill>
                      <a:schemeClr val="bg1">
                        <a:lumMod val="85000"/>
                      </a:schemeClr>
                    </a:solidFill>
                  </a:tcPr>
                </a:tc>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7" name="Frame 6">
            <a:extLst>
              <a:ext uri="{FF2B5EF4-FFF2-40B4-BE49-F238E27FC236}">
                <a16:creationId xmlns:a16="http://schemas.microsoft.com/office/drawing/2014/main" id="{CB6CE448-3F48-EA43-90E4-B8FB0CF92463}"/>
              </a:ext>
            </a:extLst>
          </p:cNvPr>
          <p:cNvSpPr/>
          <p:nvPr/>
        </p:nvSpPr>
        <p:spPr>
          <a:xfrm>
            <a:off x="4160317" y="4192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a:extLst>
              <a:ext uri="{FF2B5EF4-FFF2-40B4-BE49-F238E27FC236}">
                <a16:creationId xmlns:a16="http://schemas.microsoft.com/office/drawing/2014/main" id="{FFE33A1B-D334-774D-AEEC-4047A797FD4E}"/>
              </a:ext>
            </a:extLst>
          </p:cNvPr>
          <p:cNvSpPr/>
          <p:nvPr/>
        </p:nvSpPr>
        <p:spPr>
          <a:xfrm>
            <a:off x="4945528"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F94AB996-333B-7B41-AC4F-F3427D5E713B}"/>
              </a:ext>
            </a:extLst>
          </p:cNvPr>
          <p:cNvSpPr/>
          <p:nvPr/>
        </p:nvSpPr>
        <p:spPr>
          <a:xfrm>
            <a:off x="5774290"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C258449C-ED36-F447-A532-8199226907E6}"/>
              </a:ext>
            </a:extLst>
          </p:cNvPr>
          <p:cNvSpPr/>
          <p:nvPr/>
        </p:nvSpPr>
        <p:spPr>
          <a:xfrm>
            <a:off x="6519987"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5CC2134-D7A6-6849-8C01-465C01C8BD7A}"/>
              </a:ext>
            </a:extLst>
          </p:cNvPr>
          <p:cNvSpPr/>
          <p:nvPr/>
        </p:nvSpPr>
        <p:spPr>
          <a:xfrm>
            <a:off x="7265684"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2B3B796B-B11A-BC44-9B70-FBD4C08ADBDC}"/>
              </a:ext>
            </a:extLst>
          </p:cNvPr>
          <p:cNvSpPr/>
          <p:nvPr/>
        </p:nvSpPr>
        <p:spPr>
          <a:xfrm>
            <a:off x="8129782"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F91AFDA7-8D8C-4945-8C4D-77137F9EAFA6}"/>
              </a:ext>
            </a:extLst>
          </p:cNvPr>
          <p:cNvSpPr/>
          <p:nvPr/>
        </p:nvSpPr>
        <p:spPr>
          <a:xfrm>
            <a:off x="2498547" y="4186721"/>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 Single Corner Rectangle 13">
            <a:extLst>
              <a:ext uri="{FF2B5EF4-FFF2-40B4-BE49-F238E27FC236}">
                <a16:creationId xmlns:a16="http://schemas.microsoft.com/office/drawing/2014/main" id="{4D281B2D-BF28-D24E-BCBF-7700D23A4278}"/>
              </a:ext>
            </a:extLst>
          </p:cNvPr>
          <p:cNvSpPr/>
          <p:nvPr/>
        </p:nvSpPr>
        <p:spPr>
          <a:xfrm>
            <a:off x="838200" y="2400783"/>
            <a:ext cx="1870364" cy="460375"/>
          </a:xfrm>
          <a:prstGeom prst="round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Missed Patient Activity</a:t>
            </a:r>
          </a:p>
        </p:txBody>
      </p:sp>
      <p:sp>
        <p:nvSpPr>
          <p:cNvPr id="15" name="TextBox 14">
            <a:extLst>
              <a:ext uri="{FF2B5EF4-FFF2-40B4-BE49-F238E27FC236}">
                <a16:creationId xmlns:a16="http://schemas.microsoft.com/office/drawing/2014/main" id="{F1E2263C-DB72-844F-BA13-8D4C8FC2CC52}"/>
              </a:ext>
            </a:extLst>
          </p:cNvPr>
          <p:cNvSpPr txBox="1"/>
          <p:nvPr/>
        </p:nvSpPr>
        <p:spPr>
          <a:xfrm>
            <a:off x="6096000" y="1234985"/>
            <a:ext cx="5604387" cy="646331"/>
          </a:xfrm>
          <a:prstGeom prst="rect">
            <a:avLst/>
          </a:prstGeom>
          <a:noFill/>
          <a:ln>
            <a:solidFill>
              <a:schemeClr val="accent1"/>
            </a:solidFill>
          </a:ln>
        </p:spPr>
        <p:txBody>
          <a:bodyPr wrap="square" rtlCol="0">
            <a:spAutoFit/>
          </a:bodyPr>
          <a:lstStyle/>
          <a:p>
            <a:r>
              <a:rPr lang="en-US" dirty="0"/>
              <a:t>This page is accessed by Admin and supervisor. It only shows the missed activity.</a:t>
            </a:r>
          </a:p>
        </p:txBody>
      </p:sp>
    </p:spTree>
    <p:extLst>
      <p:ext uri="{BB962C8B-B14F-4D97-AF65-F5344CB8AC3E}">
        <p14:creationId xmlns:p14="http://schemas.microsoft.com/office/powerpoint/2010/main" val="299741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0581-4F50-CA4A-8CC0-2EBBF0A7D151}"/>
              </a:ext>
            </a:extLst>
          </p:cNvPr>
          <p:cNvSpPr>
            <a:spLocks noGrp="1"/>
          </p:cNvSpPr>
          <p:nvPr>
            <p:ph type="title"/>
          </p:nvPr>
        </p:nvSpPr>
        <p:spPr/>
        <p:txBody>
          <a:bodyPr/>
          <a:lstStyle/>
          <a:p>
            <a:r>
              <a:rPr lang="en-US" dirty="0"/>
              <a:t>Payment</a:t>
            </a:r>
          </a:p>
        </p:txBody>
      </p:sp>
      <p:sp>
        <p:nvSpPr>
          <p:cNvPr id="4" name="Frame 3">
            <a:extLst>
              <a:ext uri="{FF2B5EF4-FFF2-40B4-BE49-F238E27FC236}">
                <a16:creationId xmlns:a16="http://schemas.microsoft.com/office/drawing/2014/main" id="{911A1C48-BD9A-3147-BAA8-A85400961338}"/>
              </a:ext>
            </a:extLst>
          </p:cNvPr>
          <p:cNvSpPr/>
          <p:nvPr/>
        </p:nvSpPr>
        <p:spPr>
          <a:xfrm>
            <a:off x="3332014" y="220243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D2815B3B-EC20-FF4F-A053-A6FEA509E70D}"/>
              </a:ext>
            </a:extLst>
          </p:cNvPr>
          <p:cNvSpPr/>
          <p:nvPr/>
        </p:nvSpPr>
        <p:spPr>
          <a:xfrm>
            <a:off x="838200" y="225252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Due</a:t>
            </a:r>
          </a:p>
        </p:txBody>
      </p:sp>
      <p:sp>
        <p:nvSpPr>
          <p:cNvPr id="6" name="Frame 5">
            <a:extLst>
              <a:ext uri="{FF2B5EF4-FFF2-40B4-BE49-F238E27FC236}">
                <a16:creationId xmlns:a16="http://schemas.microsoft.com/office/drawing/2014/main" id="{47049E62-FDAC-D245-B3BB-6D652F3EBEAD}"/>
              </a:ext>
            </a:extLst>
          </p:cNvPr>
          <p:cNvSpPr/>
          <p:nvPr/>
        </p:nvSpPr>
        <p:spPr>
          <a:xfrm>
            <a:off x="3329533" y="316263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F9243B2A-09D3-DD46-921D-6F8E72C65104}"/>
              </a:ext>
            </a:extLst>
          </p:cNvPr>
          <p:cNvSpPr/>
          <p:nvPr/>
        </p:nvSpPr>
        <p:spPr>
          <a:xfrm>
            <a:off x="835719" y="321271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Payment</a:t>
            </a:r>
          </a:p>
        </p:txBody>
      </p:sp>
      <p:sp>
        <p:nvSpPr>
          <p:cNvPr id="8" name="TextBox 7">
            <a:extLst>
              <a:ext uri="{FF2B5EF4-FFF2-40B4-BE49-F238E27FC236}">
                <a16:creationId xmlns:a16="http://schemas.microsoft.com/office/drawing/2014/main" id="{90D23CE0-5056-D743-AAF3-2B6CC3543448}"/>
              </a:ext>
            </a:extLst>
          </p:cNvPr>
          <p:cNvSpPr txBox="1"/>
          <p:nvPr/>
        </p:nvSpPr>
        <p:spPr>
          <a:xfrm>
            <a:off x="7274959" y="2699679"/>
            <a:ext cx="4078841" cy="923330"/>
          </a:xfrm>
          <a:prstGeom prst="rect">
            <a:avLst/>
          </a:prstGeom>
          <a:noFill/>
          <a:ln>
            <a:solidFill>
              <a:schemeClr val="accent1"/>
            </a:solidFill>
          </a:ln>
        </p:spPr>
        <p:txBody>
          <a:bodyPr wrap="square" rtlCol="0">
            <a:spAutoFit/>
          </a:bodyPr>
          <a:lstStyle/>
          <a:p>
            <a:r>
              <a:rPr lang="en-US" dirty="0"/>
              <a:t>$10 for every day</a:t>
            </a:r>
          </a:p>
          <a:p>
            <a:r>
              <a:rPr lang="en-US" dirty="0"/>
              <a:t>$50 for every appointment</a:t>
            </a:r>
          </a:p>
          <a:p>
            <a:r>
              <a:rPr lang="en-US" dirty="0"/>
              <a:t>$5 for every medicine/month</a:t>
            </a:r>
          </a:p>
        </p:txBody>
      </p:sp>
      <p:sp>
        <p:nvSpPr>
          <p:cNvPr id="9" name="Rectangle 8">
            <a:extLst>
              <a:ext uri="{FF2B5EF4-FFF2-40B4-BE49-F238E27FC236}">
                <a16:creationId xmlns:a16="http://schemas.microsoft.com/office/drawing/2014/main" id="{5AD025D4-92FF-4142-8F42-80429C7FDC92}"/>
              </a:ext>
            </a:extLst>
          </p:cNvPr>
          <p:cNvSpPr/>
          <p:nvPr/>
        </p:nvSpPr>
        <p:spPr>
          <a:xfrm>
            <a:off x="3501413" y="385585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0" name="Rectangle 9">
            <a:extLst>
              <a:ext uri="{FF2B5EF4-FFF2-40B4-BE49-F238E27FC236}">
                <a16:creationId xmlns:a16="http://schemas.microsoft.com/office/drawing/2014/main" id="{588957A8-99AE-D243-8C39-0580A1DFF1BB}"/>
              </a:ext>
            </a:extLst>
          </p:cNvPr>
          <p:cNvSpPr/>
          <p:nvPr/>
        </p:nvSpPr>
        <p:spPr>
          <a:xfrm>
            <a:off x="5677822" y="3855852"/>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1" name="Frame 10">
            <a:extLst>
              <a:ext uri="{FF2B5EF4-FFF2-40B4-BE49-F238E27FC236}">
                <a16:creationId xmlns:a16="http://schemas.microsoft.com/office/drawing/2014/main" id="{BBCEC112-26FE-9047-84EA-A7F6C971D431}"/>
              </a:ext>
            </a:extLst>
          </p:cNvPr>
          <p:cNvSpPr/>
          <p:nvPr/>
        </p:nvSpPr>
        <p:spPr>
          <a:xfrm>
            <a:off x="3315683" y="146602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ingle Corner Rectangle 11">
            <a:extLst>
              <a:ext uri="{FF2B5EF4-FFF2-40B4-BE49-F238E27FC236}">
                <a16:creationId xmlns:a16="http://schemas.microsoft.com/office/drawing/2014/main" id="{851168C4-2EB2-2D40-9A34-F85800A57B1D}"/>
              </a:ext>
            </a:extLst>
          </p:cNvPr>
          <p:cNvSpPr/>
          <p:nvPr/>
        </p:nvSpPr>
        <p:spPr>
          <a:xfrm>
            <a:off x="835719" y="146602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13" name="Rectangle 12">
            <a:extLst>
              <a:ext uri="{FF2B5EF4-FFF2-40B4-BE49-F238E27FC236}">
                <a16:creationId xmlns:a16="http://schemas.microsoft.com/office/drawing/2014/main" id="{91F9F0CF-1845-864D-BD11-00C07865B468}"/>
              </a:ext>
            </a:extLst>
          </p:cNvPr>
          <p:cNvSpPr/>
          <p:nvPr/>
        </p:nvSpPr>
        <p:spPr>
          <a:xfrm>
            <a:off x="4980907" y="5264493"/>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3" name="TextBox 2">
            <a:extLst>
              <a:ext uri="{FF2B5EF4-FFF2-40B4-BE49-F238E27FC236}">
                <a16:creationId xmlns:a16="http://schemas.microsoft.com/office/drawing/2014/main" id="{E3DDD353-6C91-D14B-9915-0EDEDF4E04C8}"/>
              </a:ext>
            </a:extLst>
          </p:cNvPr>
          <p:cNvSpPr txBox="1"/>
          <p:nvPr/>
        </p:nvSpPr>
        <p:spPr>
          <a:xfrm>
            <a:off x="6959150" y="445062"/>
            <a:ext cx="3948914" cy="2031325"/>
          </a:xfrm>
          <a:prstGeom prst="rect">
            <a:avLst/>
          </a:prstGeom>
          <a:noFill/>
          <a:ln>
            <a:solidFill>
              <a:schemeClr val="accent1"/>
            </a:solidFill>
          </a:ln>
        </p:spPr>
        <p:txBody>
          <a:bodyPr wrap="square" rtlCol="0">
            <a:spAutoFit/>
          </a:bodyPr>
          <a:lstStyle/>
          <a:p>
            <a:r>
              <a:rPr lang="en-US" dirty="0"/>
              <a:t>Only Admin has access to this page. When the Admin presses the ”Update” button, it checks the system date and previous update date, and if it not the same, then you calculate the bill between those days for each patient and add it</a:t>
            </a:r>
          </a:p>
        </p:txBody>
      </p:sp>
    </p:spTree>
    <p:extLst>
      <p:ext uri="{BB962C8B-B14F-4D97-AF65-F5344CB8AC3E}">
        <p14:creationId xmlns:p14="http://schemas.microsoft.com/office/powerpoint/2010/main" val="310716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876E-ABC0-974E-8774-640C14E62CA0}"/>
              </a:ext>
            </a:extLst>
          </p:cNvPr>
          <p:cNvSpPr>
            <a:spLocks noGrp="1"/>
          </p:cNvSpPr>
          <p:nvPr>
            <p:ph type="title"/>
          </p:nvPr>
        </p:nvSpPr>
        <p:spPr/>
        <p:txBody>
          <a:bodyPr/>
          <a:lstStyle/>
          <a:p>
            <a:r>
              <a:rPr lang="en-US" dirty="0"/>
              <a:t>Home Page</a:t>
            </a:r>
          </a:p>
        </p:txBody>
      </p:sp>
      <p:sp>
        <p:nvSpPr>
          <p:cNvPr id="5" name="Rectangle 4">
            <a:extLst>
              <a:ext uri="{FF2B5EF4-FFF2-40B4-BE49-F238E27FC236}">
                <a16:creationId xmlns:a16="http://schemas.microsoft.com/office/drawing/2014/main" id="{E0C923A7-E8BC-E14E-8D5F-E83D394F2E2B}"/>
              </a:ext>
            </a:extLst>
          </p:cNvPr>
          <p:cNvSpPr/>
          <p:nvPr/>
        </p:nvSpPr>
        <p:spPr>
          <a:xfrm>
            <a:off x="2219036" y="1992745"/>
            <a:ext cx="2660073" cy="9005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in</a:t>
            </a:r>
          </a:p>
        </p:txBody>
      </p:sp>
      <p:sp>
        <p:nvSpPr>
          <p:cNvPr id="6" name="Rectangle 5">
            <a:extLst>
              <a:ext uri="{FF2B5EF4-FFF2-40B4-BE49-F238E27FC236}">
                <a16:creationId xmlns:a16="http://schemas.microsoft.com/office/drawing/2014/main" id="{0C05ADCE-44FA-1E4B-A426-FE0328DA90FC}"/>
              </a:ext>
            </a:extLst>
          </p:cNvPr>
          <p:cNvSpPr/>
          <p:nvPr/>
        </p:nvSpPr>
        <p:spPr>
          <a:xfrm>
            <a:off x="2219035" y="3187411"/>
            <a:ext cx="2660073" cy="9005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34748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1942-7728-DE45-9333-FED6FBBDD1A0}"/>
              </a:ext>
            </a:extLst>
          </p:cNvPr>
          <p:cNvSpPr>
            <a:spLocks noGrp="1"/>
          </p:cNvSpPr>
          <p:nvPr>
            <p:ph type="title"/>
          </p:nvPr>
        </p:nvSpPr>
        <p:spPr/>
        <p:txBody>
          <a:bodyPr/>
          <a:lstStyle/>
          <a:p>
            <a:r>
              <a:rPr lang="en-US" dirty="0"/>
              <a:t>Login Page</a:t>
            </a:r>
          </a:p>
        </p:txBody>
      </p:sp>
      <p:sp>
        <p:nvSpPr>
          <p:cNvPr id="4" name="Frame 3">
            <a:extLst>
              <a:ext uri="{FF2B5EF4-FFF2-40B4-BE49-F238E27FC236}">
                <a16:creationId xmlns:a16="http://schemas.microsoft.com/office/drawing/2014/main" id="{915DEE04-5D0D-7844-A4BA-52B72BA8B490}"/>
              </a:ext>
            </a:extLst>
          </p:cNvPr>
          <p:cNvSpPr/>
          <p:nvPr/>
        </p:nvSpPr>
        <p:spPr>
          <a:xfrm>
            <a:off x="5855019" y="263669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D85A6F36-526E-DF4A-9129-557D236F26E4}"/>
              </a:ext>
            </a:extLst>
          </p:cNvPr>
          <p:cNvSpPr/>
          <p:nvPr/>
        </p:nvSpPr>
        <p:spPr>
          <a:xfrm>
            <a:off x="3375055" y="263669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6" name="Frame 5">
            <a:extLst>
              <a:ext uri="{FF2B5EF4-FFF2-40B4-BE49-F238E27FC236}">
                <a16:creationId xmlns:a16="http://schemas.microsoft.com/office/drawing/2014/main" id="{939FF457-7981-754A-8181-26AE049EC27C}"/>
              </a:ext>
            </a:extLst>
          </p:cNvPr>
          <p:cNvSpPr/>
          <p:nvPr/>
        </p:nvSpPr>
        <p:spPr>
          <a:xfrm>
            <a:off x="5855019" y="333303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DDB34CD7-D679-2349-9A8A-999DDC80F6C3}"/>
              </a:ext>
            </a:extLst>
          </p:cNvPr>
          <p:cNvSpPr/>
          <p:nvPr/>
        </p:nvSpPr>
        <p:spPr>
          <a:xfrm>
            <a:off x="3375055" y="333303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8" name="Rectangle 7">
            <a:extLst>
              <a:ext uri="{FF2B5EF4-FFF2-40B4-BE49-F238E27FC236}">
                <a16:creationId xmlns:a16="http://schemas.microsoft.com/office/drawing/2014/main" id="{88D3C197-6576-F643-AE82-F7FA4A8E5354}"/>
              </a:ext>
            </a:extLst>
          </p:cNvPr>
          <p:cNvSpPr/>
          <p:nvPr/>
        </p:nvSpPr>
        <p:spPr>
          <a:xfrm>
            <a:off x="3693898" y="4398930"/>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9" name="Rectangle 8">
            <a:extLst>
              <a:ext uri="{FF2B5EF4-FFF2-40B4-BE49-F238E27FC236}">
                <a16:creationId xmlns:a16="http://schemas.microsoft.com/office/drawing/2014/main" id="{E21936D1-61A6-CF4B-9F76-4DADEA0D82A2}"/>
              </a:ext>
            </a:extLst>
          </p:cNvPr>
          <p:cNvSpPr/>
          <p:nvPr/>
        </p:nvSpPr>
        <p:spPr>
          <a:xfrm>
            <a:off x="5870307" y="4398929"/>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Tree>
    <p:extLst>
      <p:ext uri="{BB962C8B-B14F-4D97-AF65-F5344CB8AC3E}">
        <p14:creationId xmlns:p14="http://schemas.microsoft.com/office/powerpoint/2010/main" val="5997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4B5A-A7E4-DF4E-85FA-3F3B8D8ADE0C}"/>
              </a:ext>
            </a:extLst>
          </p:cNvPr>
          <p:cNvSpPr>
            <a:spLocks noGrp="1"/>
          </p:cNvSpPr>
          <p:nvPr>
            <p:ph type="title"/>
          </p:nvPr>
        </p:nvSpPr>
        <p:spPr/>
        <p:txBody>
          <a:bodyPr/>
          <a:lstStyle/>
          <a:p>
            <a:r>
              <a:rPr lang="en-US" dirty="0"/>
              <a:t>Register</a:t>
            </a:r>
          </a:p>
        </p:txBody>
      </p:sp>
      <p:sp>
        <p:nvSpPr>
          <p:cNvPr id="4" name="Frame 3">
            <a:extLst>
              <a:ext uri="{FF2B5EF4-FFF2-40B4-BE49-F238E27FC236}">
                <a16:creationId xmlns:a16="http://schemas.microsoft.com/office/drawing/2014/main" id="{DAB3ED0A-314C-DD45-8909-9B812BC09213}"/>
              </a:ext>
            </a:extLst>
          </p:cNvPr>
          <p:cNvSpPr/>
          <p:nvPr/>
        </p:nvSpPr>
        <p:spPr>
          <a:xfrm>
            <a:off x="2951009" y="4441551"/>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38921DE9-3553-D94E-90C5-419D998C98F1}"/>
              </a:ext>
            </a:extLst>
          </p:cNvPr>
          <p:cNvSpPr/>
          <p:nvPr/>
        </p:nvSpPr>
        <p:spPr>
          <a:xfrm>
            <a:off x="471045" y="4441551"/>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6" name="Frame 5">
            <a:extLst>
              <a:ext uri="{FF2B5EF4-FFF2-40B4-BE49-F238E27FC236}">
                <a16:creationId xmlns:a16="http://schemas.microsoft.com/office/drawing/2014/main" id="{DC165051-BE81-7B40-9E2C-E7009CCF9C7F}"/>
              </a:ext>
            </a:extLst>
          </p:cNvPr>
          <p:cNvSpPr/>
          <p:nvPr/>
        </p:nvSpPr>
        <p:spPr>
          <a:xfrm>
            <a:off x="2937159" y="236956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5FFC64C5-39B0-4240-AF55-6B78C722C5A8}"/>
              </a:ext>
            </a:extLst>
          </p:cNvPr>
          <p:cNvSpPr/>
          <p:nvPr/>
        </p:nvSpPr>
        <p:spPr>
          <a:xfrm>
            <a:off x="457195" y="236956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Name</a:t>
            </a:r>
          </a:p>
        </p:txBody>
      </p:sp>
      <p:sp>
        <p:nvSpPr>
          <p:cNvPr id="8" name="Frame 7">
            <a:extLst>
              <a:ext uri="{FF2B5EF4-FFF2-40B4-BE49-F238E27FC236}">
                <a16:creationId xmlns:a16="http://schemas.microsoft.com/office/drawing/2014/main" id="{A717C1EF-E996-6C45-AAFC-F7809EFEE943}"/>
              </a:ext>
            </a:extLst>
          </p:cNvPr>
          <p:cNvSpPr/>
          <p:nvPr/>
        </p:nvSpPr>
        <p:spPr>
          <a:xfrm>
            <a:off x="2937159" y="306590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ingle Corner Rectangle 8">
            <a:extLst>
              <a:ext uri="{FF2B5EF4-FFF2-40B4-BE49-F238E27FC236}">
                <a16:creationId xmlns:a16="http://schemas.microsoft.com/office/drawing/2014/main" id="{B6A40484-A7FA-DA45-8185-F12089B0C988}"/>
              </a:ext>
            </a:extLst>
          </p:cNvPr>
          <p:cNvSpPr/>
          <p:nvPr/>
        </p:nvSpPr>
        <p:spPr>
          <a:xfrm>
            <a:off x="457195" y="306590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Name</a:t>
            </a:r>
          </a:p>
        </p:txBody>
      </p:sp>
      <p:sp>
        <p:nvSpPr>
          <p:cNvPr id="10" name="Frame 9">
            <a:extLst>
              <a:ext uri="{FF2B5EF4-FFF2-40B4-BE49-F238E27FC236}">
                <a16:creationId xmlns:a16="http://schemas.microsoft.com/office/drawing/2014/main" id="{F6AF960E-972F-7441-BF62-1B3D42BD7A4F}"/>
              </a:ext>
            </a:extLst>
          </p:cNvPr>
          <p:cNvSpPr/>
          <p:nvPr/>
        </p:nvSpPr>
        <p:spPr>
          <a:xfrm>
            <a:off x="2951009" y="374477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ingle Corner Rectangle 10">
            <a:extLst>
              <a:ext uri="{FF2B5EF4-FFF2-40B4-BE49-F238E27FC236}">
                <a16:creationId xmlns:a16="http://schemas.microsoft.com/office/drawing/2014/main" id="{D096E834-C070-5B49-AAD8-D15A6B054F42}"/>
              </a:ext>
            </a:extLst>
          </p:cNvPr>
          <p:cNvSpPr/>
          <p:nvPr/>
        </p:nvSpPr>
        <p:spPr>
          <a:xfrm>
            <a:off x="471045" y="374477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 ID</a:t>
            </a:r>
          </a:p>
        </p:txBody>
      </p:sp>
      <p:sp>
        <p:nvSpPr>
          <p:cNvPr id="12" name="Frame 11">
            <a:extLst>
              <a:ext uri="{FF2B5EF4-FFF2-40B4-BE49-F238E27FC236}">
                <a16:creationId xmlns:a16="http://schemas.microsoft.com/office/drawing/2014/main" id="{E3702B53-014F-AD4F-A2D2-DD7969E55987}"/>
              </a:ext>
            </a:extLst>
          </p:cNvPr>
          <p:cNvSpPr/>
          <p:nvPr/>
        </p:nvSpPr>
        <p:spPr>
          <a:xfrm>
            <a:off x="9441882" y="169068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 Single Corner Rectangle 12">
            <a:extLst>
              <a:ext uri="{FF2B5EF4-FFF2-40B4-BE49-F238E27FC236}">
                <a16:creationId xmlns:a16="http://schemas.microsoft.com/office/drawing/2014/main" id="{ABE7B010-71E8-414A-B0DF-A36410502708}"/>
              </a:ext>
            </a:extLst>
          </p:cNvPr>
          <p:cNvSpPr/>
          <p:nvPr/>
        </p:nvSpPr>
        <p:spPr>
          <a:xfrm>
            <a:off x="6961918" y="16906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 of Birth</a:t>
            </a:r>
          </a:p>
        </p:txBody>
      </p:sp>
      <p:sp>
        <p:nvSpPr>
          <p:cNvPr id="14" name="Frame 13">
            <a:extLst>
              <a:ext uri="{FF2B5EF4-FFF2-40B4-BE49-F238E27FC236}">
                <a16:creationId xmlns:a16="http://schemas.microsoft.com/office/drawing/2014/main" id="{8FC116D2-C0DF-D047-AD23-EEF2433B6F99}"/>
              </a:ext>
            </a:extLst>
          </p:cNvPr>
          <p:cNvSpPr/>
          <p:nvPr/>
        </p:nvSpPr>
        <p:spPr>
          <a:xfrm>
            <a:off x="9455732" y="236956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 Single Corner Rectangle 16">
            <a:extLst>
              <a:ext uri="{FF2B5EF4-FFF2-40B4-BE49-F238E27FC236}">
                <a16:creationId xmlns:a16="http://schemas.microsoft.com/office/drawing/2014/main" id="{D42D2F1F-D116-8640-8BCA-59570904B29D}"/>
              </a:ext>
            </a:extLst>
          </p:cNvPr>
          <p:cNvSpPr/>
          <p:nvPr/>
        </p:nvSpPr>
        <p:spPr>
          <a:xfrm>
            <a:off x="6961914" y="236956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Family code (For Patient Family Member)</a:t>
            </a:r>
          </a:p>
        </p:txBody>
      </p:sp>
      <p:sp>
        <p:nvSpPr>
          <p:cNvPr id="20" name="Round Single Corner Rectangle 19">
            <a:extLst>
              <a:ext uri="{FF2B5EF4-FFF2-40B4-BE49-F238E27FC236}">
                <a16:creationId xmlns:a16="http://schemas.microsoft.com/office/drawing/2014/main" id="{36352F3C-AE60-5040-8270-A7778A210D81}"/>
              </a:ext>
            </a:extLst>
          </p:cNvPr>
          <p:cNvSpPr/>
          <p:nvPr/>
        </p:nvSpPr>
        <p:spPr>
          <a:xfrm>
            <a:off x="471045" y="1535334"/>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pic>
        <p:nvPicPr>
          <p:cNvPr id="22" name="Picture 21">
            <a:extLst>
              <a:ext uri="{FF2B5EF4-FFF2-40B4-BE49-F238E27FC236}">
                <a16:creationId xmlns:a16="http://schemas.microsoft.com/office/drawing/2014/main" id="{CAB53D17-C00B-B041-9559-261D60765B0E}"/>
              </a:ext>
            </a:extLst>
          </p:cNvPr>
          <p:cNvPicPr>
            <a:picLocks noChangeAspect="1"/>
          </p:cNvPicPr>
          <p:nvPr/>
        </p:nvPicPr>
        <p:blipFill>
          <a:blip r:embed="rId2"/>
          <a:stretch>
            <a:fillRect/>
          </a:stretch>
        </p:blipFill>
        <p:spPr>
          <a:xfrm>
            <a:off x="2937158" y="1406362"/>
            <a:ext cx="1898069" cy="600679"/>
          </a:xfrm>
          <a:prstGeom prst="rect">
            <a:avLst/>
          </a:prstGeom>
        </p:spPr>
      </p:pic>
      <p:sp>
        <p:nvSpPr>
          <p:cNvPr id="21" name="Frame 20">
            <a:extLst>
              <a:ext uri="{FF2B5EF4-FFF2-40B4-BE49-F238E27FC236}">
                <a16:creationId xmlns:a16="http://schemas.microsoft.com/office/drawing/2014/main" id="{C3135230-9108-5F40-B14C-7FA9D0E51127}"/>
              </a:ext>
            </a:extLst>
          </p:cNvPr>
          <p:cNvSpPr/>
          <p:nvPr/>
        </p:nvSpPr>
        <p:spPr>
          <a:xfrm>
            <a:off x="9455732" y="3762675"/>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ame 22">
            <a:extLst>
              <a:ext uri="{FF2B5EF4-FFF2-40B4-BE49-F238E27FC236}">
                <a16:creationId xmlns:a16="http://schemas.microsoft.com/office/drawing/2014/main" id="{83025005-B8A5-EF48-A21C-830C7B5503F2}"/>
              </a:ext>
            </a:extLst>
          </p:cNvPr>
          <p:cNvSpPr/>
          <p:nvPr/>
        </p:nvSpPr>
        <p:spPr>
          <a:xfrm>
            <a:off x="9455732" y="306590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ound Single Corner Rectangle 23">
            <a:extLst>
              <a:ext uri="{FF2B5EF4-FFF2-40B4-BE49-F238E27FC236}">
                <a16:creationId xmlns:a16="http://schemas.microsoft.com/office/drawing/2014/main" id="{7CECA088-C9C3-664F-8EBA-C79054FE5EAF}"/>
              </a:ext>
            </a:extLst>
          </p:cNvPr>
          <p:cNvSpPr/>
          <p:nvPr/>
        </p:nvSpPr>
        <p:spPr>
          <a:xfrm>
            <a:off x="6989622" y="3745212"/>
            <a:ext cx="1870364" cy="47783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Relation to Emergency Contact</a:t>
            </a:r>
          </a:p>
        </p:txBody>
      </p:sp>
      <p:sp>
        <p:nvSpPr>
          <p:cNvPr id="25" name="Round Single Corner Rectangle 24">
            <a:extLst>
              <a:ext uri="{FF2B5EF4-FFF2-40B4-BE49-F238E27FC236}">
                <a16:creationId xmlns:a16="http://schemas.microsoft.com/office/drawing/2014/main" id="{2ED73403-12AD-9944-A7BD-7F6449CED3A3}"/>
              </a:ext>
            </a:extLst>
          </p:cNvPr>
          <p:cNvSpPr/>
          <p:nvPr/>
        </p:nvSpPr>
        <p:spPr>
          <a:xfrm>
            <a:off x="6961918" y="311598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Emergency Contact</a:t>
            </a:r>
          </a:p>
        </p:txBody>
      </p:sp>
      <p:sp>
        <p:nvSpPr>
          <p:cNvPr id="26" name="Frame 25">
            <a:extLst>
              <a:ext uri="{FF2B5EF4-FFF2-40B4-BE49-F238E27FC236}">
                <a16:creationId xmlns:a16="http://schemas.microsoft.com/office/drawing/2014/main" id="{098D3F35-B0D2-714C-8126-267ECE0498F7}"/>
              </a:ext>
            </a:extLst>
          </p:cNvPr>
          <p:cNvSpPr/>
          <p:nvPr/>
        </p:nvSpPr>
        <p:spPr>
          <a:xfrm>
            <a:off x="2937159" y="513832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 Single Corner Rectangle 26">
            <a:extLst>
              <a:ext uri="{FF2B5EF4-FFF2-40B4-BE49-F238E27FC236}">
                <a16:creationId xmlns:a16="http://schemas.microsoft.com/office/drawing/2014/main" id="{C7FFE4D5-D502-0340-896D-46CEFF79AF60}"/>
              </a:ext>
            </a:extLst>
          </p:cNvPr>
          <p:cNvSpPr/>
          <p:nvPr/>
        </p:nvSpPr>
        <p:spPr>
          <a:xfrm>
            <a:off x="457195" y="513832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p>
        </p:txBody>
      </p:sp>
      <p:sp>
        <p:nvSpPr>
          <p:cNvPr id="28" name="Rectangle 27">
            <a:extLst>
              <a:ext uri="{FF2B5EF4-FFF2-40B4-BE49-F238E27FC236}">
                <a16:creationId xmlns:a16="http://schemas.microsoft.com/office/drawing/2014/main" id="{2C2E117D-9E46-494B-B68C-9143A459D651}"/>
              </a:ext>
            </a:extLst>
          </p:cNvPr>
          <p:cNvSpPr/>
          <p:nvPr/>
        </p:nvSpPr>
        <p:spPr>
          <a:xfrm>
            <a:off x="7261445" y="4954910"/>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29" name="Rectangle 28">
            <a:extLst>
              <a:ext uri="{FF2B5EF4-FFF2-40B4-BE49-F238E27FC236}">
                <a16:creationId xmlns:a16="http://schemas.microsoft.com/office/drawing/2014/main" id="{F30F39A6-FFAA-4B40-A3A7-C17B64A24344}"/>
              </a:ext>
            </a:extLst>
          </p:cNvPr>
          <p:cNvSpPr/>
          <p:nvPr/>
        </p:nvSpPr>
        <p:spPr>
          <a:xfrm>
            <a:off x="9437854" y="4954909"/>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6" name="TextBox 15">
            <a:extLst>
              <a:ext uri="{FF2B5EF4-FFF2-40B4-BE49-F238E27FC236}">
                <a16:creationId xmlns:a16="http://schemas.microsoft.com/office/drawing/2014/main" id="{6A8AC0B1-F75A-C345-BB52-8DBD5E582180}"/>
              </a:ext>
            </a:extLst>
          </p:cNvPr>
          <p:cNvSpPr txBox="1"/>
          <p:nvPr/>
        </p:nvSpPr>
        <p:spPr>
          <a:xfrm>
            <a:off x="6534912" y="2255520"/>
            <a:ext cx="5145024" cy="2585323"/>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Only activates when the role is Patient</a:t>
            </a:r>
          </a:p>
        </p:txBody>
      </p:sp>
    </p:spTree>
    <p:extLst>
      <p:ext uri="{BB962C8B-B14F-4D97-AF65-F5344CB8AC3E}">
        <p14:creationId xmlns:p14="http://schemas.microsoft.com/office/powerpoint/2010/main" val="221949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4B5A-A7E4-DF4E-85FA-3F3B8D8ADE0C}"/>
              </a:ext>
            </a:extLst>
          </p:cNvPr>
          <p:cNvSpPr>
            <a:spLocks noGrp="1"/>
          </p:cNvSpPr>
          <p:nvPr>
            <p:ph type="title"/>
          </p:nvPr>
        </p:nvSpPr>
        <p:spPr>
          <a:xfrm>
            <a:off x="838200" y="365125"/>
            <a:ext cx="10515600" cy="1325563"/>
          </a:xfrm>
        </p:spPr>
        <p:txBody>
          <a:bodyPr/>
          <a:lstStyle/>
          <a:p>
            <a:r>
              <a:rPr lang="en-US" dirty="0"/>
              <a:t>Additional Information of Patient</a:t>
            </a:r>
          </a:p>
        </p:txBody>
      </p:sp>
      <p:sp>
        <p:nvSpPr>
          <p:cNvPr id="28" name="Frame 27">
            <a:extLst>
              <a:ext uri="{FF2B5EF4-FFF2-40B4-BE49-F238E27FC236}">
                <a16:creationId xmlns:a16="http://schemas.microsoft.com/office/drawing/2014/main" id="{412DA562-58DC-5C43-A2FB-B35680D2B00C}"/>
              </a:ext>
            </a:extLst>
          </p:cNvPr>
          <p:cNvSpPr/>
          <p:nvPr/>
        </p:nvSpPr>
        <p:spPr>
          <a:xfrm>
            <a:off x="3107602" y="252086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 Single Corner Rectangle 28">
            <a:extLst>
              <a:ext uri="{FF2B5EF4-FFF2-40B4-BE49-F238E27FC236}">
                <a16:creationId xmlns:a16="http://schemas.microsoft.com/office/drawing/2014/main" id="{354E435C-1D95-4542-B8E0-FBE920D9023D}"/>
              </a:ext>
            </a:extLst>
          </p:cNvPr>
          <p:cNvSpPr/>
          <p:nvPr/>
        </p:nvSpPr>
        <p:spPr>
          <a:xfrm>
            <a:off x="613788" y="2570952"/>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a:t>
            </a:r>
          </a:p>
        </p:txBody>
      </p:sp>
      <p:sp>
        <p:nvSpPr>
          <p:cNvPr id="30" name="Frame 29">
            <a:extLst>
              <a:ext uri="{FF2B5EF4-FFF2-40B4-BE49-F238E27FC236}">
                <a16:creationId xmlns:a16="http://schemas.microsoft.com/office/drawing/2014/main" id="{CD8B655F-F882-F549-83E5-7E238D371D03}"/>
              </a:ext>
            </a:extLst>
          </p:cNvPr>
          <p:cNvSpPr/>
          <p:nvPr/>
        </p:nvSpPr>
        <p:spPr>
          <a:xfrm>
            <a:off x="3091271" y="16375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ound Single Corner Rectangle 30">
            <a:extLst>
              <a:ext uri="{FF2B5EF4-FFF2-40B4-BE49-F238E27FC236}">
                <a16:creationId xmlns:a16="http://schemas.microsoft.com/office/drawing/2014/main" id="{CB731227-0764-5049-9B6D-F664AC042C5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32" name="Frame 31">
            <a:extLst>
              <a:ext uri="{FF2B5EF4-FFF2-40B4-BE49-F238E27FC236}">
                <a16:creationId xmlns:a16="http://schemas.microsoft.com/office/drawing/2014/main" id="{E30F80D9-77F5-754C-BD66-CE79F199F685}"/>
              </a:ext>
            </a:extLst>
          </p:cNvPr>
          <p:cNvSpPr/>
          <p:nvPr/>
        </p:nvSpPr>
        <p:spPr>
          <a:xfrm>
            <a:off x="3105121" y="3481063"/>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ound Single Corner Rectangle 32">
            <a:extLst>
              <a:ext uri="{FF2B5EF4-FFF2-40B4-BE49-F238E27FC236}">
                <a16:creationId xmlns:a16="http://schemas.microsoft.com/office/drawing/2014/main" id="{BD45994C-D0A7-DA40-BBF1-E8660FAD29F9}"/>
              </a:ext>
            </a:extLst>
          </p:cNvPr>
          <p:cNvSpPr/>
          <p:nvPr/>
        </p:nvSpPr>
        <p:spPr>
          <a:xfrm>
            <a:off x="611307" y="353114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Admission Date</a:t>
            </a:r>
          </a:p>
        </p:txBody>
      </p:sp>
      <p:sp>
        <p:nvSpPr>
          <p:cNvPr id="19" name="Rectangle 18">
            <a:extLst>
              <a:ext uri="{FF2B5EF4-FFF2-40B4-BE49-F238E27FC236}">
                <a16:creationId xmlns:a16="http://schemas.microsoft.com/office/drawing/2014/main" id="{D1ED44F7-1A5C-FA4D-8E7C-90D4E16B8FD9}"/>
              </a:ext>
            </a:extLst>
          </p:cNvPr>
          <p:cNvSpPr/>
          <p:nvPr/>
        </p:nvSpPr>
        <p:spPr>
          <a:xfrm>
            <a:off x="7251505" y="4772898"/>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20" name="Rectangle 19">
            <a:extLst>
              <a:ext uri="{FF2B5EF4-FFF2-40B4-BE49-F238E27FC236}">
                <a16:creationId xmlns:a16="http://schemas.microsoft.com/office/drawing/2014/main" id="{9EBFE63F-6F6E-D246-87E3-C688A359124F}"/>
              </a:ext>
            </a:extLst>
          </p:cNvPr>
          <p:cNvSpPr/>
          <p:nvPr/>
        </p:nvSpPr>
        <p:spPr>
          <a:xfrm>
            <a:off x="9427914" y="477289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5" name="Round Single Corner Rectangle 14">
            <a:extLst>
              <a:ext uri="{FF2B5EF4-FFF2-40B4-BE49-F238E27FC236}">
                <a16:creationId xmlns:a16="http://schemas.microsoft.com/office/drawing/2014/main" id="{C66A9521-581C-894E-A40C-D3FFDE060095}"/>
              </a:ext>
            </a:extLst>
          </p:cNvPr>
          <p:cNvSpPr/>
          <p:nvPr/>
        </p:nvSpPr>
        <p:spPr>
          <a:xfrm>
            <a:off x="6454802" y="159943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16" name="Frame 15">
            <a:extLst>
              <a:ext uri="{FF2B5EF4-FFF2-40B4-BE49-F238E27FC236}">
                <a16:creationId xmlns:a16="http://schemas.microsoft.com/office/drawing/2014/main" id="{BEC1C6C9-15B3-524A-A6B7-BEF842B05473}"/>
              </a:ext>
            </a:extLst>
          </p:cNvPr>
          <p:cNvSpPr/>
          <p:nvPr/>
        </p:nvSpPr>
        <p:spPr>
          <a:xfrm>
            <a:off x="9284133" y="159943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7944AB9D-86C6-CC4A-8DF3-E063F5515780}"/>
              </a:ext>
            </a:extLst>
          </p:cNvPr>
          <p:cNvSpPr txBox="1"/>
          <p:nvPr/>
        </p:nvSpPr>
        <p:spPr>
          <a:xfrm>
            <a:off x="8129495" y="2830732"/>
            <a:ext cx="3038856" cy="646331"/>
          </a:xfrm>
          <a:prstGeom prst="rect">
            <a:avLst/>
          </a:prstGeom>
          <a:noFill/>
          <a:ln>
            <a:solidFill>
              <a:schemeClr val="accent1">
                <a:shade val="50000"/>
              </a:schemeClr>
            </a:solidFill>
          </a:ln>
        </p:spPr>
        <p:txBody>
          <a:bodyPr wrap="square" rtlCol="0">
            <a:spAutoFit/>
          </a:bodyPr>
          <a:lstStyle/>
          <a:p>
            <a:r>
              <a:rPr lang="en-US" dirty="0"/>
              <a:t>Only pops up the name once the ID is entered…</a:t>
            </a:r>
            <a:r>
              <a:rPr lang="en-US" dirty="0" err="1"/>
              <a:t>Uneditable</a:t>
            </a:r>
            <a:endParaRPr lang="en-US" dirty="0"/>
          </a:p>
        </p:txBody>
      </p:sp>
      <p:cxnSp>
        <p:nvCxnSpPr>
          <p:cNvPr id="18" name="Straight Arrow Connector 17">
            <a:extLst>
              <a:ext uri="{FF2B5EF4-FFF2-40B4-BE49-F238E27FC236}">
                <a16:creationId xmlns:a16="http://schemas.microsoft.com/office/drawing/2014/main" id="{11F9A598-C892-F64B-8D10-239CFCB3AAE3}"/>
              </a:ext>
            </a:extLst>
          </p:cNvPr>
          <p:cNvCxnSpPr/>
          <p:nvPr/>
        </p:nvCxnSpPr>
        <p:spPr>
          <a:xfrm flipV="1">
            <a:off x="9421847" y="2112899"/>
            <a:ext cx="804395" cy="71783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9BBE612-0D32-CC42-B847-A9A28FCAD6CB}"/>
              </a:ext>
            </a:extLst>
          </p:cNvPr>
          <p:cNvSpPr txBox="1"/>
          <p:nvPr/>
        </p:nvSpPr>
        <p:spPr>
          <a:xfrm>
            <a:off x="481781" y="4591665"/>
            <a:ext cx="5604387" cy="646331"/>
          </a:xfrm>
          <a:prstGeom prst="rect">
            <a:avLst/>
          </a:prstGeom>
          <a:noFill/>
          <a:ln>
            <a:solidFill>
              <a:schemeClr val="accent1"/>
            </a:solidFill>
          </a:ln>
        </p:spPr>
        <p:txBody>
          <a:bodyPr wrap="square" rtlCol="0">
            <a:spAutoFit/>
          </a:bodyPr>
          <a:lstStyle/>
          <a:p>
            <a:r>
              <a:rPr lang="en-US" dirty="0"/>
              <a:t>This page is accessed by Admin and supervisor after the registration is approved for </a:t>
            </a:r>
            <a:r>
              <a:rPr lang="en-US"/>
              <a:t>a Patient.</a:t>
            </a:r>
            <a:endParaRPr lang="en-US" dirty="0"/>
          </a:p>
        </p:txBody>
      </p:sp>
    </p:spTree>
    <p:extLst>
      <p:ext uri="{BB962C8B-B14F-4D97-AF65-F5344CB8AC3E}">
        <p14:creationId xmlns:p14="http://schemas.microsoft.com/office/powerpoint/2010/main" val="4430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1F6-91F5-C442-BB4D-9FEADE11C3BE}"/>
              </a:ext>
            </a:extLst>
          </p:cNvPr>
          <p:cNvSpPr>
            <a:spLocks noGrp="1"/>
          </p:cNvSpPr>
          <p:nvPr>
            <p:ph type="title"/>
          </p:nvPr>
        </p:nvSpPr>
        <p:spPr/>
        <p:txBody>
          <a:bodyPr/>
          <a:lstStyle/>
          <a:p>
            <a:r>
              <a:rPr lang="en-US" dirty="0"/>
              <a:t>Doctor’s Appointment</a:t>
            </a:r>
          </a:p>
        </p:txBody>
      </p:sp>
      <p:sp>
        <p:nvSpPr>
          <p:cNvPr id="4" name="Round Single Corner Rectangle 3">
            <a:extLst>
              <a:ext uri="{FF2B5EF4-FFF2-40B4-BE49-F238E27FC236}">
                <a16:creationId xmlns:a16="http://schemas.microsoft.com/office/drawing/2014/main" id="{86AD8296-88B6-3849-8FB9-525AC20957A0}"/>
              </a:ext>
            </a:extLst>
          </p:cNvPr>
          <p:cNvSpPr/>
          <p:nvPr/>
        </p:nvSpPr>
        <p:spPr>
          <a:xfrm>
            <a:off x="611307" y="3541996"/>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p:txBody>
      </p:sp>
      <p:sp>
        <p:nvSpPr>
          <p:cNvPr id="5" name="Frame 4">
            <a:extLst>
              <a:ext uri="{FF2B5EF4-FFF2-40B4-BE49-F238E27FC236}">
                <a16:creationId xmlns:a16="http://schemas.microsoft.com/office/drawing/2014/main" id="{D72A3F28-8300-4E4F-AE57-990EF8F8BC43}"/>
              </a:ext>
            </a:extLst>
          </p:cNvPr>
          <p:cNvSpPr/>
          <p:nvPr/>
        </p:nvSpPr>
        <p:spPr>
          <a:xfrm>
            <a:off x="3091271" y="263870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 Single Corner Rectangle 5">
            <a:extLst>
              <a:ext uri="{FF2B5EF4-FFF2-40B4-BE49-F238E27FC236}">
                <a16:creationId xmlns:a16="http://schemas.microsoft.com/office/drawing/2014/main" id="{FE5C6793-28C8-2549-8518-A263031BFB40}"/>
              </a:ext>
            </a:extLst>
          </p:cNvPr>
          <p:cNvSpPr/>
          <p:nvPr/>
        </p:nvSpPr>
        <p:spPr>
          <a:xfrm>
            <a:off x="611307" y="263870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pic>
        <p:nvPicPr>
          <p:cNvPr id="7" name="Picture 6">
            <a:extLst>
              <a:ext uri="{FF2B5EF4-FFF2-40B4-BE49-F238E27FC236}">
                <a16:creationId xmlns:a16="http://schemas.microsoft.com/office/drawing/2014/main" id="{FA12FB29-6A89-3A48-B9E3-C07AD3672BCB}"/>
              </a:ext>
            </a:extLst>
          </p:cNvPr>
          <p:cNvPicPr>
            <a:picLocks noChangeAspect="1"/>
          </p:cNvPicPr>
          <p:nvPr/>
        </p:nvPicPr>
        <p:blipFill>
          <a:blip r:embed="rId2"/>
          <a:stretch>
            <a:fillRect/>
          </a:stretch>
        </p:blipFill>
        <p:spPr>
          <a:xfrm>
            <a:off x="3077420" y="3471843"/>
            <a:ext cx="1898069" cy="600679"/>
          </a:xfrm>
          <a:prstGeom prst="rect">
            <a:avLst/>
          </a:prstGeom>
        </p:spPr>
      </p:pic>
      <p:sp>
        <p:nvSpPr>
          <p:cNvPr id="8" name="Round Single Corner Rectangle 7">
            <a:extLst>
              <a:ext uri="{FF2B5EF4-FFF2-40B4-BE49-F238E27FC236}">
                <a16:creationId xmlns:a16="http://schemas.microsoft.com/office/drawing/2014/main" id="{2E581DA3-E1FF-E342-85D7-2F8CF143B02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9" name="Frame 8">
            <a:extLst>
              <a:ext uri="{FF2B5EF4-FFF2-40B4-BE49-F238E27FC236}">
                <a16:creationId xmlns:a16="http://schemas.microsoft.com/office/drawing/2014/main" id="{DDDC840D-A917-6742-AF30-50654EE96357}"/>
              </a:ext>
            </a:extLst>
          </p:cNvPr>
          <p:cNvSpPr/>
          <p:nvPr/>
        </p:nvSpPr>
        <p:spPr>
          <a:xfrm>
            <a:off x="3091271" y="169068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ingle Corner Rectangle 9">
            <a:extLst>
              <a:ext uri="{FF2B5EF4-FFF2-40B4-BE49-F238E27FC236}">
                <a16:creationId xmlns:a16="http://schemas.microsoft.com/office/drawing/2014/main" id="{E64CFE2B-90F5-8F4B-919F-943916BEBAD2}"/>
              </a:ext>
            </a:extLst>
          </p:cNvPr>
          <p:cNvSpPr/>
          <p:nvPr/>
        </p:nvSpPr>
        <p:spPr>
          <a:xfrm>
            <a:off x="6420795"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11" name="Frame 10">
            <a:extLst>
              <a:ext uri="{FF2B5EF4-FFF2-40B4-BE49-F238E27FC236}">
                <a16:creationId xmlns:a16="http://schemas.microsoft.com/office/drawing/2014/main" id="{06BC6A43-E68C-AC4F-BA46-54B57EB129AF}"/>
              </a:ext>
            </a:extLst>
          </p:cNvPr>
          <p:cNvSpPr/>
          <p:nvPr/>
        </p:nvSpPr>
        <p:spPr>
          <a:xfrm>
            <a:off x="9250126" y="1637596"/>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EEE2AB06-3D4D-AF47-B45E-9F58C4E5F9EA}"/>
              </a:ext>
            </a:extLst>
          </p:cNvPr>
          <p:cNvSpPr txBox="1"/>
          <p:nvPr/>
        </p:nvSpPr>
        <p:spPr>
          <a:xfrm>
            <a:off x="8095488" y="2868896"/>
            <a:ext cx="3038856" cy="646331"/>
          </a:xfrm>
          <a:prstGeom prst="rect">
            <a:avLst/>
          </a:prstGeom>
          <a:noFill/>
          <a:ln>
            <a:solidFill>
              <a:schemeClr val="accent1">
                <a:shade val="50000"/>
              </a:schemeClr>
            </a:solidFill>
          </a:ln>
        </p:spPr>
        <p:txBody>
          <a:bodyPr wrap="square" rtlCol="0">
            <a:spAutoFit/>
          </a:bodyPr>
          <a:lstStyle/>
          <a:p>
            <a:r>
              <a:rPr lang="en-US" dirty="0"/>
              <a:t>Only pops up the name once the ID is entered…</a:t>
            </a:r>
            <a:r>
              <a:rPr lang="en-US" dirty="0" err="1"/>
              <a:t>Uneditable</a:t>
            </a:r>
            <a:endParaRPr lang="en-US" dirty="0"/>
          </a:p>
        </p:txBody>
      </p:sp>
      <p:cxnSp>
        <p:nvCxnSpPr>
          <p:cNvPr id="14" name="Straight Arrow Connector 13">
            <a:extLst>
              <a:ext uri="{FF2B5EF4-FFF2-40B4-BE49-F238E27FC236}">
                <a16:creationId xmlns:a16="http://schemas.microsoft.com/office/drawing/2014/main" id="{65F9ECE7-ACA0-0640-A36D-613DDA2A10BC}"/>
              </a:ext>
            </a:extLst>
          </p:cNvPr>
          <p:cNvCxnSpPr/>
          <p:nvPr/>
        </p:nvCxnSpPr>
        <p:spPr>
          <a:xfrm flipV="1">
            <a:off x="9387840" y="2151063"/>
            <a:ext cx="804395" cy="71783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B0234B8-F6A9-114D-A04B-6762D2BD87F9}"/>
              </a:ext>
            </a:extLst>
          </p:cNvPr>
          <p:cNvSpPr/>
          <p:nvPr/>
        </p:nvSpPr>
        <p:spPr>
          <a:xfrm>
            <a:off x="6702865" y="4919202"/>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6" name="Rectangle 15">
            <a:extLst>
              <a:ext uri="{FF2B5EF4-FFF2-40B4-BE49-F238E27FC236}">
                <a16:creationId xmlns:a16="http://schemas.microsoft.com/office/drawing/2014/main" id="{3E16856C-CF01-4240-B08F-2972D34D48AB}"/>
              </a:ext>
            </a:extLst>
          </p:cNvPr>
          <p:cNvSpPr/>
          <p:nvPr/>
        </p:nvSpPr>
        <p:spPr>
          <a:xfrm>
            <a:off x="8879274" y="4919201"/>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7" name="TextBox 16">
            <a:extLst>
              <a:ext uri="{FF2B5EF4-FFF2-40B4-BE49-F238E27FC236}">
                <a16:creationId xmlns:a16="http://schemas.microsoft.com/office/drawing/2014/main" id="{820D05B7-701E-4A4A-AA7C-5583A6D42436}"/>
              </a:ext>
            </a:extLst>
          </p:cNvPr>
          <p:cNvSpPr txBox="1"/>
          <p:nvPr/>
        </p:nvSpPr>
        <p:spPr>
          <a:xfrm>
            <a:off x="481781" y="4591665"/>
            <a:ext cx="5604387" cy="923330"/>
          </a:xfrm>
          <a:prstGeom prst="rect">
            <a:avLst/>
          </a:prstGeom>
          <a:noFill/>
          <a:ln>
            <a:solidFill>
              <a:schemeClr val="accent1"/>
            </a:solidFill>
          </a:ln>
        </p:spPr>
        <p:txBody>
          <a:bodyPr wrap="square" rtlCol="0">
            <a:spAutoFit/>
          </a:bodyPr>
          <a:lstStyle/>
          <a:p>
            <a:r>
              <a:rPr lang="en-US" dirty="0"/>
              <a:t>This page is accessed by Admin and supervisor. When the date is selected, the Doctor’s dropdown only shows the doctor on the Roster on that day.</a:t>
            </a:r>
          </a:p>
        </p:txBody>
      </p:sp>
    </p:spTree>
    <p:extLst>
      <p:ext uri="{BB962C8B-B14F-4D97-AF65-F5344CB8AC3E}">
        <p14:creationId xmlns:p14="http://schemas.microsoft.com/office/powerpoint/2010/main" val="305981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0B2A-5E54-B44B-A57A-F619AD0D6437}"/>
              </a:ext>
            </a:extLst>
          </p:cNvPr>
          <p:cNvSpPr>
            <a:spLocks noGrp="1"/>
          </p:cNvSpPr>
          <p:nvPr>
            <p:ph type="title"/>
          </p:nvPr>
        </p:nvSpPr>
        <p:spPr/>
        <p:txBody>
          <a:bodyPr/>
          <a:lstStyle/>
          <a:p>
            <a:r>
              <a:rPr lang="en-US" dirty="0"/>
              <a:t>Role</a:t>
            </a:r>
          </a:p>
        </p:txBody>
      </p:sp>
      <p:sp>
        <p:nvSpPr>
          <p:cNvPr id="4" name="Frame 3">
            <a:extLst>
              <a:ext uri="{FF2B5EF4-FFF2-40B4-BE49-F238E27FC236}">
                <a16:creationId xmlns:a16="http://schemas.microsoft.com/office/drawing/2014/main" id="{C7114108-B87B-2D40-926E-BA6711D943FA}"/>
              </a:ext>
            </a:extLst>
          </p:cNvPr>
          <p:cNvSpPr/>
          <p:nvPr/>
        </p:nvSpPr>
        <p:spPr>
          <a:xfrm>
            <a:off x="3872107" y="4666058"/>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710979D0-6A4D-2047-9703-AFB535A7EB62}"/>
              </a:ext>
            </a:extLst>
          </p:cNvPr>
          <p:cNvSpPr/>
          <p:nvPr/>
        </p:nvSpPr>
        <p:spPr>
          <a:xfrm>
            <a:off x="1405993" y="4666058"/>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level</a:t>
            </a:r>
          </a:p>
        </p:txBody>
      </p:sp>
      <p:sp>
        <p:nvSpPr>
          <p:cNvPr id="6" name="Frame 5">
            <a:extLst>
              <a:ext uri="{FF2B5EF4-FFF2-40B4-BE49-F238E27FC236}">
                <a16:creationId xmlns:a16="http://schemas.microsoft.com/office/drawing/2014/main" id="{CEC3017D-368F-E741-890A-789393E99345}"/>
              </a:ext>
            </a:extLst>
          </p:cNvPr>
          <p:cNvSpPr/>
          <p:nvPr/>
        </p:nvSpPr>
        <p:spPr>
          <a:xfrm>
            <a:off x="3872107" y="4011126"/>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 Single Corner Rectangle 6">
            <a:extLst>
              <a:ext uri="{FF2B5EF4-FFF2-40B4-BE49-F238E27FC236}">
                <a16:creationId xmlns:a16="http://schemas.microsoft.com/office/drawing/2014/main" id="{BB81EC2B-DF36-2449-9ED4-A0E202D4C673}"/>
              </a:ext>
            </a:extLst>
          </p:cNvPr>
          <p:cNvSpPr/>
          <p:nvPr/>
        </p:nvSpPr>
        <p:spPr>
          <a:xfrm>
            <a:off x="1392143" y="4011126"/>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Role</a:t>
            </a:r>
          </a:p>
        </p:txBody>
      </p:sp>
      <p:sp>
        <p:nvSpPr>
          <p:cNvPr id="17" name="Rectangle 16">
            <a:extLst>
              <a:ext uri="{FF2B5EF4-FFF2-40B4-BE49-F238E27FC236}">
                <a16:creationId xmlns:a16="http://schemas.microsoft.com/office/drawing/2014/main" id="{C307135F-D884-E847-9F8C-7919CF27CB58}"/>
              </a:ext>
            </a:extLst>
          </p:cNvPr>
          <p:cNvSpPr/>
          <p:nvPr/>
        </p:nvSpPr>
        <p:spPr>
          <a:xfrm>
            <a:off x="7474787" y="4666058"/>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8" name="Rectangle 17">
            <a:extLst>
              <a:ext uri="{FF2B5EF4-FFF2-40B4-BE49-F238E27FC236}">
                <a16:creationId xmlns:a16="http://schemas.microsoft.com/office/drawing/2014/main" id="{D7430888-8A30-8040-ACFE-E8D4EF47336B}"/>
              </a:ext>
            </a:extLst>
          </p:cNvPr>
          <p:cNvSpPr/>
          <p:nvPr/>
        </p:nvSpPr>
        <p:spPr>
          <a:xfrm>
            <a:off x="9651196" y="4666057"/>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graphicFrame>
        <p:nvGraphicFramePr>
          <p:cNvPr id="23" name="Table 22">
            <a:extLst>
              <a:ext uri="{FF2B5EF4-FFF2-40B4-BE49-F238E27FC236}">
                <a16:creationId xmlns:a16="http://schemas.microsoft.com/office/drawing/2014/main" id="{D98EAE0A-D647-FB40-85ED-10420AE229FA}"/>
              </a:ext>
            </a:extLst>
          </p:cNvPr>
          <p:cNvGraphicFramePr>
            <a:graphicFrameLocks noGrp="1"/>
          </p:cNvGraphicFramePr>
          <p:nvPr>
            <p:extLst>
              <p:ext uri="{D42A27DB-BD31-4B8C-83A1-F6EECF244321}">
                <p14:modId xmlns:p14="http://schemas.microsoft.com/office/powerpoint/2010/main" val="3371511850"/>
              </p:ext>
            </p:extLst>
          </p:nvPr>
        </p:nvGraphicFramePr>
        <p:xfrm>
          <a:off x="1279988" y="1598202"/>
          <a:ext cx="4566008" cy="949789"/>
        </p:xfrm>
        <a:graphic>
          <a:graphicData uri="http://schemas.openxmlformats.org/drawingml/2006/table">
            <a:tbl>
              <a:tblPr firstRow="1" bandRow="1">
                <a:tableStyleId>{5C22544A-7EE6-4342-B048-85BDC9FD1C3A}</a:tableStyleId>
              </a:tblPr>
              <a:tblGrid>
                <a:gridCol w="2283004">
                  <a:extLst>
                    <a:ext uri="{9D8B030D-6E8A-4147-A177-3AD203B41FA5}">
                      <a16:colId xmlns:a16="http://schemas.microsoft.com/office/drawing/2014/main" val="1238221484"/>
                    </a:ext>
                  </a:extLst>
                </a:gridCol>
                <a:gridCol w="2283004">
                  <a:extLst>
                    <a:ext uri="{9D8B030D-6E8A-4147-A177-3AD203B41FA5}">
                      <a16:colId xmlns:a16="http://schemas.microsoft.com/office/drawing/2014/main" val="3001380820"/>
                    </a:ext>
                  </a:extLst>
                </a:gridCol>
              </a:tblGrid>
              <a:tr h="949789">
                <a:tc>
                  <a:txBody>
                    <a:bodyPr/>
                    <a:lstStyle/>
                    <a:p>
                      <a:pPr algn="ctr"/>
                      <a:r>
                        <a:rPr lang="en-US" dirty="0">
                          <a:solidFill>
                            <a:schemeClr val="tx1"/>
                          </a:solidFill>
                        </a:rPr>
                        <a:t>Role</a:t>
                      </a:r>
                    </a:p>
                  </a:txBody>
                  <a:tcPr>
                    <a:solidFill>
                      <a:schemeClr val="bg1">
                        <a:lumMod val="85000"/>
                      </a:schemeClr>
                    </a:solidFill>
                  </a:tcPr>
                </a:tc>
                <a:tc>
                  <a:txBody>
                    <a:bodyPr/>
                    <a:lstStyle/>
                    <a:p>
                      <a:pPr algn="ctr"/>
                      <a:r>
                        <a:rPr lang="en-US" dirty="0">
                          <a:solidFill>
                            <a:schemeClr val="tx1"/>
                          </a:solidFill>
                        </a:rPr>
                        <a:t>Access Level</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10" name="TextBox 9">
            <a:extLst>
              <a:ext uri="{FF2B5EF4-FFF2-40B4-BE49-F238E27FC236}">
                <a16:creationId xmlns:a16="http://schemas.microsoft.com/office/drawing/2014/main" id="{4C2F2BC1-C816-E644-9553-04AB158295E2}"/>
              </a:ext>
            </a:extLst>
          </p:cNvPr>
          <p:cNvSpPr txBox="1"/>
          <p:nvPr/>
        </p:nvSpPr>
        <p:spPr>
          <a:xfrm>
            <a:off x="6387412" y="951871"/>
            <a:ext cx="5604387" cy="369332"/>
          </a:xfrm>
          <a:prstGeom prst="rect">
            <a:avLst/>
          </a:prstGeom>
          <a:noFill/>
          <a:ln>
            <a:solidFill>
              <a:schemeClr val="accent1"/>
            </a:solidFill>
          </a:ln>
        </p:spPr>
        <p:txBody>
          <a:bodyPr wrap="square" rtlCol="0">
            <a:spAutoFit/>
          </a:bodyPr>
          <a:lstStyle/>
          <a:p>
            <a:r>
              <a:rPr lang="en-US" dirty="0"/>
              <a:t>This page is accessed by Admin only.</a:t>
            </a:r>
          </a:p>
        </p:txBody>
      </p:sp>
    </p:spTree>
    <p:extLst>
      <p:ext uri="{BB962C8B-B14F-4D97-AF65-F5344CB8AC3E}">
        <p14:creationId xmlns:p14="http://schemas.microsoft.com/office/powerpoint/2010/main" val="354283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C20-0C19-8B4D-8E95-AED850EACCE5}"/>
              </a:ext>
            </a:extLst>
          </p:cNvPr>
          <p:cNvSpPr>
            <a:spLocks noGrp="1"/>
          </p:cNvSpPr>
          <p:nvPr>
            <p:ph type="title"/>
          </p:nvPr>
        </p:nvSpPr>
        <p:spPr/>
        <p:txBody>
          <a:bodyPr/>
          <a:lstStyle/>
          <a:p>
            <a:r>
              <a:rPr lang="en-US" dirty="0"/>
              <a:t>Patient’s Home</a:t>
            </a:r>
          </a:p>
        </p:txBody>
      </p:sp>
      <p:sp>
        <p:nvSpPr>
          <p:cNvPr id="4" name="Frame 3">
            <a:extLst>
              <a:ext uri="{FF2B5EF4-FFF2-40B4-BE49-F238E27FC236}">
                <a16:creationId xmlns:a16="http://schemas.microsoft.com/office/drawing/2014/main" id="{62BCC290-1679-F844-BA78-BB94F52E6153}"/>
              </a:ext>
            </a:extLst>
          </p:cNvPr>
          <p:cNvSpPr/>
          <p:nvPr/>
        </p:nvSpPr>
        <p:spPr>
          <a:xfrm>
            <a:off x="3091271" y="1637597"/>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a:extLst>
              <a:ext uri="{FF2B5EF4-FFF2-40B4-BE49-F238E27FC236}">
                <a16:creationId xmlns:a16="http://schemas.microsoft.com/office/drawing/2014/main" id="{25AE5D59-8E07-DB43-A5F4-1B8FFB5A29EB}"/>
              </a:ext>
            </a:extLst>
          </p:cNvPr>
          <p:cNvSpPr/>
          <p:nvPr/>
        </p:nvSpPr>
        <p:spPr>
          <a:xfrm>
            <a:off x="611307" y="163759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ID</a:t>
            </a:r>
          </a:p>
        </p:txBody>
      </p:sp>
      <p:sp>
        <p:nvSpPr>
          <p:cNvPr id="6" name="Round Single Corner Rectangle 5">
            <a:extLst>
              <a:ext uri="{FF2B5EF4-FFF2-40B4-BE49-F238E27FC236}">
                <a16:creationId xmlns:a16="http://schemas.microsoft.com/office/drawing/2014/main" id="{141A84D3-B79B-B743-8258-304615FE9A62}"/>
              </a:ext>
            </a:extLst>
          </p:cNvPr>
          <p:cNvSpPr/>
          <p:nvPr/>
        </p:nvSpPr>
        <p:spPr>
          <a:xfrm>
            <a:off x="6454802" y="1599433"/>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Name</a:t>
            </a:r>
          </a:p>
        </p:txBody>
      </p:sp>
      <p:sp>
        <p:nvSpPr>
          <p:cNvPr id="7" name="Frame 6">
            <a:extLst>
              <a:ext uri="{FF2B5EF4-FFF2-40B4-BE49-F238E27FC236}">
                <a16:creationId xmlns:a16="http://schemas.microsoft.com/office/drawing/2014/main" id="{A28E7D59-B5EC-8041-9644-FBE07C7A2517}"/>
              </a:ext>
            </a:extLst>
          </p:cNvPr>
          <p:cNvSpPr/>
          <p:nvPr/>
        </p:nvSpPr>
        <p:spPr>
          <a:xfrm>
            <a:off x="9284133" y="1599432"/>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9D7051F1-F304-484E-8B68-CA1CAECC9D24}"/>
              </a:ext>
            </a:extLst>
          </p:cNvPr>
          <p:cNvGraphicFramePr>
            <a:graphicFrameLocks noGrp="1"/>
          </p:cNvGraphicFramePr>
          <p:nvPr>
            <p:extLst>
              <p:ext uri="{D42A27DB-BD31-4B8C-83A1-F6EECF244321}">
                <p14:modId xmlns:p14="http://schemas.microsoft.com/office/powerpoint/2010/main" val="512085905"/>
              </p:ext>
            </p:extLst>
          </p:nvPr>
        </p:nvGraphicFramePr>
        <p:xfrm>
          <a:off x="1035809" y="3294116"/>
          <a:ext cx="8127999" cy="1617394"/>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064666906"/>
                    </a:ext>
                  </a:extLst>
                </a:gridCol>
                <a:gridCol w="903111">
                  <a:extLst>
                    <a:ext uri="{9D8B030D-6E8A-4147-A177-3AD203B41FA5}">
                      <a16:colId xmlns:a16="http://schemas.microsoft.com/office/drawing/2014/main" val="2400476418"/>
                    </a:ext>
                  </a:extLst>
                </a:gridCol>
                <a:gridCol w="903111">
                  <a:extLst>
                    <a:ext uri="{9D8B030D-6E8A-4147-A177-3AD203B41FA5}">
                      <a16:colId xmlns:a16="http://schemas.microsoft.com/office/drawing/2014/main" val="4237303352"/>
                    </a:ext>
                  </a:extLst>
                </a:gridCol>
                <a:gridCol w="903111">
                  <a:extLst>
                    <a:ext uri="{9D8B030D-6E8A-4147-A177-3AD203B41FA5}">
                      <a16:colId xmlns:a16="http://schemas.microsoft.com/office/drawing/2014/main" val="1238221484"/>
                    </a:ext>
                  </a:extLst>
                </a:gridCol>
                <a:gridCol w="903111">
                  <a:extLst>
                    <a:ext uri="{9D8B030D-6E8A-4147-A177-3AD203B41FA5}">
                      <a16:colId xmlns:a16="http://schemas.microsoft.com/office/drawing/2014/main" val="3001380820"/>
                    </a:ext>
                  </a:extLst>
                </a:gridCol>
                <a:gridCol w="903111">
                  <a:extLst>
                    <a:ext uri="{9D8B030D-6E8A-4147-A177-3AD203B41FA5}">
                      <a16:colId xmlns:a16="http://schemas.microsoft.com/office/drawing/2014/main" val="3923799258"/>
                    </a:ext>
                  </a:extLst>
                </a:gridCol>
                <a:gridCol w="903111">
                  <a:extLst>
                    <a:ext uri="{9D8B030D-6E8A-4147-A177-3AD203B41FA5}">
                      <a16:colId xmlns:a16="http://schemas.microsoft.com/office/drawing/2014/main" val="3747020615"/>
                    </a:ext>
                  </a:extLst>
                </a:gridCol>
                <a:gridCol w="903111">
                  <a:extLst>
                    <a:ext uri="{9D8B030D-6E8A-4147-A177-3AD203B41FA5}">
                      <a16:colId xmlns:a16="http://schemas.microsoft.com/office/drawing/2014/main" val="1683059254"/>
                    </a:ext>
                  </a:extLst>
                </a:gridCol>
                <a:gridCol w="903111">
                  <a:extLst>
                    <a:ext uri="{9D8B030D-6E8A-4147-A177-3AD203B41FA5}">
                      <a16:colId xmlns:a16="http://schemas.microsoft.com/office/drawing/2014/main" val="587353645"/>
                    </a:ext>
                  </a:extLst>
                </a:gridCol>
              </a:tblGrid>
              <a:tr h="1617394">
                <a:tc>
                  <a:txBody>
                    <a:bodyPr/>
                    <a:lstStyle/>
                    <a:p>
                      <a:r>
                        <a:rPr lang="en-US" dirty="0">
                          <a:solidFill>
                            <a:schemeClr val="tx1"/>
                          </a:solidFill>
                        </a:rPr>
                        <a:t>Doctor’s Name</a:t>
                      </a:r>
                    </a:p>
                  </a:txBody>
                  <a:tcPr>
                    <a:solidFill>
                      <a:schemeClr val="bg1">
                        <a:lumMod val="85000"/>
                      </a:schemeClr>
                    </a:solidFill>
                  </a:tcPr>
                </a:tc>
                <a:tc>
                  <a:txBody>
                    <a:bodyPr/>
                    <a:lstStyle/>
                    <a:p>
                      <a:r>
                        <a:rPr lang="en-US" dirty="0">
                          <a:solidFill>
                            <a:schemeClr val="tx1"/>
                          </a:solidFill>
                        </a:rPr>
                        <a:t>Doctor’s Appointment</a:t>
                      </a:r>
                    </a:p>
                  </a:txBody>
                  <a:tcPr>
                    <a:solidFill>
                      <a:schemeClr val="bg1">
                        <a:lumMod val="85000"/>
                      </a:schemeClr>
                    </a:solidFill>
                  </a:tcPr>
                </a:tc>
                <a:tc>
                  <a:txBody>
                    <a:bodyPr/>
                    <a:lstStyle/>
                    <a:p>
                      <a:r>
                        <a:rPr lang="en-US" dirty="0">
                          <a:solidFill>
                            <a:schemeClr val="tx1"/>
                          </a:solidFill>
                        </a:rPr>
                        <a:t>Caregiver’s Name</a:t>
                      </a:r>
                    </a:p>
                  </a:txBody>
                  <a:tcPr>
                    <a:solidFill>
                      <a:schemeClr val="bg1">
                        <a:lumMod val="85000"/>
                      </a:schemeClr>
                    </a:solidFill>
                  </a:tcPr>
                </a:tc>
                <a:tc>
                  <a:txBody>
                    <a:bodyPr/>
                    <a:lstStyle/>
                    <a:p>
                      <a:r>
                        <a:rPr lang="en-US" dirty="0">
                          <a:solidFill>
                            <a:schemeClr val="tx1"/>
                          </a:solidFill>
                        </a:rPr>
                        <a:t>Morning Medicine</a:t>
                      </a:r>
                    </a:p>
                  </a:txBody>
                  <a:tcPr>
                    <a:solidFill>
                      <a:schemeClr val="bg1">
                        <a:lumMod val="85000"/>
                      </a:schemeClr>
                    </a:solidFill>
                  </a:tcPr>
                </a:tc>
                <a:tc>
                  <a:txBody>
                    <a:bodyPr/>
                    <a:lstStyle/>
                    <a:p>
                      <a:r>
                        <a:rPr lang="en-US" dirty="0">
                          <a:solidFill>
                            <a:schemeClr val="tx1"/>
                          </a:solidFill>
                        </a:rPr>
                        <a:t>Afternoon Medicine</a:t>
                      </a:r>
                    </a:p>
                  </a:txBody>
                  <a:tcPr>
                    <a:solidFill>
                      <a:schemeClr val="bg1">
                        <a:lumMod val="85000"/>
                      </a:schemeClr>
                    </a:solidFill>
                  </a:tcPr>
                </a:tc>
                <a:tc>
                  <a:txBody>
                    <a:bodyPr/>
                    <a:lstStyle/>
                    <a:p>
                      <a:r>
                        <a:rPr lang="en-US" dirty="0">
                          <a:solidFill>
                            <a:schemeClr val="tx1"/>
                          </a:solidFill>
                        </a:rPr>
                        <a:t>Night medicine</a:t>
                      </a:r>
                    </a:p>
                  </a:txBody>
                  <a:tcPr>
                    <a:solidFill>
                      <a:schemeClr val="bg1">
                        <a:lumMod val="85000"/>
                      </a:schemeClr>
                    </a:solidFill>
                  </a:tcPr>
                </a:tc>
                <a:tc>
                  <a:txBody>
                    <a:bodyPr/>
                    <a:lstStyle/>
                    <a:p>
                      <a:r>
                        <a:rPr lang="en-US" dirty="0">
                          <a:solidFill>
                            <a:schemeClr val="tx1"/>
                          </a:solidFill>
                        </a:rPr>
                        <a:t>Breakfast</a:t>
                      </a:r>
                    </a:p>
                  </a:txBody>
                  <a:tcPr>
                    <a:solidFill>
                      <a:schemeClr val="bg1">
                        <a:lumMod val="85000"/>
                      </a:schemeClr>
                    </a:solidFill>
                  </a:tcPr>
                </a:tc>
                <a:tc>
                  <a:txBody>
                    <a:bodyPr/>
                    <a:lstStyle/>
                    <a:p>
                      <a:r>
                        <a:rPr lang="en-US" dirty="0">
                          <a:solidFill>
                            <a:schemeClr val="tx1"/>
                          </a:solidFill>
                        </a:rPr>
                        <a:t>Lunch</a:t>
                      </a:r>
                    </a:p>
                  </a:txBody>
                  <a:tcPr>
                    <a:solidFill>
                      <a:schemeClr val="bg1">
                        <a:lumMod val="85000"/>
                      </a:schemeClr>
                    </a:solidFill>
                  </a:tcPr>
                </a:tc>
                <a:tc>
                  <a:txBody>
                    <a:bodyPr/>
                    <a:lstStyle/>
                    <a:p>
                      <a:r>
                        <a:rPr lang="en-US" dirty="0">
                          <a:solidFill>
                            <a:schemeClr val="tx1"/>
                          </a:solidFill>
                        </a:rPr>
                        <a:t>Dinner</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9" name="Frame 8">
            <a:extLst>
              <a:ext uri="{FF2B5EF4-FFF2-40B4-BE49-F238E27FC236}">
                <a16:creationId xmlns:a16="http://schemas.microsoft.com/office/drawing/2014/main" id="{73487962-37D3-1C44-B962-9A6BE2D54F06}"/>
              </a:ext>
            </a:extLst>
          </p:cNvPr>
          <p:cNvSpPr/>
          <p:nvPr/>
        </p:nvSpPr>
        <p:spPr>
          <a:xfrm>
            <a:off x="3870561"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97A9D1DA-5C78-344D-9F4C-6D0802215F08}"/>
              </a:ext>
            </a:extLst>
          </p:cNvPr>
          <p:cNvSpPr/>
          <p:nvPr/>
        </p:nvSpPr>
        <p:spPr>
          <a:xfrm>
            <a:off x="4742651"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A7BB6771-6C87-0446-8CBD-C1407FAC0FF4}"/>
              </a:ext>
            </a:extLst>
          </p:cNvPr>
          <p:cNvSpPr/>
          <p:nvPr/>
        </p:nvSpPr>
        <p:spPr>
          <a:xfrm>
            <a:off x="5617026"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A856C480-0319-7A4A-A601-378ACDCD5EA8}"/>
              </a:ext>
            </a:extLst>
          </p:cNvPr>
          <p:cNvSpPr/>
          <p:nvPr/>
        </p:nvSpPr>
        <p:spPr>
          <a:xfrm>
            <a:off x="6548120"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F54ECEA3-0BDA-414A-976D-239576B982C1}"/>
              </a:ext>
            </a:extLst>
          </p:cNvPr>
          <p:cNvSpPr/>
          <p:nvPr/>
        </p:nvSpPr>
        <p:spPr>
          <a:xfrm>
            <a:off x="7458810" y="4503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EB3EC433-DA80-BB41-8308-9DEC091C4F8D}"/>
              </a:ext>
            </a:extLst>
          </p:cNvPr>
          <p:cNvSpPr/>
          <p:nvPr/>
        </p:nvSpPr>
        <p:spPr>
          <a:xfrm>
            <a:off x="8322908" y="4503713"/>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DDB8E4AA-5DA0-E04E-B2EE-4A5AFB3441F9}"/>
              </a:ext>
            </a:extLst>
          </p:cNvPr>
          <p:cNvSpPr/>
          <p:nvPr/>
        </p:nvSpPr>
        <p:spPr>
          <a:xfrm>
            <a:off x="2090207" y="4509705"/>
            <a:ext cx="513708" cy="2979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1974E84E-E8E7-D24E-8EC3-270B16F6BD99}"/>
              </a:ext>
            </a:extLst>
          </p:cNvPr>
          <p:cNvSpPr/>
          <p:nvPr/>
        </p:nvSpPr>
        <p:spPr>
          <a:xfrm>
            <a:off x="3091271" y="2423454"/>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 Single Corner Rectangle 16">
            <a:extLst>
              <a:ext uri="{FF2B5EF4-FFF2-40B4-BE49-F238E27FC236}">
                <a16:creationId xmlns:a16="http://schemas.microsoft.com/office/drawing/2014/main" id="{4B1FADDB-7949-334E-B607-54F3FA9F1D73}"/>
              </a:ext>
            </a:extLst>
          </p:cNvPr>
          <p:cNvSpPr/>
          <p:nvPr/>
        </p:nvSpPr>
        <p:spPr>
          <a:xfrm>
            <a:off x="590759" y="2426457"/>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a:t>
            </a:r>
          </a:p>
        </p:txBody>
      </p:sp>
      <p:sp>
        <p:nvSpPr>
          <p:cNvPr id="18" name="TextBox 17">
            <a:extLst>
              <a:ext uri="{FF2B5EF4-FFF2-40B4-BE49-F238E27FC236}">
                <a16:creationId xmlns:a16="http://schemas.microsoft.com/office/drawing/2014/main" id="{F36A875C-F8F4-4347-AE03-DCE517E8FAAC}"/>
              </a:ext>
            </a:extLst>
          </p:cNvPr>
          <p:cNvSpPr txBox="1"/>
          <p:nvPr/>
        </p:nvSpPr>
        <p:spPr>
          <a:xfrm>
            <a:off x="6944973" y="2317265"/>
            <a:ext cx="3038856" cy="923330"/>
          </a:xfrm>
          <a:prstGeom prst="rect">
            <a:avLst/>
          </a:prstGeom>
          <a:noFill/>
          <a:ln>
            <a:solidFill>
              <a:schemeClr val="accent1">
                <a:shade val="50000"/>
              </a:schemeClr>
            </a:solidFill>
          </a:ln>
        </p:spPr>
        <p:txBody>
          <a:bodyPr wrap="square" rtlCol="0">
            <a:spAutoFit/>
          </a:bodyPr>
          <a:lstStyle/>
          <a:p>
            <a:r>
              <a:rPr lang="en-US" dirty="0"/>
              <a:t>Shows today’s date by default…but patient can change the date and see.</a:t>
            </a:r>
          </a:p>
        </p:txBody>
      </p:sp>
      <p:cxnSp>
        <p:nvCxnSpPr>
          <p:cNvPr id="19" name="Straight Arrow Connector 18">
            <a:extLst>
              <a:ext uri="{FF2B5EF4-FFF2-40B4-BE49-F238E27FC236}">
                <a16:creationId xmlns:a16="http://schemas.microsoft.com/office/drawing/2014/main" id="{0ADB6448-22F9-B54F-8766-67A1C744007A}"/>
              </a:ext>
            </a:extLst>
          </p:cNvPr>
          <p:cNvCxnSpPr>
            <a:cxnSpLocks/>
          </p:cNvCxnSpPr>
          <p:nvPr/>
        </p:nvCxnSpPr>
        <p:spPr>
          <a:xfrm flipH="1">
            <a:off x="5099808" y="2666799"/>
            <a:ext cx="1845165" cy="1958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2C3952-0B3C-3D42-8227-18061984676A}"/>
              </a:ext>
            </a:extLst>
          </p:cNvPr>
          <p:cNvSpPr txBox="1"/>
          <p:nvPr/>
        </p:nvSpPr>
        <p:spPr>
          <a:xfrm>
            <a:off x="5099808" y="161287"/>
            <a:ext cx="3038856" cy="646331"/>
          </a:xfrm>
          <a:prstGeom prst="rect">
            <a:avLst/>
          </a:prstGeom>
          <a:noFill/>
          <a:ln>
            <a:solidFill>
              <a:schemeClr val="accent1">
                <a:shade val="50000"/>
              </a:schemeClr>
            </a:solidFill>
          </a:ln>
        </p:spPr>
        <p:txBody>
          <a:bodyPr wrap="square" rtlCol="0">
            <a:spAutoFit/>
          </a:bodyPr>
          <a:lstStyle/>
          <a:p>
            <a:r>
              <a:rPr lang="en-US" dirty="0"/>
              <a:t>Pops up automatically as the patient login with his own id</a:t>
            </a:r>
          </a:p>
        </p:txBody>
      </p:sp>
      <p:cxnSp>
        <p:nvCxnSpPr>
          <p:cNvPr id="22" name="Straight Arrow Connector 21">
            <a:extLst>
              <a:ext uri="{FF2B5EF4-FFF2-40B4-BE49-F238E27FC236}">
                <a16:creationId xmlns:a16="http://schemas.microsoft.com/office/drawing/2014/main" id="{B953E5FC-6E1A-F84B-931E-F7B7FFB63CFA}"/>
              </a:ext>
            </a:extLst>
          </p:cNvPr>
          <p:cNvCxnSpPr>
            <a:cxnSpLocks/>
          </p:cNvCxnSpPr>
          <p:nvPr/>
        </p:nvCxnSpPr>
        <p:spPr>
          <a:xfrm flipH="1">
            <a:off x="4999505" y="1091792"/>
            <a:ext cx="1455298" cy="59889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949092-C172-DC48-8D70-09BFCDA9D182}"/>
              </a:ext>
            </a:extLst>
          </p:cNvPr>
          <p:cNvCxnSpPr>
            <a:cxnSpLocks/>
          </p:cNvCxnSpPr>
          <p:nvPr/>
        </p:nvCxnSpPr>
        <p:spPr>
          <a:xfrm>
            <a:off x="6938685" y="1148255"/>
            <a:ext cx="2768445" cy="27577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A41C8F4-7B01-5643-ACDB-62B1139D839B}"/>
              </a:ext>
            </a:extLst>
          </p:cNvPr>
          <p:cNvSpPr txBox="1"/>
          <p:nvPr/>
        </p:nvSpPr>
        <p:spPr>
          <a:xfrm>
            <a:off x="943733" y="5784488"/>
            <a:ext cx="5604387" cy="369332"/>
          </a:xfrm>
          <a:prstGeom prst="rect">
            <a:avLst/>
          </a:prstGeom>
          <a:noFill/>
          <a:ln>
            <a:solidFill>
              <a:schemeClr val="accent1"/>
            </a:solidFill>
          </a:ln>
        </p:spPr>
        <p:txBody>
          <a:bodyPr wrap="square" rtlCol="0">
            <a:spAutoFit/>
          </a:bodyPr>
          <a:lstStyle/>
          <a:p>
            <a:r>
              <a:rPr lang="en-US" dirty="0"/>
              <a:t>This page is accessed by patient only.</a:t>
            </a:r>
          </a:p>
        </p:txBody>
      </p:sp>
    </p:spTree>
    <p:extLst>
      <p:ext uri="{BB962C8B-B14F-4D97-AF65-F5344CB8AC3E}">
        <p14:creationId xmlns:p14="http://schemas.microsoft.com/office/powerpoint/2010/main" val="53873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367A-ECD2-F040-B5F4-ABFB1CE81BDB}"/>
              </a:ext>
            </a:extLst>
          </p:cNvPr>
          <p:cNvSpPr>
            <a:spLocks noGrp="1"/>
          </p:cNvSpPr>
          <p:nvPr>
            <p:ph type="title"/>
          </p:nvPr>
        </p:nvSpPr>
        <p:spPr/>
        <p:txBody>
          <a:bodyPr/>
          <a:lstStyle/>
          <a:p>
            <a:r>
              <a:rPr lang="en-US" dirty="0"/>
              <a:t>Employee</a:t>
            </a:r>
          </a:p>
        </p:txBody>
      </p:sp>
      <p:sp>
        <p:nvSpPr>
          <p:cNvPr id="3" name="Content Placeholder 2">
            <a:extLst>
              <a:ext uri="{FF2B5EF4-FFF2-40B4-BE49-F238E27FC236}">
                <a16:creationId xmlns:a16="http://schemas.microsoft.com/office/drawing/2014/main" id="{B80F1865-CF10-EF40-8DB3-B543A084D05C}"/>
              </a:ext>
            </a:extLst>
          </p:cNvPr>
          <p:cNvSpPr>
            <a:spLocks noGrp="1"/>
          </p:cNvSpPr>
          <p:nvPr>
            <p:ph idx="1"/>
          </p:nvPr>
        </p:nvSpPr>
        <p:spPr/>
        <p:txBody>
          <a:bodyPr/>
          <a:lstStyle/>
          <a:p>
            <a:r>
              <a:rPr lang="en-US" dirty="0"/>
              <a:t>Show current employee list with all the attributes. Add a search option for each attribute.</a:t>
            </a:r>
          </a:p>
        </p:txBody>
      </p:sp>
      <p:graphicFrame>
        <p:nvGraphicFramePr>
          <p:cNvPr id="4" name="Table 3">
            <a:extLst>
              <a:ext uri="{FF2B5EF4-FFF2-40B4-BE49-F238E27FC236}">
                <a16:creationId xmlns:a16="http://schemas.microsoft.com/office/drawing/2014/main" id="{0827C440-EA6D-4247-B73C-9ECC033D048B}"/>
              </a:ext>
            </a:extLst>
          </p:cNvPr>
          <p:cNvGraphicFramePr>
            <a:graphicFrameLocks noGrp="1"/>
          </p:cNvGraphicFramePr>
          <p:nvPr>
            <p:extLst>
              <p:ext uri="{D42A27DB-BD31-4B8C-83A1-F6EECF244321}">
                <p14:modId xmlns:p14="http://schemas.microsoft.com/office/powerpoint/2010/main" val="957209586"/>
              </p:ext>
            </p:extLst>
          </p:nvPr>
        </p:nvGraphicFramePr>
        <p:xfrm>
          <a:off x="725184" y="3149600"/>
          <a:ext cx="4556396" cy="1740452"/>
        </p:xfrm>
        <a:graphic>
          <a:graphicData uri="http://schemas.openxmlformats.org/drawingml/2006/table">
            <a:tbl>
              <a:tblPr firstRow="1" bandRow="1">
                <a:tableStyleId>{5C22544A-7EE6-4342-B048-85BDC9FD1C3A}</a:tableStyleId>
              </a:tblPr>
              <a:tblGrid>
                <a:gridCol w="1139099">
                  <a:extLst>
                    <a:ext uri="{9D8B030D-6E8A-4147-A177-3AD203B41FA5}">
                      <a16:colId xmlns:a16="http://schemas.microsoft.com/office/drawing/2014/main" val="1238221484"/>
                    </a:ext>
                  </a:extLst>
                </a:gridCol>
                <a:gridCol w="1139099">
                  <a:extLst>
                    <a:ext uri="{9D8B030D-6E8A-4147-A177-3AD203B41FA5}">
                      <a16:colId xmlns:a16="http://schemas.microsoft.com/office/drawing/2014/main" val="3001380820"/>
                    </a:ext>
                  </a:extLst>
                </a:gridCol>
                <a:gridCol w="1139099">
                  <a:extLst>
                    <a:ext uri="{9D8B030D-6E8A-4147-A177-3AD203B41FA5}">
                      <a16:colId xmlns:a16="http://schemas.microsoft.com/office/drawing/2014/main" val="3923799258"/>
                    </a:ext>
                  </a:extLst>
                </a:gridCol>
                <a:gridCol w="1139099">
                  <a:extLst>
                    <a:ext uri="{9D8B030D-6E8A-4147-A177-3AD203B41FA5}">
                      <a16:colId xmlns:a16="http://schemas.microsoft.com/office/drawing/2014/main" val="3747020615"/>
                    </a:ext>
                  </a:extLst>
                </a:gridCol>
              </a:tblGrid>
              <a:tr h="1740452">
                <a:tc>
                  <a:txBody>
                    <a:bodyPr/>
                    <a:lstStyle/>
                    <a:p>
                      <a:pPr algn="ctr"/>
                      <a:r>
                        <a:rPr lang="en-US" dirty="0">
                          <a:solidFill>
                            <a:schemeClr val="tx1"/>
                          </a:solidFill>
                        </a:rPr>
                        <a:t>ID</a:t>
                      </a:r>
                    </a:p>
                  </a:txBody>
                  <a:tcPr>
                    <a:solidFill>
                      <a:schemeClr val="bg1">
                        <a:lumMod val="85000"/>
                      </a:schemeClr>
                    </a:solidFill>
                  </a:tcPr>
                </a:tc>
                <a:tc>
                  <a:txBody>
                    <a:bodyPr/>
                    <a:lstStyle/>
                    <a:p>
                      <a:pPr algn="ctr"/>
                      <a:r>
                        <a:rPr lang="en-US" dirty="0">
                          <a:solidFill>
                            <a:schemeClr val="tx1"/>
                          </a:solidFill>
                        </a:rPr>
                        <a:t>Name</a:t>
                      </a:r>
                    </a:p>
                  </a:txBody>
                  <a:tcPr>
                    <a:solidFill>
                      <a:schemeClr val="bg1">
                        <a:lumMod val="85000"/>
                      </a:schemeClr>
                    </a:solidFill>
                  </a:tcPr>
                </a:tc>
                <a:tc>
                  <a:txBody>
                    <a:bodyPr/>
                    <a:lstStyle/>
                    <a:p>
                      <a:pPr algn="ctr"/>
                      <a:r>
                        <a:rPr lang="en-US" dirty="0">
                          <a:solidFill>
                            <a:schemeClr val="tx1"/>
                          </a:solidFill>
                        </a:rPr>
                        <a:t>Role</a:t>
                      </a:r>
                    </a:p>
                  </a:txBody>
                  <a:tcPr>
                    <a:solidFill>
                      <a:schemeClr val="bg1">
                        <a:lumMod val="85000"/>
                      </a:schemeClr>
                    </a:solidFill>
                  </a:tcPr>
                </a:tc>
                <a:tc>
                  <a:txBody>
                    <a:bodyPr/>
                    <a:lstStyle/>
                    <a:p>
                      <a:pPr algn="ctr"/>
                      <a:r>
                        <a:rPr lang="en-US" dirty="0">
                          <a:solidFill>
                            <a:schemeClr val="tx1"/>
                          </a:solidFill>
                        </a:rPr>
                        <a:t>Salary</a:t>
                      </a:r>
                    </a:p>
                  </a:txBody>
                  <a:tcPr>
                    <a:solidFill>
                      <a:schemeClr val="bg1">
                        <a:lumMod val="85000"/>
                      </a:schemeClr>
                    </a:solidFill>
                  </a:tcPr>
                </a:tc>
                <a:extLst>
                  <a:ext uri="{0D108BD9-81ED-4DB2-BD59-A6C34878D82A}">
                    <a16:rowId xmlns:a16="http://schemas.microsoft.com/office/drawing/2014/main" val="2877753529"/>
                  </a:ext>
                </a:extLst>
              </a:tr>
            </a:tbl>
          </a:graphicData>
        </a:graphic>
      </p:graphicFrame>
      <p:sp>
        <p:nvSpPr>
          <p:cNvPr id="11" name="Frame 10">
            <a:extLst>
              <a:ext uri="{FF2B5EF4-FFF2-40B4-BE49-F238E27FC236}">
                <a16:creationId xmlns:a16="http://schemas.microsoft.com/office/drawing/2014/main" id="{2EEC75C0-AA79-AE44-A229-1D1C4235C84B}"/>
              </a:ext>
            </a:extLst>
          </p:cNvPr>
          <p:cNvSpPr/>
          <p:nvPr/>
        </p:nvSpPr>
        <p:spPr>
          <a:xfrm>
            <a:off x="9582598" y="3302000"/>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ingle Corner Rectangle 11">
            <a:extLst>
              <a:ext uri="{FF2B5EF4-FFF2-40B4-BE49-F238E27FC236}">
                <a16:creationId xmlns:a16="http://schemas.microsoft.com/office/drawing/2014/main" id="{E29815DE-7737-0344-BBA7-48195B5F0774}"/>
              </a:ext>
            </a:extLst>
          </p:cNvPr>
          <p:cNvSpPr/>
          <p:nvPr/>
        </p:nvSpPr>
        <p:spPr>
          <a:xfrm>
            <a:off x="7102634" y="3302000"/>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Emp</a:t>
            </a:r>
            <a:r>
              <a:rPr lang="en-US" dirty="0"/>
              <a:t> ID</a:t>
            </a:r>
          </a:p>
        </p:txBody>
      </p:sp>
      <p:sp>
        <p:nvSpPr>
          <p:cNvPr id="13" name="Frame 12">
            <a:extLst>
              <a:ext uri="{FF2B5EF4-FFF2-40B4-BE49-F238E27FC236}">
                <a16:creationId xmlns:a16="http://schemas.microsoft.com/office/drawing/2014/main" id="{56F200DF-1AC1-C74B-B10E-F6D1D8DEBB93}"/>
              </a:ext>
            </a:extLst>
          </p:cNvPr>
          <p:cNvSpPr/>
          <p:nvPr/>
        </p:nvSpPr>
        <p:spPr>
          <a:xfrm>
            <a:off x="9582598" y="3998339"/>
            <a:ext cx="1884218" cy="4603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 Single Corner Rectangle 13">
            <a:extLst>
              <a:ext uri="{FF2B5EF4-FFF2-40B4-BE49-F238E27FC236}">
                <a16:creationId xmlns:a16="http://schemas.microsoft.com/office/drawing/2014/main" id="{9E0D2112-DCF4-0446-A41E-8B3710D24FE8}"/>
              </a:ext>
            </a:extLst>
          </p:cNvPr>
          <p:cNvSpPr/>
          <p:nvPr/>
        </p:nvSpPr>
        <p:spPr>
          <a:xfrm>
            <a:off x="7102634" y="3998339"/>
            <a:ext cx="1870364" cy="4603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Salary</a:t>
            </a:r>
          </a:p>
        </p:txBody>
      </p:sp>
      <p:sp>
        <p:nvSpPr>
          <p:cNvPr id="15" name="Rectangle 14">
            <a:extLst>
              <a:ext uri="{FF2B5EF4-FFF2-40B4-BE49-F238E27FC236}">
                <a16:creationId xmlns:a16="http://schemas.microsoft.com/office/drawing/2014/main" id="{3DEBB291-5C9F-6140-97BF-5BA6E856A8D7}"/>
              </a:ext>
            </a:extLst>
          </p:cNvPr>
          <p:cNvSpPr/>
          <p:nvPr/>
        </p:nvSpPr>
        <p:spPr>
          <a:xfrm>
            <a:off x="7462572" y="5158085"/>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16" name="Rectangle 15">
            <a:extLst>
              <a:ext uri="{FF2B5EF4-FFF2-40B4-BE49-F238E27FC236}">
                <a16:creationId xmlns:a16="http://schemas.microsoft.com/office/drawing/2014/main" id="{3EE68BCA-1136-CD46-B68E-A19988B47284}"/>
              </a:ext>
            </a:extLst>
          </p:cNvPr>
          <p:cNvSpPr/>
          <p:nvPr/>
        </p:nvSpPr>
        <p:spPr>
          <a:xfrm>
            <a:off x="9638981" y="5158084"/>
            <a:ext cx="1714819" cy="4312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17" name="TextBox 16">
            <a:extLst>
              <a:ext uri="{FF2B5EF4-FFF2-40B4-BE49-F238E27FC236}">
                <a16:creationId xmlns:a16="http://schemas.microsoft.com/office/drawing/2014/main" id="{1EBB0DD2-EA40-6846-BA31-96BCCAE40B69}"/>
              </a:ext>
            </a:extLst>
          </p:cNvPr>
          <p:cNvSpPr txBox="1"/>
          <p:nvPr/>
        </p:nvSpPr>
        <p:spPr>
          <a:xfrm>
            <a:off x="259988" y="5373685"/>
            <a:ext cx="5604387" cy="646331"/>
          </a:xfrm>
          <a:prstGeom prst="rect">
            <a:avLst/>
          </a:prstGeom>
          <a:noFill/>
          <a:ln>
            <a:solidFill>
              <a:schemeClr val="accent1"/>
            </a:solidFill>
          </a:ln>
        </p:spPr>
        <p:txBody>
          <a:bodyPr wrap="square" rtlCol="0">
            <a:spAutoFit/>
          </a:bodyPr>
          <a:lstStyle/>
          <a:p>
            <a:r>
              <a:rPr lang="en-US" dirty="0"/>
              <a:t>This page is accessed by Admin and supervisor but only Admin can change the salary.</a:t>
            </a:r>
          </a:p>
        </p:txBody>
      </p:sp>
    </p:spTree>
    <p:extLst>
      <p:ext uri="{BB962C8B-B14F-4D97-AF65-F5344CB8AC3E}">
        <p14:creationId xmlns:p14="http://schemas.microsoft.com/office/powerpoint/2010/main" val="26031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3295</TotalTime>
  <Words>717</Words>
  <Application>Microsoft Office PowerPoint</Application>
  <PresentationFormat>Widescreen</PresentationFormat>
  <Paragraphs>215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Sophomore project 2021</vt:lpstr>
      <vt:lpstr>Home Page</vt:lpstr>
      <vt:lpstr>Login Page</vt:lpstr>
      <vt:lpstr>Register</vt:lpstr>
      <vt:lpstr>Additional Information of Patient</vt:lpstr>
      <vt:lpstr>Doctor’s Appointment</vt:lpstr>
      <vt:lpstr>Role</vt:lpstr>
      <vt:lpstr>Patient’s Home</vt:lpstr>
      <vt:lpstr>Employee</vt:lpstr>
      <vt:lpstr>Patients</vt:lpstr>
      <vt:lpstr>Registration Approval</vt:lpstr>
      <vt:lpstr>Roster</vt:lpstr>
      <vt:lpstr>New Roster</vt:lpstr>
      <vt:lpstr>Doctor’s Home</vt:lpstr>
      <vt:lpstr>Patient of Doctor</vt:lpstr>
      <vt:lpstr>Caregiver’s Home</vt:lpstr>
      <vt:lpstr>Family Member’s Home</vt:lpstr>
      <vt:lpstr>Admin’s Report</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Sophomore project 2019</dc:title>
  <dc:creator>Microsoft Office User</dc:creator>
  <cp:lastModifiedBy>Arafat</cp:lastModifiedBy>
  <cp:revision>39</cp:revision>
  <dcterms:created xsi:type="dcterms:W3CDTF">2019-11-02T13:21:35Z</dcterms:created>
  <dcterms:modified xsi:type="dcterms:W3CDTF">2021-10-20T12:00:14Z</dcterms:modified>
</cp:coreProperties>
</file>