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5143500" type="screen16x9"/>
  <p:notesSz cx="6858000" cy="9144000"/>
  <p:embeddedFontLst>
    <p:embeddedFont>
      <p:font typeface="Lato" panose="020F0502020204030203" pitchFamily="34" charset="0"/>
      <p:regular r:id="rId49"/>
      <p:bold r:id="rId50"/>
      <p:italic r:id="rId51"/>
      <p:boldItalic r:id="rId52"/>
    </p:embeddedFont>
    <p:embeddedFont>
      <p:font typeface="Raleway" panose="020B0604020202020204"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75" y="3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abbfd0ec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abbfd0ec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abbfd0ec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abbfd0ec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fabbfd0ec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fabbfd0ec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abbfd0ec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abbfd0ec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abbfd0ec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fabbfd0ec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fabbfd0ec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fabbfd0ec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abbfd0ec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abbfd0ec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fabbfd0ec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fabbfd0ec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abbfd0eca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abbfd0ec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abbfd0eca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abbfd0ec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8be0c4e7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8be0c4e7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abbfd0ec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abbfd0ec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abbfd0eca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abbfd0ec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fabbfd0ec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fabbfd0ec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abbfd0eca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fabbfd0ec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abbfd0eca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abbfd0ec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abbfd0eca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abbfd0ec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8be0c4e78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8be0c4e78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fabbfd0eca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fabbfd0ec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fabbfd0eca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fabbfd0ec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fabbfd0ec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fabbfd0ec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abbfd0eca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abbfd0e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fabbfd0eca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fabbfd0ec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fabbfd0eca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fabbfd0ec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fabbfd0eca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fabbfd0eca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fabbfd0eca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fabbfd0ec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fabbfd0eca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fabbfd0ec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abbfd0eca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abbfd0eca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fabbfd0eca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fabbfd0eca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fabbfd0eca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fabbfd0eca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fabbfd0eca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fabbfd0eca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fabbfd0eca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fabbfd0eca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abbfd0ec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abbfd0ec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abbfd0eca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fabbfd0eca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fabbfd0eca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fabbfd0eca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abbfd0eca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abbfd0ec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abbfd0ec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fabbfd0ec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abbfd0eca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abbfd0eca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abbfd0ec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abbfd0ec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8be0c4e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8be0c4e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abbfd0ec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abbfd0ec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fabbfd0eca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abbfd0ec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bbfd0ec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bbfd0ec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bbfd0eca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bbfd0ec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abbfd0eca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abbfd0ec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Understanding requirements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39" name="Google Shape;139;p2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Surprisingly, in many instances the answer to these questions is “no.”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And even if customers and end users are explicit in their needs, those needs will change throughout the project</a:t>
            </a:r>
            <a:endParaRPr sz="2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45" name="Google Shape;145;p23"/>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Designing and building computer software is challenging, creative, and just plain fun.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In fact, building software is so compelling that many software developers want to jump right in before they have a clear understanding of what is needed.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They argue that things will become clear as they build, that project stakeholders will be able to understand need only after examining early iterations of the software </a:t>
            </a:r>
            <a:endParaRPr sz="2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51" name="Google Shape;151;p2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But each argument is flawed and can lead to a failed software project.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The broad spectrum of tasks and techniques that lead to an understanding of requirements is called requirements engineering.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Requirements engineering encompasses seven distinct tasks. It is important to note that some of these tasks occur in parallel and all are adapted to the needs of the project</a:t>
            </a:r>
            <a:endParaRPr sz="2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57" name="Google Shape;157;p25"/>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AutoNum type="arabicPeriod"/>
            </a:pPr>
            <a:r>
              <a:rPr lang="en" sz="2000">
                <a:solidFill>
                  <a:schemeClr val="dk2"/>
                </a:solidFill>
              </a:rPr>
              <a:t>Inception - In general, most projects begin when a business need is identified or a potential new market or service is discovered. </a:t>
            </a:r>
            <a:endParaRPr sz="2000">
              <a:solidFill>
                <a:schemeClr val="dk2"/>
              </a:solidFill>
            </a:endParaRPr>
          </a:p>
          <a:p>
            <a:pPr marL="457200" lvl="0" indent="0" algn="just" rtl="0">
              <a:spcBef>
                <a:spcPts val="1000"/>
              </a:spcBef>
              <a:spcAft>
                <a:spcPts val="1000"/>
              </a:spcAft>
              <a:buNone/>
            </a:pPr>
            <a:r>
              <a:rPr lang="en" sz="2000">
                <a:solidFill>
                  <a:schemeClr val="dk2"/>
                </a:solidFill>
              </a:rPr>
              <a:t>Stakeholders from the business community (e.g., business managers, marketing people, product managers) define a business case for the idea, analyze the market, do a rough feasibility analysis, and identify a working description of the project’s scope.</a:t>
            </a:r>
            <a:endParaRPr sz="2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63" name="Google Shape;163;p2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r>
              <a:rPr lang="en" sz="2000">
                <a:solidFill>
                  <a:schemeClr val="dk2"/>
                </a:solidFill>
              </a:rPr>
              <a:t> All of this information is subject to change, but it is sufficient to precipitate discussions with the software engineering organization.</a:t>
            </a:r>
            <a:endParaRPr sz="2000">
              <a:solidFill>
                <a:schemeClr val="dk2"/>
              </a:solidFill>
            </a:endParaRPr>
          </a:p>
          <a:p>
            <a:pPr marL="457200" lvl="0" indent="0" algn="just" rtl="0">
              <a:spcBef>
                <a:spcPts val="1000"/>
              </a:spcBef>
              <a:spcAft>
                <a:spcPts val="0"/>
              </a:spcAft>
              <a:buNone/>
            </a:pPr>
            <a:r>
              <a:rPr lang="en" sz="2000">
                <a:solidFill>
                  <a:schemeClr val="dk2"/>
                </a:solidFill>
              </a:rPr>
              <a:t>At project inception, you establish a basic understanding of the problem, the people who want a solution, and the nature of the solution that is desired.</a:t>
            </a:r>
            <a:endParaRPr sz="2000">
              <a:solidFill>
                <a:schemeClr val="dk2"/>
              </a:solidFill>
            </a:endParaRPr>
          </a:p>
          <a:p>
            <a:pPr marL="457200" lvl="0" indent="0" algn="just" rtl="0">
              <a:spcBef>
                <a:spcPts val="1000"/>
              </a:spcBef>
              <a:spcAft>
                <a:spcPts val="1000"/>
              </a:spcAft>
              <a:buNone/>
            </a:pPr>
            <a:r>
              <a:rPr lang="en" sz="2000">
                <a:solidFill>
                  <a:schemeClr val="dk2"/>
                </a:solidFill>
              </a:rPr>
              <a:t>Inception also involves breaking the ice with the clients. </a:t>
            </a:r>
            <a:endParaRPr sz="2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69" name="Google Shape;169;p2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2.	Elicitation - It certainly seems simple enough—ask the </a:t>
            </a:r>
            <a:r>
              <a:rPr lang="en" sz="2000" b="1">
                <a:solidFill>
                  <a:schemeClr val="dk2"/>
                </a:solidFill>
              </a:rPr>
              <a:t>customer</a:t>
            </a:r>
            <a:r>
              <a:rPr lang="en" sz="2000">
                <a:solidFill>
                  <a:schemeClr val="dk2"/>
                </a:solidFill>
              </a:rPr>
              <a:t>, the </a:t>
            </a:r>
            <a:r>
              <a:rPr lang="en" sz="2000" b="1">
                <a:solidFill>
                  <a:schemeClr val="dk2"/>
                </a:solidFill>
              </a:rPr>
              <a:t>users</a:t>
            </a:r>
            <a:r>
              <a:rPr lang="en" sz="2000">
                <a:solidFill>
                  <a:schemeClr val="dk2"/>
                </a:solidFill>
              </a:rPr>
              <a:t>, and </a:t>
            </a:r>
            <a:r>
              <a:rPr lang="en" sz="2000" b="1">
                <a:solidFill>
                  <a:schemeClr val="dk2"/>
                </a:solidFill>
              </a:rPr>
              <a:t>others</a:t>
            </a:r>
            <a:r>
              <a:rPr lang="en" sz="2000">
                <a:solidFill>
                  <a:schemeClr val="dk2"/>
                </a:solidFill>
              </a:rPr>
              <a:t>  - </a:t>
            </a:r>
            <a:endParaRPr sz="2000">
              <a:solidFill>
                <a:schemeClr val="dk2"/>
              </a:solidFill>
            </a:endParaRPr>
          </a:p>
          <a:p>
            <a:pPr marL="0" lvl="0" indent="457200" algn="just" rtl="0">
              <a:spcBef>
                <a:spcPts val="1000"/>
              </a:spcBef>
              <a:spcAft>
                <a:spcPts val="0"/>
              </a:spcAft>
              <a:buNone/>
            </a:pPr>
            <a:r>
              <a:rPr lang="en" sz="2000">
                <a:solidFill>
                  <a:schemeClr val="dk2"/>
                </a:solidFill>
              </a:rPr>
              <a:t>What the objectives for the system or product are, </a:t>
            </a:r>
            <a:endParaRPr sz="2000">
              <a:solidFill>
                <a:schemeClr val="dk2"/>
              </a:solidFill>
            </a:endParaRPr>
          </a:p>
          <a:p>
            <a:pPr marL="0" lvl="0" indent="457200" algn="just" rtl="0">
              <a:spcBef>
                <a:spcPts val="0"/>
              </a:spcBef>
              <a:spcAft>
                <a:spcPts val="0"/>
              </a:spcAft>
              <a:buNone/>
            </a:pPr>
            <a:r>
              <a:rPr lang="en" sz="2000">
                <a:solidFill>
                  <a:schemeClr val="dk2"/>
                </a:solidFill>
              </a:rPr>
              <a:t>What is to be accomplished, </a:t>
            </a:r>
            <a:endParaRPr sz="2000">
              <a:solidFill>
                <a:schemeClr val="dk2"/>
              </a:solidFill>
            </a:endParaRPr>
          </a:p>
          <a:p>
            <a:pPr marL="0" lvl="0" indent="457200" algn="just" rtl="0">
              <a:spcBef>
                <a:spcPts val="0"/>
              </a:spcBef>
              <a:spcAft>
                <a:spcPts val="0"/>
              </a:spcAft>
              <a:buNone/>
            </a:pPr>
            <a:r>
              <a:rPr lang="en" sz="2000">
                <a:solidFill>
                  <a:schemeClr val="dk2"/>
                </a:solidFill>
              </a:rPr>
              <a:t>How the system or product fits into the needs of the business </a:t>
            </a:r>
            <a:endParaRPr sz="2000">
              <a:solidFill>
                <a:schemeClr val="dk2"/>
              </a:solidFill>
            </a:endParaRPr>
          </a:p>
          <a:p>
            <a:pPr marL="0" lvl="0" indent="457200" algn="just" rtl="0">
              <a:spcBef>
                <a:spcPts val="0"/>
              </a:spcBef>
              <a:spcAft>
                <a:spcPts val="0"/>
              </a:spcAft>
              <a:buNone/>
            </a:pPr>
            <a:r>
              <a:rPr lang="en" sz="2000">
                <a:solidFill>
                  <a:schemeClr val="dk2"/>
                </a:solidFill>
              </a:rPr>
              <a:t>How the system or product is to be used on a day-to-day basis. </a:t>
            </a:r>
            <a:endParaRPr sz="2000">
              <a:solidFill>
                <a:schemeClr val="dk2"/>
              </a:solidFill>
            </a:endParaRPr>
          </a:p>
          <a:p>
            <a:pPr marL="0" lvl="0" indent="0" algn="just" rtl="0">
              <a:spcBef>
                <a:spcPts val="1000"/>
              </a:spcBef>
              <a:spcAft>
                <a:spcPts val="1000"/>
              </a:spcAft>
              <a:buNone/>
            </a:pPr>
            <a:r>
              <a:rPr lang="en" sz="2000">
                <a:solidFill>
                  <a:schemeClr val="dk2"/>
                </a:solidFill>
              </a:rPr>
              <a:t>But it isn’t simple— it’s very hard. </a:t>
            </a:r>
            <a:endParaRPr sz="20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75" name="Google Shape;175;p2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An important part of elicitation is to establish business goals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Your job is to engage stakeholders and to encourage them to share their goals honestly.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Once the goals have been captured, a prioritization mechanism should be established, and a design rationale for a potential architecture (that meets stakeholder goals) can be created.</a:t>
            </a:r>
            <a:endParaRPr sz="2000">
              <a:solidFill>
                <a:schemeClr val="dk2"/>
              </a:solidFill>
            </a:endParaRPr>
          </a:p>
          <a:p>
            <a:pPr marL="0" lvl="0" indent="0" algn="just" rtl="0">
              <a:spcBef>
                <a:spcPts val="1000"/>
              </a:spcBef>
              <a:spcAft>
                <a:spcPts val="1000"/>
              </a:spcAft>
              <a:buNone/>
            </a:pPr>
            <a:endParaRPr sz="2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81" name="Google Shape;181;p29"/>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Frequently encountered problems -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Problems of scope - When boundaries of the system is not well defined</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Problems of understanding - When customers and users are not completely sure of what is needed</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Problems of volatility - When requirements change over time.</a:t>
            </a:r>
            <a:endParaRPr sz="2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87" name="Google Shape;187;p30"/>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3. 	Elaboration - the information obtained from the customer during inception and elicitation is expanded and refined during elaboration. </a:t>
            </a:r>
            <a:endParaRPr sz="2000">
              <a:solidFill>
                <a:schemeClr val="dk2"/>
              </a:solidFill>
            </a:endParaRPr>
          </a:p>
          <a:p>
            <a:pPr marL="0" lvl="0" indent="457200" algn="just" rtl="0">
              <a:spcBef>
                <a:spcPts val="1000"/>
              </a:spcBef>
              <a:spcAft>
                <a:spcPts val="0"/>
              </a:spcAft>
              <a:buNone/>
            </a:pPr>
            <a:r>
              <a:rPr lang="en" sz="2000">
                <a:solidFill>
                  <a:schemeClr val="dk2"/>
                </a:solidFill>
              </a:rPr>
              <a:t>Elaboration is driven by the creation and refinement of user scenarios that describe how the end user (and other actors) will interact with the system. </a:t>
            </a:r>
            <a:endParaRPr sz="2000">
              <a:solidFill>
                <a:schemeClr val="dk2"/>
              </a:solidFill>
            </a:endParaRPr>
          </a:p>
          <a:p>
            <a:pPr marL="0" lvl="0" indent="457200" algn="just" rtl="0">
              <a:spcBef>
                <a:spcPts val="1000"/>
              </a:spcBef>
              <a:spcAft>
                <a:spcPts val="1000"/>
              </a:spcAft>
              <a:buNone/>
            </a:pPr>
            <a:r>
              <a:rPr lang="en" sz="2000">
                <a:solidFill>
                  <a:schemeClr val="dk2"/>
                </a:solidFill>
              </a:rPr>
              <a:t>Each user scenario is parsed to extract analysis classes—business domain entities that are visible to the end user. </a:t>
            </a:r>
            <a:endParaRPr sz="20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93" name="Google Shape;193;p3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000">
                <a:solidFill>
                  <a:schemeClr val="dk2"/>
                </a:solidFill>
              </a:rPr>
              <a:t>The attributes of each analysis class are defined, and the services that are required by each class are identified. </a:t>
            </a:r>
            <a:endParaRPr sz="2000">
              <a:solidFill>
                <a:schemeClr val="dk2"/>
              </a:solidFill>
            </a:endParaRPr>
          </a:p>
          <a:p>
            <a:pPr marL="0" lvl="0" indent="457200" algn="just" rtl="0">
              <a:spcBef>
                <a:spcPts val="1000"/>
              </a:spcBef>
              <a:spcAft>
                <a:spcPts val="1000"/>
              </a:spcAft>
              <a:buNone/>
            </a:pPr>
            <a:r>
              <a:rPr lang="en" sz="2000">
                <a:solidFill>
                  <a:schemeClr val="dk2"/>
                </a:solidFill>
              </a:rPr>
              <a:t>The relationships and collaboration between classes are identified, and a variety of supplementary diagrams are produced</a:t>
            </a:r>
            <a:endParaRPr sz="2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93" name="Google Shape;93;p1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Let’s say you are approached by a client and are asked to make a voting app for polls in classroom. This is what they tell you - </a:t>
            </a:r>
            <a:endParaRPr sz="2000">
              <a:solidFill>
                <a:schemeClr val="dk2"/>
              </a:solidFill>
            </a:endParaRPr>
          </a:p>
          <a:p>
            <a:pPr marL="0" lvl="0" indent="0" algn="just" rtl="0">
              <a:spcBef>
                <a:spcPts val="1000"/>
              </a:spcBef>
              <a:spcAft>
                <a:spcPts val="0"/>
              </a:spcAft>
              <a:buNone/>
            </a:pPr>
            <a:r>
              <a:rPr lang="en" sz="2000">
                <a:solidFill>
                  <a:schemeClr val="dk2"/>
                </a:solidFill>
              </a:rPr>
              <a:t>The app must have the three features - </a:t>
            </a:r>
            <a:endParaRPr sz="2000">
              <a:solidFill>
                <a:schemeClr val="dk2"/>
              </a:solidFill>
            </a:endParaRPr>
          </a:p>
          <a:p>
            <a:pPr marL="0" lvl="0" indent="0" algn="just" rtl="0">
              <a:spcBef>
                <a:spcPts val="1000"/>
              </a:spcBef>
              <a:spcAft>
                <a:spcPts val="0"/>
              </a:spcAft>
              <a:buNone/>
            </a:pPr>
            <a:r>
              <a:rPr lang="en" sz="2000">
                <a:solidFill>
                  <a:schemeClr val="dk2"/>
                </a:solidFill>
              </a:rPr>
              <a:t>	Secure signup/login</a:t>
            </a:r>
            <a:endParaRPr sz="2000">
              <a:solidFill>
                <a:schemeClr val="dk2"/>
              </a:solidFill>
            </a:endParaRPr>
          </a:p>
          <a:p>
            <a:pPr marL="0" lvl="0" indent="0" algn="just" rtl="0">
              <a:spcBef>
                <a:spcPts val="1000"/>
              </a:spcBef>
              <a:spcAft>
                <a:spcPts val="0"/>
              </a:spcAft>
              <a:buNone/>
            </a:pPr>
            <a:r>
              <a:rPr lang="en" sz="2000">
                <a:solidFill>
                  <a:schemeClr val="dk2"/>
                </a:solidFill>
              </a:rPr>
              <a:t>	Casting vote</a:t>
            </a:r>
            <a:endParaRPr sz="2000">
              <a:solidFill>
                <a:schemeClr val="dk2"/>
              </a:solidFill>
            </a:endParaRPr>
          </a:p>
          <a:p>
            <a:pPr marL="0" lvl="0" indent="0" algn="just" rtl="0">
              <a:spcBef>
                <a:spcPts val="1000"/>
              </a:spcBef>
              <a:spcAft>
                <a:spcPts val="0"/>
              </a:spcAft>
              <a:buNone/>
            </a:pPr>
            <a:r>
              <a:rPr lang="en" sz="2000">
                <a:solidFill>
                  <a:schemeClr val="dk2"/>
                </a:solidFill>
              </a:rPr>
              <a:t>	Viewing results</a:t>
            </a:r>
            <a:endParaRPr sz="2000">
              <a:solidFill>
                <a:schemeClr val="dk2"/>
              </a:solidFill>
            </a:endParaRPr>
          </a:p>
          <a:p>
            <a:pPr marL="0" lvl="0" indent="0" algn="just" rtl="0">
              <a:spcBef>
                <a:spcPts val="1000"/>
              </a:spcBef>
              <a:spcAft>
                <a:spcPts val="1000"/>
              </a:spcAft>
              <a:buNone/>
            </a:pPr>
            <a:r>
              <a:rPr lang="en" sz="2000">
                <a:solidFill>
                  <a:schemeClr val="dk2"/>
                </a:solidFill>
              </a:rPr>
              <a:t>Design an app for them.</a:t>
            </a:r>
            <a:endParaRPr sz="2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99" name="Google Shape;199;p3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4.	Negotiation - It isn’t unusual for customers and users to ask for more than can be achieved, given limited business resources. </a:t>
            </a:r>
            <a:endParaRPr sz="2000">
              <a:solidFill>
                <a:schemeClr val="dk2"/>
              </a:solidFill>
            </a:endParaRPr>
          </a:p>
          <a:p>
            <a:pPr marL="0" lvl="0" indent="457200" algn="just" rtl="0">
              <a:spcBef>
                <a:spcPts val="1000"/>
              </a:spcBef>
              <a:spcAft>
                <a:spcPts val="0"/>
              </a:spcAft>
              <a:buNone/>
            </a:pPr>
            <a:r>
              <a:rPr lang="en" sz="2000">
                <a:solidFill>
                  <a:schemeClr val="dk2"/>
                </a:solidFill>
              </a:rPr>
              <a:t>It’s also relatively common for different customers or users to propose conflicting requirements. You have to reconcile these conflicts through a process of negotiation. </a:t>
            </a:r>
            <a:endParaRPr sz="2000">
              <a:solidFill>
                <a:schemeClr val="dk2"/>
              </a:solidFill>
            </a:endParaRPr>
          </a:p>
          <a:p>
            <a:pPr marL="0" lvl="0" indent="457200" algn="just" rtl="0">
              <a:spcBef>
                <a:spcPts val="1000"/>
              </a:spcBef>
              <a:spcAft>
                <a:spcPts val="1000"/>
              </a:spcAft>
              <a:buNone/>
            </a:pPr>
            <a:r>
              <a:rPr lang="en" sz="2000">
                <a:solidFill>
                  <a:schemeClr val="dk2"/>
                </a:solidFill>
              </a:rPr>
              <a:t>Stakeholders are asked to rank requirements and then discuss conflicts in priority. Then the conflicts must be resolved so that each party achieves some measure of satisfaction.</a:t>
            </a:r>
            <a:endParaRPr sz="20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11" name="Google Shape;211;p3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5.	Specification - can be any one (or more) of the following:</a:t>
            </a:r>
            <a:endParaRPr sz="2000">
              <a:solidFill>
                <a:schemeClr val="dk2"/>
              </a:solidFill>
            </a:endParaRPr>
          </a:p>
          <a:p>
            <a:pPr marL="914400" lvl="0" indent="-355600" algn="just" rtl="0">
              <a:spcBef>
                <a:spcPts val="1000"/>
              </a:spcBef>
              <a:spcAft>
                <a:spcPts val="0"/>
              </a:spcAft>
              <a:buClr>
                <a:schemeClr val="dk2"/>
              </a:buClr>
              <a:buSzPts val="2000"/>
              <a:buChar char="●"/>
            </a:pPr>
            <a:r>
              <a:rPr lang="en" sz="2000">
                <a:solidFill>
                  <a:schemeClr val="dk2"/>
                </a:solidFill>
              </a:rPr>
              <a:t>A written document</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set of models</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formal mathematical</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collection of user scenarios (use-cases)</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 prototype</a:t>
            </a:r>
            <a:endParaRPr sz="20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17" name="Google Shape;217;p35"/>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6. 	Validation—a review mechanism that looks for </a:t>
            </a:r>
            <a:endParaRPr sz="2000">
              <a:solidFill>
                <a:schemeClr val="dk2"/>
              </a:solidFill>
            </a:endParaRPr>
          </a:p>
          <a:p>
            <a:pPr marL="914400" lvl="0" indent="-355600" algn="just" rtl="0">
              <a:spcBef>
                <a:spcPts val="1000"/>
              </a:spcBef>
              <a:spcAft>
                <a:spcPts val="0"/>
              </a:spcAft>
              <a:buClr>
                <a:schemeClr val="dk2"/>
              </a:buClr>
              <a:buSzPts val="2000"/>
              <a:buChar char="●"/>
            </a:pPr>
            <a:r>
              <a:rPr lang="en" sz="2000">
                <a:solidFill>
                  <a:schemeClr val="dk2"/>
                </a:solidFill>
              </a:rPr>
              <a:t>Errors in content or interpretation </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Areas where clarification may be required </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Missing information </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Inconsistencies (a major problem when large products or systems are engineered)</a:t>
            </a:r>
            <a:endParaRPr sz="2000">
              <a:solidFill>
                <a:schemeClr val="dk2"/>
              </a:solidFill>
            </a:endParaRPr>
          </a:p>
          <a:p>
            <a:pPr marL="914400" lvl="0" indent="-355600" algn="just" rtl="0">
              <a:spcBef>
                <a:spcPts val="0"/>
              </a:spcBef>
              <a:spcAft>
                <a:spcPts val="0"/>
              </a:spcAft>
              <a:buClr>
                <a:schemeClr val="dk2"/>
              </a:buClr>
              <a:buSzPts val="2000"/>
              <a:buChar char="●"/>
            </a:pPr>
            <a:r>
              <a:rPr lang="en" sz="2000">
                <a:solidFill>
                  <a:schemeClr val="dk2"/>
                </a:solidFill>
              </a:rPr>
              <a:t>Conflicting or unrealistic (unachievable) requirements. </a:t>
            </a:r>
            <a:endParaRPr sz="20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23" name="Google Shape;223;p3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For example, consider two seemingly innocuous requirements: </a:t>
            </a:r>
            <a:endParaRPr sz="2000">
              <a:solidFill>
                <a:schemeClr val="dk2"/>
              </a:solidFill>
            </a:endParaRPr>
          </a:p>
          <a:p>
            <a:pPr marL="0" lvl="0" indent="457200" algn="just" rtl="0">
              <a:spcBef>
                <a:spcPts val="1000"/>
              </a:spcBef>
              <a:spcAft>
                <a:spcPts val="0"/>
              </a:spcAft>
              <a:buNone/>
            </a:pPr>
            <a:r>
              <a:rPr lang="en" sz="2000">
                <a:solidFill>
                  <a:schemeClr val="dk2"/>
                </a:solidFill>
              </a:rPr>
              <a:t>• The software should be user friendly. </a:t>
            </a:r>
            <a:endParaRPr sz="2000">
              <a:solidFill>
                <a:schemeClr val="dk2"/>
              </a:solidFill>
            </a:endParaRPr>
          </a:p>
          <a:p>
            <a:pPr marL="0" lvl="0" indent="457200" algn="just" rtl="0">
              <a:spcBef>
                <a:spcPts val="1000"/>
              </a:spcBef>
              <a:spcAft>
                <a:spcPts val="0"/>
              </a:spcAft>
              <a:buNone/>
            </a:pPr>
            <a:r>
              <a:rPr lang="en" sz="2000">
                <a:solidFill>
                  <a:schemeClr val="dk2"/>
                </a:solidFill>
              </a:rPr>
              <a:t>• The probability of a successful unauthorized database intrusion should be less than 0.0001.</a:t>
            </a:r>
            <a:endParaRPr sz="2000">
              <a:solidFill>
                <a:schemeClr val="dk2"/>
              </a:solidFill>
            </a:endParaRPr>
          </a:p>
          <a:p>
            <a:pPr marL="0" lvl="0" indent="457200" algn="just" rtl="0">
              <a:spcBef>
                <a:spcPts val="1000"/>
              </a:spcBef>
              <a:spcAft>
                <a:spcPts val="1000"/>
              </a:spcAft>
              <a:buNone/>
            </a:pPr>
            <a:r>
              <a:rPr lang="en" sz="2000">
                <a:solidFill>
                  <a:schemeClr val="dk2"/>
                </a:solidFill>
              </a:rPr>
              <a:t>The first requirement is too vague for developers to test or assess. What exactly does “user friendly” mean? To validate it, it must be quantified or qualified in some manner</a:t>
            </a:r>
            <a:endParaRPr sz="2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29" name="Google Shape;229;p3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000">
                <a:solidFill>
                  <a:schemeClr val="dk2"/>
                </a:solidFill>
              </a:rPr>
              <a:t>The second requirement has a quantitative element (“less than 0.0001”), but intrusion testing will be difficult and time consuming. </a:t>
            </a:r>
            <a:endParaRPr sz="2000">
              <a:solidFill>
                <a:schemeClr val="dk2"/>
              </a:solidFill>
            </a:endParaRPr>
          </a:p>
          <a:p>
            <a:pPr marL="0" lvl="0" indent="457200" algn="just" rtl="0">
              <a:spcBef>
                <a:spcPts val="1000"/>
              </a:spcBef>
              <a:spcAft>
                <a:spcPts val="1000"/>
              </a:spcAft>
              <a:buNone/>
            </a:pPr>
            <a:r>
              <a:rPr lang="en" sz="2000">
                <a:solidFill>
                  <a:schemeClr val="dk2"/>
                </a:solidFill>
              </a:rPr>
              <a:t>Is this level of security even warranted for the application? Can other complementary requirements associated with security (e.g., password protection) replace the quantitative requirement noted?</a:t>
            </a:r>
            <a:endParaRPr sz="20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235" name="Google Shape;235;p3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7. 	Requirements management - Requirements for computer- based systems change, and the desire to change requirements persists throughout the life of the system. </a:t>
            </a:r>
            <a:endParaRPr sz="2000">
              <a:solidFill>
                <a:schemeClr val="dk2"/>
              </a:solidFill>
            </a:endParaRPr>
          </a:p>
          <a:p>
            <a:pPr marL="0" lvl="0" indent="457200" algn="just" rtl="0">
              <a:spcBef>
                <a:spcPts val="1000"/>
              </a:spcBef>
              <a:spcAft>
                <a:spcPts val="1000"/>
              </a:spcAft>
              <a:buNone/>
            </a:pPr>
            <a:r>
              <a:rPr lang="en" sz="2000">
                <a:solidFill>
                  <a:schemeClr val="dk2"/>
                </a:solidFill>
              </a:rPr>
              <a:t>Requirements management is a set of activities that help the project team identify, control, and track requirements and changes to requirements at any time as the project proceeds.</a:t>
            </a:r>
            <a:endParaRPr sz="20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Inception</a:t>
            </a:r>
            <a:endParaRPr sz="5000"/>
          </a:p>
        </p:txBody>
      </p:sp>
      <p:pic>
        <p:nvPicPr>
          <p:cNvPr id="241" name="Google Shape;241;p39"/>
          <p:cNvPicPr preferRelativeResize="0"/>
          <p:nvPr/>
        </p:nvPicPr>
        <p:blipFill rotWithShape="1">
          <a:blip r:embed="rId3">
            <a:alphaModFix/>
          </a:blip>
          <a:srcRect b="13081"/>
          <a:stretch/>
        </p:blipFill>
        <p:spPr>
          <a:xfrm>
            <a:off x="390300" y="1124150"/>
            <a:ext cx="8465625" cy="338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Establishing the groundwork</a:t>
            </a:r>
            <a:endParaRPr sz="2440"/>
          </a:p>
        </p:txBody>
      </p:sp>
      <p:sp>
        <p:nvSpPr>
          <p:cNvPr id="247" name="Google Shape;247;p40"/>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In an ideal setting, stakeholders and software engineers work together on the same team. </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But customer(s) or end users may be  -</a:t>
            </a:r>
            <a:endParaRPr sz="2000">
              <a:solidFill>
                <a:schemeClr val="dk2"/>
              </a:solidFill>
            </a:endParaRPr>
          </a:p>
          <a:p>
            <a:pPr marL="914400" lvl="1" indent="-355600" algn="just" rtl="0">
              <a:spcBef>
                <a:spcPts val="0"/>
              </a:spcBef>
              <a:spcAft>
                <a:spcPts val="0"/>
              </a:spcAft>
              <a:buClr>
                <a:schemeClr val="dk2"/>
              </a:buClr>
              <a:buSzPts val="2000"/>
              <a:buChar char="○"/>
            </a:pPr>
            <a:r>
              <a:rPr lang="en" sz="2000">
                <a:solidFill>
                  <a:schemeClr val="dk2"/>
                </a:solidFill>
              </a:rPr>
              <a:t>located in a different city or country</a:t>
            </a:r>
            <a:endParaRPr sz="2000">
              <a:solidFill>
                <a:schemeClr val="dk2"/>
              </a:solidFill>
            </a:endParaRPr>
          </a:p>
          <a:p>
            <a:pPr marL="914400" lvl="1" indent="-355600" algn="just" rtl="0">
              <a:spcBef>
                <a:spcPts val="0"/>
              </a:spcBef>
              <a:spcAft>
                <a:spcPts val="0"/>
              </a:spcAft>
              <a:buClr>
                <a:schemeClr val="dk2"/>
              </a:buClr>
              <a:buSzPts val="2000"/>
              <a:buChar char="○"/>
            </a:pPr>
            <a:r>
              <a:rPr lang="en" sz="2000">
                <a:solidFill>
                  <a:schemeClr val="dk2"/>
                </a:solidFill>
              </a:rPr>
              <a:t>may have only a vague idea of what is required</a:t>
            </a:r>
            <a:endParaRPr sz="2000">
              <a:solidFill>
                <a:schemeClr val="dk2"/>
              </a:solidFill>
            </a:endParaRPr>
          </a:p>
          <a:p>
            <a:pPr marL="914400" lvl="1" indent="-355600" algn="just" rtl="0">
              <a:spcBef>
                <a:spcPts val="0"/>
              </a:spcBef>
              <a:spcAft>
                <a:spcPts val="0"/>
              </a:spcAft>
              <a:buClr>
                <a:schemeClr val="dk2"/>
              </a:buClr>
              <a:buSzPts val="2000"/>
              <a:buChar char="○"/>
            </a:pPr>
            <a:r>
              <a:rPr lang="en" sz="2000">
                <a:solidFill>
                  <a:schemeClr val="dk2"/>
                </a:solidFill>
              </a:rPr>
              <a:t>may have conflicting opinions about the system to be built</a:t>
            </a:r>
            <a:endParaRPr sz="2000">
              <a:solidFill>
                <a:schemeClr val="dk2"/>
              </a:solidFill>
            </a:endParaRPr>
          </a:p>
          <a:p>
            <a:pPr marL="914400" lvl="1" indent="-355600" algn="just" rtl="0">
              <a:spcBef>
                <a:spcPts val="0"/>
              </a:spcBef>
              <a:spcAft>
                <a:spcPts val="0"/>
              </a:spcAft>
              <a:buClr>
                <a:schemeClr val="dk2"/>
              </a:buClr>
              <a:buSzPts val="2000"/>
              <a:buChar char="○"/>
            </a:pPr>
            <a:r>
              <a:rPr lang="en" sz="2000">
                <a:solidFill>
                  <a:schemeClr val="dk2"/>
                </a:solidFill>
              </a:rPr>
              <a:t>may have limited technical knowledge</a:t>
            </a:r>
            <a:endParaRPr sz="2000">
              <a:solidFill>
                <a:schemeClr val="dk2"/>
              </a:solidFill>
            </a:endParaRPr>
          </a:p>
          <a:p>
            <a:pPr marL="914400" lvl="1" indent="-355600" algn="just" rtl="0">
              <a:spcBef>
                <a:spcPts val="0"/>
              </a:spcBef>
              <a:spcAft>
                <a:spcPts val="0"/>
              </a:spcAft>
              <a:buClr>
                <a:schemeClr val="dk2"/>
              </a:buClr>
              <a:buSzPts val="2000"/>
              <a:buChar char="○"/>
            </a:pPr>
            <a:r>
              <a:rPr lang="en" sz="2000">
                <a:solidFill>
                  <a:schemeClr val="dk2"/>
                </a:solidFill>
              </a:rPr>
              <a:t>may have limited time to interact with the requirements engineer. </a:t>
            </a:r>
            <a:endParaRPr sz="20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Establishing the groundwork</a:t>
            </a:r>
            <a:endParaRPr sz="2440"/>
          </a:p>
        </p:txBody>
      </p:sp>
      <p:sp>
        <p:nvSpPr>
          <p:cNvPr id="253" name="Google Shape;253;p4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None of these things are desirable, but all are fairly common, and you are often forced to work within the constraints imposed by this situation.</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Let's discuss the steps required to establish the groundwork for an understanding of software requirements—to get the project started in a way that will keep it moving forward toward a successful solution</a:t>
            </a:r>
            <a:endParaRPr sz="20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Identifying the stakeholders</a:t>
            </a:r>
            <a:endParaRPr sz="2440"/>
          </a:p>
        </p:txBody>
      </p:sp>
      <p:sp>
        <p:nvSpPr>
          <p:cNvPr id="259" name="Google Shape;259;p4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AutoNum type="arabicPeriod"/>
            </a:pPr>
            <a:r>
              <a:rPr lang="en" sz="2000">
                <a:solidFill>
                  <a:schemeClr val="dk2"/>
                </a:solidFill>
              </a:rPr>
              <a:t>Identifying the stakeholders - Stakeholders are “anyone who benefits in a direct or indirect way from the system which is being developed.” </a:t>
            </a:r>
            <a:endParaRPr sz="2000">
              <a:solidFill>
                <a:schemeClr val="dk2"/>
              </a:solidFill>
            </a:endParaRPr>
          </a:p>
          <a:p>
            <a:pPr marL="457200" lvl="0" indent="0" algn="just" rtl="0">
              <a:spcBef>
                <a:spcPts val="1000"/>
              </a:spcBef>
              <a:spcAft>
                <a:spcPts val="1000"/>
              </a:spcAft>
              <a:buNone/>
            </a:pPr>
            <a:r>
              <a:rPr lang="en" sz="2000">
                <a:solidFill>
                  <a:schemeClr val="dk2"/>
                </a:solidFill>
              </a:rPr>
              <a:t>Stakeholders include (but are not limited to) business operations managers, product managers, marketing people, internal and external customers, end users, consultants, product engineers, software engineers, support and maintenance engineers, and others. </a:t>
            </a:r>
            <a:endParaRPr sz="2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9450" y="2209225"/>
            <a:ext cx="7688100" cy="92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Do it now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Identifying the stakeholders</a:t>
            </a:r>
            <a:endParaRPr sz="2440"/>
          </a:p>
        </p:txBody>
      </p:sp>
      <p:sp>
        <p:nvSpPr>
          <p:cNvPr id="265" name="Google Shape;265;p43"/>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Each stakeholder has a different view of the system, achieves different benefits when the system is successfully developed, and is open to different risks if the development effort should fail. </a:t>
            </a:r>
            <a:endParaRPr sz="2000">
              <a:solidFill>
                <a:schemeClr val="dk2"/>
              </a:solidFill>
            </a:endParaRPr>
          </a:p>
          <a:p>
            <a:pPr marL="0" lvl="0" indent="0" algn="just" rtl="0">
              <a:spcBef>
                <a:spcPts val="1000"/>
              </a:spcBef>
              <a:spcAft>
                <a:spcPts val="0"/>
              </a:spcAft>
              <a:buNone/>
            </a:pPr>
            <a:r>
              <a:rPr lang="en" sz="2000">
                <a:solidFill>
                  <a:schemeClr val="dk2"/>
                </a:solidFill>
              </a:rPr>
              <a:t>At inception, you should create a list of people who will contribute input as requirements are elicited. </a:t>
            </a:r>
            <a:endParaRPr sz="2000">
              <a:solidFill>
                <a:schemeClr val="dk2"/>
              </a:solidFill>
            </a:endParaRPr>
          </a:p>
          <a:p>
            <a:pPr marL="0" lvl="0" indent="0" algn="just" rtl="0">
              <a:spcBef>
                <a:spcPts val="1000"/>
              </a:spcBef>
              <a:spcAft>
                <a:spcPts val="1000"/>
              </a:spcAft>
              <a:buNone/>
            </a:pPr>
            <a:r>
              <a:rPr lang="en" sz="2000">
                <a:solidFill>
                  <a:schemeClr val="dk2"/>
                </a:solidFill>
              </a:rPr>
              <a:t>The initial list will grow as stakeholders are contacted because every stakeholder will be asked: “Whom else do you think I should talk to?</a:t>
            </a:r>
            <a:endParaRPr sz="20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71" name="Google Shape;271;p4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2000">
                <a:solidFill>
                  <a:schemeClr val="dk2"/>
                </a:solidFill>
              </a:rPr>
              <a:t>2. 	Recognizing Multiple Viewpoints - Because many different stakeholders exist, the requirements of the system will be explored from many different points of view. </a:t>
            </a:r>
            <a:endParaRPr sz="2000">
              <a:solidFill>
                <a:schemeClr val="dk2"/>
              </a:solidFill>
            </a:endParaRPr>
          </a:p>
          <a:p>
            <a:pPr marL="0" lvl="0" indent="457200" algn="just" rtl="0">
              <a:spcBef>
                <a:spcPts val="1000"/>
              </a:spcBef>
              <a:spcAft>
                <a:spcPts val="0"/>
              </a:spcAft>
              <a:buNone/>
            </a:pPr>
            <a:r>
              <a:rPr lang="en" sz="2000">
                <a:solidFill>
                  <a:schemeClr val="dk2"/>
                </a:solidFill>
              </a:rPr>
              <a:t>For example, the marketing group is interested in functions and features that will excite the potential market, making the new system easy to sell. </a:t>
            </a:r>
            <a:endParaRPr sz="2000">
              <a:solidFill>
                <a:schemeClr val="dk2"/>
              </a:solidFill>
            </a:endParaRPr>
          </a:p>
          <a:p>
            <a:pPr marL="0" lvl="0" indent="457200" algn="just" rtl="0">
              <a:spcBef>
                <a:spcPts val="1000"/>
              </a:spcBef>
              <a:spcAft>
                <a:spcPts val="1000"/>
              </a:spcAft>
              <a:buNone/>
            </a:pPr>
            <a:r>
              <a:rPr lang="en" sz="2000">
                <a:solidFill>
                  <a:schemeClr val="dk2"/>
                </a:solidFill>
              </a:rPr>
              <a:t>Business managers are interested in a feature set that can be built within budget and that will be ready to meet defined market windows</a:t>
            </a:r>
            <a:endParaRPr sz="20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77" name="Google Shape;277;p45"/>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000">
                <a:solidFill>
                  <a:schemeClr val="dk2"/>
                </a:solidFill>
              </a:rPr>
              <a:t>End users may want features that are familiar to them and that are easy to learn and use. </a:t>
            </a:r>
            <a:endParaRPr sz="2000">
              <a:solidFill>
                <a:schemeClr val="dk2"/>
              </a:solidFill>
            </a:endParaRPr>
          </a:p>
          <a:p>
            <a:pPr marL="0" lvl="0" indent="457200" algn="just" rtl="0">
              <a:spcBef>
                <a:spcPts val="1000"/>
              </a:spcBef>
              <a:spcAft>
                <a:spcPts val="0"/>
              </a:spcAft>
              <a:buNone/>
            </a:pPr>
            <a:r>
              <a:rPr lang="en" sz="2000">
                <a:solidFill>
                  <a:schemeClr val="dk2"/>
                </a:solidFill>
              </a:rPr>
              <a:t>Software engineers may be concerned with functions that are invisible to non technical stakeholders but that enable an infrastructure that supports more marketable functions and features. </a:t>
            </a:r>
            <a:endParaRPr sz="2000">
              <a:solidFill>
                <a:schemeClr val="dk2"/>
              </a:solidFill>
            </a:endParaRPr>
          </a:p>
          <a:p>
            <a:pPr marL="0" lvl="0" indent="457200" algn="just" rtl="0">
              <a:spcBef>
                <a:spcPts val="1000"/>
              </a:spcBef>
              <a:spcAft>
                <a:spcPts val="1000"/>
              </a:spcAft>
              <a:buNone/>
            </a:pPr>
            <a:r>
              <a:rPr lang="en" sz="2000">
                <a:solidFill>
                  <a:schemeClr val="dk2"/>
                </a:solidFill>
              </a:rPr>
              <a:t>Support engineers may focus on the maintainability of the software.</a:t>
            </a:r>
            <a:endParaRPr sz="20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83" name="Google Shape;283;p4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 sz="2000">
                <a:solidFill>
                  <a:schemeClr val="dk2"/>
                </a:solidFill>
              </a:rPr>
              <a:t>Each of these constituencies (and others) will contribute information to the requirements engineering process. </a:t>
            </a:r>
            <a:endParaRPr sz="2000">
              <a:solidFill>
                <a:schemeClr val="dk2"/>
              </a:solidFill>
            </a:endParaRPr>
          </a:p>
          <a:p>
            <a:pPr marL="0" lvl="0" indent="457200" algn="just" rtl="0">
              <a:spcBef>
                <a:spcPts val="1000"/>
              </a:spcBef>
              <a:spcAft>
                <a:spcPts val="0"/>
              </a:spcAft>
              <a:buNone/>
            </a:pPr>
            <a:r>
              <a:rPr lang="en" sz="2000">
                <a:solidFill>
                  <a:schemeClr val="dk2"/>
                </a:solidFill>
              </a:rPr>
              <a:t>As information from multiple viewpoints is collected, emerging requirements may be inconsistent or may conflict with one another. </a:t>
            </a:r>
            <a:endParaRPr sz="2000">
              <a:solidFill>
                <a:schemeClr val="dk2"/>
              </a:solidFill>
            </a:endParaRPr>
          </a:p>
          <a:p>
            <a:pPr marL="0" lvl="0" indent="457200" algn="just" rtl="0">
              <a:spcBef>
                <a:spcPts val="1000"/>
              </a:spcBef>
              <a:spcAft>
                <a:spcPts val="1000"/>
              </a:spcAft>
              <a:buNone/>
            </a:pPr>
            <a:r>
              <a:rPr lang="en" sz="2000">
                <a:solidFill>
                  <a:schemeClr val="dk2"/>
                </a:solidFill>
              </a:rPr>
              <a:t>You should categorize all stakeholder information (including inconsistent and conflicting requirements) in a way that will allow decision makers to choose an internally consistent set of requirements for the system.</a:t>
            </a:r>
            <a:endParaRPr sz="20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Recognizing Multiple Viewpoints</a:t>
            </a:r>
            <a:endParaRPr sz="2440"/>
          </a:p>
        </p:txBody>
      </p:sp>
      <p:sp>
        <p:nvSpPr>
          <p:cNvPr id="289" name="Google Shape;289;p4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n" sz="2000">
                <a:solidFill>
                  <a:schemeClr val="dk2"/>
                </a:solidFill>
              </a:rPr>
              <a:t>There are several things that can make it hard to elicit requirements for software that satisfies its users: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Project goals are unclear</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Stakeholders’ priorities differ</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People have unspoken assumptions</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Stakeholders interpret meanings differently</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Requirements are stated in a way that makes them difficult to verify </a:t>
            </a:r>
            <a:endParaRPr sz="2000">
              <a:solidFill>
                <a:schemeClr val="dk2"/>
              </a:solidFill>
            </a:endParaRPr>
          </a:p>
          <a:p>
            <a:pPr marL="0" lvl="0" indent="0" algn="just" rtl="0">
              <a:spcBef>
                <a:spcPts val="1000"/>
              </a:spcBef>
              <a:spcAft>
                <a:spcPts val="1000"/>
              </a:spcAft>
              <a:buNone/>
            </a:pPr>
            <a:r>
              <a:rPr lang="en" sz="2000">
                <a:solidFill>
                  <a:schemeClr val="dk2"/>
                </a:solidFill>
              </a:rPr>
              <a:t>The goal of effective requirements engineering is to eliminate or at least reduce these problems.</a:t>
            </a:r>
            <a:endParaRPr sz="20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Working toward Collaboration</a:t>
            </a:r>
            <a:endParaRPr sz="2440"/>
          </a:p>
        </p:txBody>
      </p:sp>
      <p:sp>
        <p:nvSpPr>
          <p:cNvPr id="295" name="Google Shape;295;p4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2000">
                <a:solidFill>
                  <a:schemeClr val="dk2"/>
                </a:solidFill>
              </a:rPr>
              <a:t>3.	Working toward Collaboration - The job of a requirements engineer is to identify areas of commonality (i.e., requirements on which all stakeholders agree) and areas of conflict or inconsistency (i.e., requirements that are desired by one stakeholder but conflict with the needs of another stakeholder). </a:t>
            </a:r>
            <a:endParaRPr sz="2000">
              <a:solidFill>
                <a:schemeClr val="dk2"/>
              </a:solidFill>
            </a:endParaRPr>
          </a:p>
          <a:p>
            <a:pPr marL="0" lvl="0" indent="0" algn="just" rtl="0">
              <a:spcBef>
                <a:spcPts val="1000"/>
              </a:spcBef>
              <a:spcAft>
                <a:spcPts val="1000"/>
              </a:spcAft>
              <a:buNone/>
            </a:pPr>
            <a:r>
              <a:rPr lang="en" sz="2000">
                <a:solidFill>
                  <a:schemeClr val="dk2"/>
                </a:solidFill>
              </a:rPr>
              <a:t>Collaboration does not necessarily mean that requirements are defined by committee. In many cases, a strong “project champion” (e.g., a business manager or a senior technologist) may make the final decision about which requirements make the cut.</a:t>
            </a:r>
            <a:endParaRPr sz="20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01" name="Google Shape;301;p49"/>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2000" dirty="0">
                <a:solidFill>
                  <a:schemeClr val="dk2"/>
                </a:solidFill>
              </a:rPr>
              <a:t>4. 	Asking the First Questions, Questions asked at the inception of the project should be “context free”, focusing on the customer and other stakeholders, the overall project goals and benefits. </a:t>
            </a:r>
            <a:endParaRPr sz="2000" dirty="0">
              <a:solidFill>
                <a:schemeClr val="dk2"/>
              </a:solidFill>
            </a:endParaRPr>
          </a:p>
          <a:p>
            <a:pPr marL="0" lvl="0" indent="0" algn="just" rtl="0">
              <a:spcBef>
                <a:spcPts val="1000"/>
              </a:spcBef>
              <a:spcAft>
                <a:spcPts val="0"/>
              </a:spcAft>
              <a:buNone/>
            </a:pPr>
            <a:r>
              <a:rPr lang="en" sz="2000" dirty="0">
                <a:solidFill>
                  <a:schemeClr val="dk2"/>
                </a:solidFill>
              </a:rPr>
              <a:t>For example, these questions help to identify the stakeholders - </a:t>
            </a:r>
            <a:endParaRPr sz="2000" dirty="0">
              <a:solidFill>
                <a:schemeClr val="dk2"/>
              </a:solidFill>
            </a:endParaRPr>
          </a:p>
          <a:p>
            <a:pPr marL="457200" lvl="0" indent="0" algn="just" rtl="0">
              <a:spcBef>
                <a:spcPts val="1000"/>
              </a:spcBef>
              <a:spcAft>
                <a:spcPts val="0"/>
              </a:spcAft>
              <a:buNone/>
            </a:pPr>
            <a:r>
              <a:rPr lang="en" sz="2000" dirty="0">
                <a:solidFill>
                  <a:schemeClr val="dk2"/>
                </a:solidFill>
              </a:rPr>
              <a:t>• Who is behind the request for this work? </a:t>
            </a:r>
            <a:endParaRPr sz="2000" dirty="0">
              <a:solidFill>
                <a:schemeClr val="dk2"/>
              </a:solidFill>
            </a:endParaRPr>
          </a:p>
          <a:p>
            <a:pPr marL="457200" lvl="0" indent="0" algn="just" rtl="0">
              <a:spcBef>
                <a:spcPts val="0"/>
              </a:spcBef>
              <a:spcAft>
                <a:spcPts val="0"/>
              </a:spcAft>
              <a:buNone/>
            </a:pPr>
            <a:r>
              <a:rPr lang="en" sz="2000" dirty="0">
                <a:solidFill>
                  <a:schemeClr val="dk2"/>
                </a:solidFill>
              </a:rPr>
              <a:t>• Who will use the solution? </a:t>
            </a:r>
            <a:endParaRPr sz="2000" dirty="0">
              <a:solidFill>
                <a:schemeClr val="dk2"/>
              </a:solidFill>
            </a:endParaRPr>
          </a:p>
          <a:p>
            <a:pPr marL="457200" lvl="0" indent="0" algn="just" rtl="0">
              <a:spcBef>
                <a:spcPts val="0"/>
              </a:spcBef>
              <a:spcAft>
                <a:spcPts val="0"/>
              </a:spcAft>
              <a:buNone/>
            </a:pPr>
            <a:r>
              <a:rPr lang="en" sz="2000" dirty="0">
                <a:solidFill>
                  <a:schemeClr val="dk2"/>
                </a:solidFill>
              </a:rPr>
              <a:t>• What will be the economic benefit of a successful solution?</a:t>
            </a:r>
            <a:endParaRPr sz="2000" dirty="0">
              <a:solidFill>
                <a:schemeClr val="dk2"/>
              </a:solidFill>
            </a:endParaRPr>
          </a:p>
          <a:p>
            <a:pPr marL="457200" lvl="0" indent="0" algn="just" rtl="0">
              <a:spcBef>
                <a:spcPts val="0"/>
              </a:spcBef>
              <a:spcAft>
                <a:spcPts val="0"/>
              </a:spcAft>
              <a:buNone/>
            </a:pPr>
            <a:r>
              <a:rPr lang="en" sz="2000" dirty="0">
                <a:solidFill>
                  <a:schemeClr val="dk2"/>
                </a:solidFill>
              </a:rPr>
              <a:t> • Is there another source for the solution that you need?</a:t>
            </a:r>
            <a:endParaRPr sz="2000" dirty="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0"/>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07" name="Google Shape;307;p50"/>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sz="2000">
                <a:solidFill>
                  <a:schemeClr val="dk2"/>
                </a:solidFill>
              </a:rPr>
              <a:t>The next set of questions enables you to gain a better understanding of the problem and the customer’s idea of the solution: </a:t>
            </a:r>
            <a:endParaRPr sz="2000">
              <a:solidFill>
                <a:schemeClr val="dk2"/>
              </a:solidFill>
            </a:endParaRPr>
          </a:p>
          <a:p>
            <a:pPr marL="457200" lvl="0" indent="0" algn="just" rtl="0">
              <a:spcBef>
                <a:spcPts val="1000"/>
              </a:spcBef>
              <a:spcAft>
                <a:spcPts val="0"/>
              </a:spcAft>
              <a:buNone/>
            </a:pPr>
            <a:r>
              <a:rPr lang="en" sz="2000">
                <a:solidFill>
                  <a:schemeClr val="dk2"/>
                </a:solidFill>
              </a:rPr>
              <a:t>• How would you characterize “good” output that would be generated by a successful solution? </a:t>
            </a:r>
            <a:endParaRPr sz="2000">
              <a:solidFill>
                <a:schemeClr val="dk2"/>
              </a:solidFill>
            </a:endParaRPr>
          </a:p>
          <a:p>
            <a:pPr marL="457200" lvl="0" indent="0" algn="just" rtl="0">
              <a:spcBef>
                <a:spcPts val="0"/>
              </a:spcBef>
              <a:spcAft>
                <a:spcPts val="0"/>
              </a:spcAft>
              <a:buNone/>
            </a:pPr>
            <a:r>
              <a:rPr lang="en" sz="2000">
                <a:solidFill>
                  <a:schemeClr val="dk2"/>
                </a:solidFill>
              </a:rPr>
              <a:t>• What problem(s) will this solution address? </a:t>
            </a:r>
            <a:endParaRPr sz="2000">
              <a:solidFill>
                <a:schemeClr val="dk2"/>
              </a:solidFill>
            </a:endParaRPr>
          </a:p>
          <a:p>
            <a:pPr marL="457200" lvl="0" indent="0" algn="just" rtl="0">
              <a:spcBef>
                <a:spcPts val="0"/>
              </a:spcBef>
              <a:spcAft>
                <a:spcPts val="0"/>
              </a:spcAft>
              <a:buNone/>
            </a:pPr>
            <a:r>
              <a:rPr lang="en" sz="2000">
                <a:solidFill>
                  <a:schemeClr val="dk2"/>
                </a:solidFill>
              </a:rPr>
              <a:t>• Can you show me (or describe) the business environment in which the solution will be used? </a:t>
            </a:r>
            <a:endParaRPr sz="2000">
              <a:solidFill>
                <a:schemeClr val="dk2"/>
              </a:solidFill>
            </a:endParaRPr>
          </a:p>
          <a:p>
            <a:pPr marL="457200" lvl="0" indent="0" algn="just" rtl="0">
              <a:spcBef>
                <a:spcPts val="0"/>
              </a:spcBef>
              <a:spcAft>
                <a:spcPts val="0"/>
              </a:spcAft>
              <a:buNone/>
            </a:pPr>
            <a:r>
              <a:rPr lang="en" sz="2000">
                <a:solidFill>
                  <a:schemeClr val="dk2"/>
                </a:solidFill>
              </a:rPr>
              <a:t>• Will special performance issues or constraints affect the way the solution is approached?</a:t>
            </a:r>
            <a:endParaRPr sz="20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13" name="Google Shape;313;p5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The final set of questions focuses on the effectiveness of the communication activity itself. </a:t>
            </a:r>
            <a:endParaRPr sz="2000">
              <a:solidFill>
                <a:schemeClr val="dk2"/>
              </a:solidFill>
            </a:endParaRPr>
          </a:p>
          <a:p>
            <a:pPr marL="457200" lvl="0" indent="0" algn="just" rtl="0">
              <a:spcBef>
                <a:spcPts val="1000"/>
              </a:spcBef>
              <a:spcAft>
                <a:spcPts val="0"/>
              </a:spcAft>
              <a:buNone/>
            </a:pPr>
            <a:r>
              <a:rPr lang="en" sz="2000">
                <a:solidFill>
                  <a:schemeClr val="dk2"/>
                </a:solidFill>
              </a:rPr>
              <a:t>• Are you the right person to answer these questions? Are your answers “official”? </a:t>
            </a:r>
            <a:endParaRPr sz="2000">
              <a:solidFill>
                <a:schemeClr val="dk2"/>
              </a:solidFill>
            </a:endParaRPr>
          </a:p>
          <a:p>
            <a:pPr marL="457200" lvl="0" indent="0" algn="just" rtl="0">
              <a:spcBef>
                <a:spcPts val="0"/>
              </a:spcBef>
              <a:spcAft>
                <a:spcPts val="0"/>
              </a:spcAft>
              <a:buNone/>
            </a:pPr>
            <a:r>
              <a:rPr lang="en" sz="2000">
                <a:solidFill>
                  <a:schemeClr val="dk2"/>
                </a:solidFill>
              </a:rPr>
              <a:t>• Are my questions relevant to the problem that you have? </a:t>
            </a:r>
            <a:endParaRPr sz="2000">
              <a:solidFill>
                <a:schemeClr val="dk2"/>
              </a:solidFill>
            </a:endParaRPr>
          </a:p>
          <a:p>
            <a:pPr marL="457200" lvl="0" indent="0" algn="just" rtl="0">
              <a:spcBef>
                <a:spcPts val="0"/>
              </a:spcBef>
              <a:spcAft>
                <a:spcPts val="0"/>
              </a:spcAft>
              <a:buNone/>
            </a:pPr>
            <a:r>
              <a:rPr lang="en" sz="2000">
                <a:solidFill>
                  <a:schemeClr val="dk2"/>
                </a:solidFill>
              </a:rPr>
              <a:t>• Am I asking too many questions? </a:t>
            </a:r>
            <a:endParaRPr sz="2000">
              <a:solidFill>
                <a:schemeClr val="dk2"/>
              </a:solidFill>
            </a:endParaRPr>
          </a:p>
          <a:p>
            <a:pPr marL="457200" lvl="0" indent="0" algn="just" rtl="0">
              <a:spcBef>
                <a:spcPts val="0"/>
              </a:spcBef>
              <a:spcAft>
                <a:spcPts val="0"/>
              </a:spcAft>
              <a:buNone/>
            </a:pPr>
            <a:r>
              <a:rPr lang="en" sz="2000">
                <a:solidFill>
                  <a:schemeClr val="dk2"/>
                </a:solidFill>
              </a:rPr>
              <a:t>• Can anyone else provide additional information? </a:t>
            </a:r>
            <a:endParaRPr sz="2000">
              <a:solidFill>
                <a:schemeClr val="dk2"/>
              </a:solidFill>
            </a:endParaRPr>
          </a:p>
          <a:p>
            <a:pPr marL="457200" lvl="0" indent="0" algn="just" rtl="0">
              <a:spcBef>
                <a:spcPts val="0"/>
              </a:spcBef>
              <a:spcAft>
                <a:spcPts val="0"/>
              </a:spcAft>
              <a:buNone/>
            </a:pPr>
            <a:r>
              <a:rPr lang="en" sz="2000">
                <a:solidFill>
                  <a:schemeClr val="dk2"/>
                </a:solidFill>
              </a:rPr>
              <a:t>• Should I be asking you anything else? </a:t>
            </a:r>
            <a:endParaRPr sz="20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2"/>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Asking the First Questions</a:t>
            </a:r>
            <a:endParaRPr sz="2440"/>
          </a:p>
        </p:txBody>
      </p:sp>
      <p:sp>
        <p:nvSpPr>
          <p:cNvPr id="319" name="Google Shape;319;p52"/>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1000"/>
              </a:spcBef>
              <a:spcAft>
                <a:spcPts val="0"/>
              </a:spcAft>
              <a:buClr>
                <a:schemeClr val="dk2"/>
              </a:buClr>
              <a:buSzPts val="2000"/>
              <a:buChar char="●"/>
            </a:pPr>
            <a:r>
              <a:rPr lang="en" sz="2000">
                <a:solidFill>
                  <a:schemeClr val="dk2"/>
                </a:solidFill>
              </a:rPr>
              <a:t>These questions (and others) will help to “break the ice” and initiate the communication that is essential to successful elicitation.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But a question-and-answer meeting format is not an approach that has been overwhelmingly successful.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In fact, the Q&amp;A session should be used for the first encounter only and then replaced by a requirements elicitation format that combines elements of problem solving and  negotiation.</a:t>
            </a:r>
            <a:endParaRPr sz="2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04" name="Google Shape;104;p1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How well did that go? </a:t>
            </a:r>
            <a:endParaRPr sz="2000">
              <a:solidFill>
                <a:schemeClr val="dk2"/>
              </a:solidFill>
            </a:endParaRPr>
          </a:p>
          <a:p>
            <a:pPr marL="0" lvl="0" indent="0" algn="just" rtl="0">
              <a:spcBef>
                <a:spcPts val="1000"/>
              </a:spcBef>
              <a:spcAft>
                <a:spcPts val="0"/>
              </a:spcAft>
              <a:buNone/>
            </a:pPr>
            <a:r>
              <a:rPr lang="en" sz="2000">
                <a:solidFill>
                  <a:schemeClr val="dk2"/>
                </a:solidFill>
              </a:rPr>
              <a:t>Now compare your design with that of your friends. How certain you are that the client wants your version and not theirs?</a:t>
            </a:r>
            <a:endParaRPr sz="2000">
              <a:solidFill>
                <a:schemeClr val="dk2"/>
              </a:solidFill>
            </a:endParaRPr>
          </a:p>
          <a:p>
            <a:pPr marL="0" lvl="0" indent="0" algn="just" rtl="0">
              <a:spcBef>
                <a:spcPts val="1000"/>
              </a:spcBef>
              <a:spcAft>
                <a:spcPts val="0"/>
              </a:spcAft>
              <a:buNone/>
            </a:pPr>
            <a:r>
              <a:rPr lang="en" sz="2000">
                <a:solidFill>
                  <a:schemeClr val="dk2"/>
                </a:solidFill>
              </a:rPr>
              <a:t>How certain you are that the client will actually use the product as you have designed? Will it actually serve their purpose?</a:t>
            </a:r>
            <a:endParaRPr sz="2000">
              <a:solidFill>
                <a:schemeClr val="dk2"/>
              </a:solidFill>
            </a:endParaRPr>
          </a:p>
          <a:p>
            <a:pPr marL="0" lvl="0" indent="0" algn="just" rtl="0">
              <a:spcBef>
                <a:spcPts val="1000"/>
              </a:spcBef>
              <a:spcAft>
                <a:spcPts val="1000"/>
              </a:spcAft>
              <a:buNone/>
            </a:pPr>
            <a:r>
              <a:rPr lang="en" sz="2000">
                <a:solidFill>
                  <a:schemeClr val="dk2"/>
                </a:solidFill>
              </a:rPr>
              <a:t>Wait, did you design a mobile app, or a desktop app? Do the students use Mac or Windows? Is this likely to change somehow?</a:t>
            </a:r>
            <a:endParaRPr sz="20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Nonfunctional Requirements</a:t>
            </a:r>
            <a:endParaRPr sz="2440"/>
          </a:p>
        </p:txBody>
      </p:sp>
      <p:sp>
        <p:nvSpPr>
          <p:cNvPr id="325" name="Google Shape;325;p53"/>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2000">
                <a:solidFill>
                  <a:schemeClr val="dk2"/>
                </a:solidFill>
              </a:rPr>
              <a:t>5.	Nonfunctional Requirements - A nonfunctional requirement (NFR) can be described as a quality attribute, a performance attribute, a security attribute, or a general constraint on a system. </a:t>
            </a:r>
            <a:endParaRPr sz="2000">
              <a:solidFill>
                <a:schemeClr val="dk2"/>
              </a:solidFill>
            </a:endParaRPr>
          </a:p>
          <a:p>
            <a:pPr marL="0" lvl="0" indent="0" algn="just" rtl="0">
              <a:spcBef>
                <a:spcPts val="1000"/>
              </a:spcBef>
              <a:spcAft>
                <a:spcPts val="1000"/>
              </a:spcAft>
              <a:buNone/>
            </a:pPr>
            <a:r>
              <a:rPr lang="en" sz="2000">
                <a:solidFill>
                  <a:schemeClr val="dk2"/>
                </a:solidFill>
              </a:rPr>
              <a:t>These are often not easy for stakeholders to articulate. The software may not be useful or usable without the necessary non-functional characteristics. </a:t>
            </a:r>
            <a:endParaRPr sz="20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4"/>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Nonfunctional Requirements</a:t>
            </a:r>
            <a:endParaRPr sz="2440"/>
          </a:p>
        </p:txBody>
      </p:sp>
      <p:sp>
        <p:nvSpPr>
          <p:cNvPr id="331" name="Google Shape;331;p54"/>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r>
              <a:rPr lang="en" sz="2000">
                <a:solidFill>
                  <a:schemeClr val="dk2"/>
                </a:solidFill>
              </a:rPr>
              <a:t>Tomorrow, we will discuss a technique called quality function deployment (QFD). </a:t>
            </a:r>
            <a:endParaRPr sz="2000">
              <a:solidFill>
                <a:schemeClr val="dk2"/>
              </a:solidFill>
            </a:endParaRPr>
          </a:p>
          <a:p>
            <a:pPr marL="0" lvl="0" indent="0" algn="just" rtl="0">
              <a:spcBef>
                <a:spcPts val="1000"/>
              </a:spcBef>
              <a:spcAft>
                <a:spcPts val="0"/>
              </a:spcAft>
              <a:buNone/>
            </a:pPr>
            <a:r>
              <a:rPr lang="en" sz="2000">
                <a:solidFill>
                  <a:schemeClr val="dk2"/>
                </a:solidFill>
              </a:rPr>
              <a:t>Quality function deployment attempts to translate unspoken customer needs or goals into system requirements. </a:t>
            </a:r>
            <a:endParaRPr sz="2000">
              <a:solidFill>
                <a:schemeClr val="dk2"/>
              </a:solidFill>
            </a:endParaRPr>
          </a:p>
          <a:p>
            <a:pPr marL="0" lvl="0" indent="0" algn="just" rtl="0">
              <a:spcBef>
                <a:spcPts val="1000"/>
              </a:spcBef>
              <a:spcAft>
                <a:spcPts val="1000"/>
              </a:spcAft>
              <a:buNone/>
            </a:pPr>
            <a:r>
              <a:rPr lang="en" sz="2000">
                <a:solidFill>
                  <a:schemeClr val="dk2"/>
                </a:solidFill>
              </a:rPr>
              <a:t>Nonfunctional requirements are often listed separately in a software requirements specification.</a:t>
            </a:r>
            <a:endParaRPr sz="20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5"/>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Activity</a:t>
            </a:r>
            <a:endParaRPr sz="5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6"/>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Activity</a:t>
            </a:r>
            <a:endParaRPr sz="2440"/>
          </a:p>
        </p:txBody>
      </p:sp>
      <p:sp>
        <p:nvSpPr>
          <p:cNvPr id="342" name="Google Shape;342;p56"/>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lnSpcReduction="10000"/>
          </a:bodyPr>
          <a:lstStyle/>
          <a:p>
            <a:pPr marL="457200" lvl="0" indent="-355600" algn="l" rtl="0">
              <a:lnSpc>
                <a:spcPct val="100000"/>
              </a:lnSpc>
              <a:spcBef>
                <a:spcPts val="360"/>
              </a:spcBef>
              <a:spcAft>
                <a:spcPts val="0"/>
              </a:spcAft>
              <a:buClr>
                <a:schemeClr val="dk2"/>
              </a:buClr>
              <a:buSzPts val="2000"/>
              <a:buChar char="●"/>
            </a:pPr>
            <a:r>
              <a:rPr lang="en" sz="2000" dirty="0">
                <a:solidFill>
                  <a:schemeClr val="dk2"/>
                </a:solidFill>
              </a:rPr>
              <a:t>Arrange yourselves into 4 teams. </a:t>
            </a:r>
            <a:endParaRPr sz="2000" dirty="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dirty="0">
                <a:solidFill>
                  <a:schemeClr val="dk2"/>
                </a:solidFill>
              </a:rPr>
              <a:t>Each team has to come up with a software idea that, if built, will benefit us right away. I.e., we must be able to start using it here, right now. </a:t>
            </a:r>
            <a:endParaRPr sz="2000" dirty="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dirty="0">
                <a:solidFill>
                  <a:schemeClr val="dk2"/>
                </a:solidFill>
              </a:rPr>
              <a:t>So obviously, it should be solving a problem that we are facing right now, and there are not software solutions to it at this moment. </a:t>
            </a:r>
            <a:endParaRPr sz="2000" dirty="0">
              <a:solidFill>
                <a:schemeClr val="dk2"/>
              </a:solidFill>
            </a:endParaRPr>
          </a:p>
          <a:p>
            <a:pPr marL="457200" lvl="0" indent="-355600" algn="l" rtl="0">
              <a:lnSpc>
                <a:spcPct val="100000"/>
              </a:lnSpc>
              <a:spcBef>
                <a:spcPts val="1000"/>
              </a:spcBef>
              <a:spcAft>
                <a:spcPts val="1000"/>
              </a:spcAft>
              <a:buClr>
                <a:schemeClr val="dk2"/>
              </a:buClr>
              <a:buSzPts val="2000"/>
              <a:buChar char="●"/>
            </a:pPr>
            <a:r>
              <a:rPr lang="en" sz="2000" dirty="0">
                <a:solidFill>
                  <a:schemeClr val="dk2"/>
                </a:solidFill>
              </a:rPr>
              <a:t>Work together as a team, and try to develop the idea as much as you can. </a:t>
            </a:r>
            <a:endParaRPr sz="2000" dirty="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Activity</a:t>
            </a:r>
            <a:endParaRPr sz="2440"/>
          </a:p>
        </p:txBody>
      </p:sp>
      <p:sp>
        <p:nvSpPr>
          <p:cNvPr id="348" name="Google Shape;348;p57"/>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360"/>
              </a:spcBef>
              <a:spcAft>
                <a:spcPts val="0"/>
              </a:spcAft>
              <a:buClr>
                <a:schemeClr val="dk2"/>
              </a:buClr>
              <a:buSzPts val="2000"/>
              <a:buChar char="●"/>
            </a:pPr>
            <a:r>
              <a:rPr lang="en" sz="2000">
                <a:solidFill>
                  <a:schemeClr val="dk2"/>
                </a:solidFill>
              </a:rPr>
              <a:t>When this phase is done, each team will pair with another team. So there should be three pairs. </a:t>
            </a:r>
            <a:endParaRPr sz="200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a:solidFill>
                  <a:schemeClr val="dk2"/>
                </a:solidFill>
              </a:rPr>
              <a:t>Each team will take turns to gather requirements from their pair-team to complete inception as discussed today. </a:t>
            </a:r>
            <a:endParaRPr sz="2000">
              <a:solidFill>
                <a:schemeClr val="dk2"/>
              </a:solidFill>
            </a:endParaRPr>
          </a:p>
          <a:p>
            <a:pPr marL="457200" lvl="0" indent="-355600" algn="l" rtl="0">
              <a:lnSpc>
                <a:spcPct val="100000"/>
              </a:lnSpc>
              <a:spcBef>
                <a:spcPts val="1000"/>
              </a:spcBef>
              <a:spcAft>
                <a:spcPts val="0"/>
              </a:spcAft>
              <a:buClr>
                <a:schemeClr val="dk2"/>
              </a:buClr>
              <a:buSzPts val="2000"/>
              <a:buChar char="●"/>
            </a:pPr>
            <a:r>
              <a:rPr lang="en" sz="2000">
                <a:solidFill>
                  <a:schemeClr val="dk2"/>
                </a:solidFill>
              </a:rPr>
              <a:t>Make sure that you at least ask all the questions mentioned in this slide, and sure many more questions of your own. </a:t>
            </a:r>
            <a:endParaRPr sz="2000">
              <a:solidFill>
                <a:schemeClr val="dk2"/>
              </a:solidFill>
            </a:endParaRPr>
          </a:p>
          <a:p>
            <a:pPr marL="457200" lvl="0" indent="-355600" algn="l" rtl="0">
              <a:lnSpc>
                <a:spcPct val="100000"/>
              </a:lnSpc>
              <a:spcBef>
                <a:spcPts val="1000"/>
              </a:spcBef>
              <a:spcAft>
                <a:spcPts val="1000"/>
              </a:spcAft>
              <a:buClr>
                <a:schemeClr val="dk2"/>
              </a:buClr>
              <a:buSzPts val="2000"/>
              <a:buChar char="●"/>
            </a:pPr>
            <a:r>
              <a:rPr lang="en" sz="2000">
                <a:solidFill>
                  <a:schemeClr val="dk2"/>
                </a:solidFill>
              </a:rPr>
              <a:t>Formulate your findings in a document and submit. </a:t>
            </a:r>
            <a:endParaRPr sz="20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Activity</a:t>
            </a:r>
            <a:endParaRPr sz="2440"/>
          </a:p>
        </p:txBody>
      </p:sp>
      <p:sp>
        <p:nvSpPr>
          <p:cNvPr id="354" name="Google Shape;354;p58"/>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360"/>
              </a:spcBef>
              <a:spcAft>
                <a:spcPts val="0"/>
              </a:spcAft>
              <a:buClr>
                <a:schemeClr val="dk2"/>
              </a:buClr>
              <a:buSzPts val="2000"/>
              <a:buChar char="●"/>
            </a:pPr>
            <a:r>
              <a:rPr lang="en" sz="2000" dirty="0">
                <a:solidFill>
                  <a:schemeClr val="dk2"/>
                </a:solidFill>
              </a:rPr>
              <a:t>Each teams will be marked based on </a:t>
            </a:r>
            <a:endParaRPr sz="2000" dirty="0">
              <a:solidFill>
                <a:schemeClr val="dk2"/>
              </a:solidFill>
            </a:endParaRPr>
          </a:p>
          <a:p>
            <a:pPr marL="914400" lvl="1" indent="-355600" algn="l" rtl="0">
              <a:lnSpc>
                <a:spcPct val="100000"/>
              </a:lnSpc>
              <a:spcBef>
                <a:spcPts val="1000"/>
              </a:spcBef>
              <a:spcAft>
                <a:spcPts val="0"/>
              </a:spcAft>
              <a:buClr>
                <a:schemeClr val="dk2"/>
              </a:buClr>
              <a:buSzPts val="2000"/>
              <a:buChar char="○"/>
            </a:pPr>
            <a:r>
              <a:rPr lang="en" sz="2000" dirty="0">
                <a:solidFill>
                  <a:schemeClr val="dk2"/>
                </a:solidFill>
              </a:rPr>
              <a:t>The completeness of their project idea</a:t>
            </a:r>
            <a:endParaRPr sz="2000" dirty="0">
              <a:solidFill>
                <a:schemeClr val="dk2"/>
              </a:solidFill>
            </a:endParaRPr>
          </a:p>
          <a:p>
            <a:pPr marL="914400" lvl="1" indent="-355600" algn="l" rtl="0">
              <a:lnSpc>
                <a:spcPct val="100000"/>
              </a:lnSpc>
              <a:spcBef>
                <a:spcPts val="1000"/>
              </a:spcBef>
              <a:spcAft>
                <a:spcPts val="0"/>
              </a:spcAft>
              <a:buClr>
                <a:schemeClr val="dk2"/>
              </a:buClr>
              <a:buSzPts val="2000"/>
              <a:buChar char="○"/>
            </a:pPr>
            <a:r>
              <a:rPr lang="en" sz="2000" dirty="0">
                <a:solidFill>
                  <a:schemeClr val="dk2"/>
                </a:solidFill>
              </a:rPr>
              <a:t>How well they were able to extract requirements from the other team</a:t>
            </a:r>
            <a:endParaRPr sz="2000" dirty="0">
              <a:solidFill>
                <a:schemeClr val="dk2"/>
              </a:solidFill>
            </a:endParaRPr>
          </a:p>
          <a:p>
            <a:pPr marL="457200" lvl="0" indent="-355600" algn="l" rtl="0">
              <a:lnSpc>
                <a:spcPct val="100000"/>
              </a:lnSpc>
              <a:spcBef>
                <a:spcPts val="1000"/>
              </a:spcBef>
              <a:spcAft>
                <a:spcPts val="1000"/>
              </a:spcAft>
              <a:buClr>
                <a:schemeClr val="dk2"/>
              </a:buClr>
              <a:buSzPts val="2000"/>
              <a:buChar char="●"/>
            </a:pPr>
            <a:r>
              <a:rPr lang="en" sz="2000" dirty="0">
                <a:solidFill>
                  <a:schemeClr val="dk2"/>
                </a:solidFill>
              </a:rPr>
              <a:t>Feel free to ask me any questions. All the best!</a:t>
            </a:r>
            <a:endParaRPr sz="2000" dirty="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9"/>
          <p:cNvSpPr txBox="1">
            <a:spLocks noGrp="1"/>
          </p:cNvSpPr>
          <p:nvPr>
            <p:ph type="ctrTitle"/>
          </p:nvPr>
        </p:nvSpPr>
        <p:spPr>
          <a:xfrm>
            <a:off x="727950" y="2350750"/>
            <a:ext cx="7688100" cy="1053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5000"/>
              <a:t>Thank you!</a:t>
            </a:r>
            <a:endParaRPr sz="5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10" name="Google Shape;110;p17"/>
          <p:cNvSpPr txBox="1">
            <a:spLocks noGrp="1"/>
          </p:cNvSpPr>
          <p:nvPr>
            <p:ph type="body" idx="1"/>
          </p:nvPr>
        </p:nvSpPr>
        <p:spPr>
          <a:xfrm>
            <a:off x="729450" y="1326050"/>
            <a:ext cx="7688700" cy="3534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Did you offer a complete solution?</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Can we add new polls easily?</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Can we make sure that students of the same class are grouped together, so that a new poll is only visible to all the students of one class?</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What about multiple classes conducting polls together?</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Some students might take advantage of this and participate in the poll from their home, for example. Should we stop this? how?</a:t>
            </a:r>
            <a:endParaRPr sz="2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16" name="Google Shape;116;p18"/>
          <p:cNvSpPr txBox="1">
            <a:spLocks noGrp="1"/>
          </p:cNvSpPr>
          <p:nvPr>
            <p:ph type="body" idx="1"/>
          </p:nvPr>
        </p:nvSpPr>
        <p:spPr>
          <a:xfrm>
            <a:off x="729450" y="1326050"/>
            <a:ext cx="7688700" cy="3726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Did you offer a complete solution (continued)?</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How about multiple institutes using the same app simultaneously</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How many concurrent users can this support?</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Should the app have real time updates?</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Should users be able to subscribe to certain polls to get push notifications?</a:t>
            </a:r>
            <a:endParaRPr sz="2000">
              <a:solidFill>
                <a:schemeClr val="dk2"/>
              </a:solidFill>
            </a:endParaRPr>
          </a:p>
          <a:p>
            <a:pPr marL="457200" lvl="0" indent="-355600" algn="just" rtl="0">
              <a:spcBef>
                <a:spcPts val="0"/>
              </a:spcBef>
              <a:spcAft>
                <a:spcPts val="0"/>
              </a:spcAft>
              <a:buClr>
                <a:schemeClr val="dk2"/>
              </a:buClr>
              <a:buSzPts val="2000"/>
              <a:buChar char="●"/>
            </a:pPr>
            <a:r>
              <a:rPr lang="en" sz="2000">
                <a:solidFill>
                  <a:schemeClr val="dk2"/>
                </a:solidFill>
              </a:rPr>
              <a:t>Should the results of the poll be exportable to excel file? </a:t>
            </a:r>
            <a:endParaRPr sz="2000">
              <a:solidFill>
                <a:schemeClr val="dk2"/>
              </a:solidFill>
            </a:endParaRPr>
          </a:p>
          <a:p>
            <a:pPr marL="0" lvl="0" indent="0" algn="just" rtl="0">
              <a:spcBef>
                <a:spcPts val="1000"/>
              </a:spcBef>
              <a:spcAft>
                <a:spcPts val="1000"/>
              </a:spcAft>
              <a:buNone/>
            </a:pPr>
            <a:r>
              <a:rPr lang="en" sz="2000">
                <a:solidFill>
                  <a:schemeClr val="dk2"/>
                </a:solidFill>
              </a:rPr>
              <a:t>(I can do this all day - adding requirements)</a:t>
            </a:r>
            <a:endParaRPr sz="2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A test</a:t>
            </a:r>
            <a:endParaRPr sz="2440"/>
          </a:p>
        </p:txBody>
      </p:sp>
      <p:sp>
        <p:nvSpPr>
          <p:cNvPr id="122" name="Google Shape;122;p19"/>
          <p:cNvSpPr txBox="1">
            <a:spLocks noGrp="1"/>
          </p:cNvSpPr>
          <p:nvPr>
            <p:ph type="body" idx="1"/>
          </p:nvPr>
        </p:nvSpPr>
        <p:spPr>
          <a:xfrm>
            <a:off x="729450" y="1326050"/>
            <a:ext cx="7688700" cy="3726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000">
                <a:solidFill>
                  <a:schemeClr val="dk2"/>
                </a:solidFill>
              </a:rPr>
              <a:t>By now, it should be clear that there are many, many things to fix with the customer before any actual work is started. </a:t>
            </a:r>
            <a:endParaRPr sz="2000">
              <a:solidFill>
                <a:schemeClr val="dk2"/>
              </a:solidFill>
            </a:endParaRPr>
          </a:p>
          <a:p>
            <a:pPr marL="0" lvl="0" indent="0" algn="just" rtl="0">
              <a:spcBef>
                <a:spcPts val="1000"/>
              </a:spcBef>
              <a:spcAft>
                <a:spcPts val="0"/>
              </a:spcAft>
              <a:buNone/>
            </a:pPr>
            <a:r>
              <a:rPr lang="en" sz="2000">
                <a:solidFill>
                  <a:schemeClr val="dk2"/>
                </a:solidFill>
              </a:rPr>
              <a:t>But even if we start designing and coding with a solid understanding of the project, are we sure that the requirements won’t change? </a:t>
            </a:r>
            <a:endParaRPr sz="2000">
              <a:solidFill>
                <a:schemeClr val="dk2"/>
              </a:solidFill>
            </a:endParaRPr>
          </a:p>
          <a:p>
            <a:pPr marL="0" lvl="0" indent="0" algn="just" rtl="0">
              <a:spcBef>
                <a:spcPts val="1000"/>
              </a:spcBef>
              <a:spcAft>
                <a:spcPts val="0"/>
              </a:spcAft>
              <a:buNone/>
            </a:pPr>
            <a:r>
              <a:rPr lang="en" sz="2000">
                <a:solidFill>
                  <a:schemeClr val="dk2"/>
                </a:solidFill>
              </a:rPr>
              <a:t>If they do, then how to we handle the change? How do we make sure that project does not fail midway through?</a:t>
            </a:r>
            <a:endParaRPr sz="2000">
              <a:solidFill>
                <a:schemeClr val="dk2"/>
              </a:solidFill>
            </a:endParaRPr>
          </a:p>
          <a:p>
            <a:pPr marL="0" lvl="0" indent="0" algn="just" rtl="0">
              <a:spcBef>
                <a:spcPts val="1000"/>
              </a:spcBef>
              <a:spcAft>
                <a:spcPts val="1000"/>
              </a:spcAft>
              <a:buNone/>
            </a:pPr>
            <a:r>
              <a:rPr lang="en" sz="2000">
                <a:solidFill>
                  <a:schemeClr val="dk2"/>
                </a:solidFill>
              </a:rPr>
              <a:t>This is where the process models that we learnt earlier will be helpful. </a:t>
            </a:r>
            <a:endParaRPr sz="2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ctrTitle"/>
          </p:nvPr>
        </p:nvSpPr>
        <p:spPr>
          <a:xfrm>
            <a:off x="729450" y="2209225"/>
            <a:ext cx="7688100" cy="92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Requirement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29450" y="562575"/>
            <a:ext cx="7688700" cy="54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Requirements engineering</a:t>
            </a:r>
            <a:endParaRPr sz="2440"/>
          </a:p>
        </p:txBody>
      </p:sp>
      <p:sp>
        <p:nvSpPr>
          <p:cNvPr id="133" name="Google Shape;133;p21"/>
          <p:cNvSpPr txBox="1">
            <a:spLocks noGrp="1"/>
          </p:cNvSpPr>
          <p:nvPr>
            <p:ph type="body" idx="1"/>
          </p:nvPr>
        </p:nvSpPr>
        <p:spPr>
          <a:xfrm>
            <a:off x="729450" y="1326050"/>
            <a:ext cx="7688700" cy="34095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2"/>
              </a:buClr>
              <a:buSzPts val="2000"/>
              <a:buChar char="●"/>
            </a:pPr>
            <a:r>
              <a:rPr lang="en" sz="2000">
                <a:solidFill>
                  <a:schemeClr val="dk2"/>
                </a:solidFill>
              </a:rPr>
              <a:t>Understanding the requirements of a problem is among the most difficult tasks that face a software engineer. </a:t>
            </a:r>
            <a:endParaRPr sz="2000">
              <a:solidFill>
                <a:schemeClr val="dk2"/>
              </a:solidFill>
            </a:endParaRPr>
          </a:p>
          <a:p>
            <a:pPr marL="457200" lvl="0" indent="-355600" algn="just" rtl="0">
              <a:spcBef>
                <a:spcPts val="1000"/>
              </a:spcBef>
              <a:spcAft>
                <a:spcPts val="0"/>
              </a:spcAft>
              <a:buClr>
                <a:schemeClr val="dk2"/>
              </a:buClr>
              <a:buSzPts val="2000"/>
              <a:buChar char="●"/>
            </a:pPr>
            <a:r>
              <a:rPr lang="en" sz="2000">
                <a:solidFill>
                  <a:schemeClr val="dk2"/>
                </a:solidFill>
              </a:rPr>
              <a:t>When you first think about it, developing a clear understanding of requirements doesn’t seem that hard. </a:t>
            </a:r>
            <a:endParaRPr sz="2000">
              <a:solidFill>
                <a:schemeClr val="dk2"/>
              </a:solidFill>
            </a:endParaRPr>
          </a:p>
          <a:p>
            <a:pPr marL="457200" lvl="0" indent="-355600" algn="just" rtl="0">
              <a:spcBef>
                <a:spcPts val="1000"/>
              </a:spcBef>
              <a:spcAft>
                <a:spcPts val="1000"/>
              </a:spcAft>
              <a:buClr>
                <a:schemeClr val="dk2"/>
              </a:buClr>
              <a:buSzPts val="2000"/>
              <a:buChar char="●"/>
            </a:pPr>
            <a:r>
              <a:rPr lang="en" sz="2000">
                <a:solidFill>
                  <a:schemeClr val="dk2"/>
                </a:solidFill>
              </a:rPr>
              <a:t>After all, doesn’t the customer know what is required? Shouldn’t the end users have a good understanding of the features and functions that will provide benefit? </a:t>
            </a:r>
            <a:endParaRPr sz="2000">
              <a:solidFill>
                <a:schemeClr val="dk2"/>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2743</Words>
  <Application>Microsoft Office PowerPoint</Application>
  <PresentationFormat>On-screen Show (16:9)</PresentationFormat>
  <Paragraphs>198</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Lato</vt:lpstr>
      <vt:lpstr>Arial</vt:lpstr>
      <vt:lpstr>Raleway</vt:lpstr>
      <vt:lpstr>Streamline</vt:lpstr>
      <vt:lpstr>Understanding requirements</vt:lpstr>
      <vt:lpstr>A test</vt:lpstr>
      <vt:lpstr>Do it now</vt:lpstr>
      <vt:lpstr>A test</vt:lpstr>
      <vt:lpstr>A test</vt:lpstr>
      <vt:lpstr>A test</vt:lpstr>
      <vt:lpstr>A test</vt:lpstr>
      <vt:lpstr>Requirement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Inception</vt:lpstr>
      <vt:lpstr>Establishing the groundwork</vt:lpstr>
      <vt:lpstr>Establishing the groundwork</vt:lpstr>
      <vt:lpstr>Identifying the stakeholders</vt:lpstr>
      <vt:lpstr>Identifying the stakeholders</vt:lpstr>
      <vt:lpstr>Recognizing Multiple Viewpoints</vt:lpstr>
      <vt:lpstr>Recognizing Multiple Viewpoints</vt:lpstr>
      <vt:lpstr>Recognizing Multiple Viewpoints</vt:lpstr>
      <vt:lpstr>Recognizing Multiple Viewpoints</vt:lpstr>
      <vt:lpstr>Working toward Collaboration</vt:lpstr>
      <vt:lpstr>Asking the First Questions</vt:lpstr>
      <vt:lpstr>Asking the First Questions</vt:lpstr>
      <vt:lpstr>Asking the First Questions</vt:lpstr>
      <vt:lpstr>Asking the First Questions</vt:lpstr>
      <vt:lpstr>Nonfunctional Requirements</vt:lpstr>
      <vt:lpstr>Nonfunctional Requirements</vt:lpstr>
      <vt:lpstr>Activity</vt:lpstr>
      <vt:lpstr>Activity</vt:lpstr>
      <vt:lpstr>Activity</vt:lpstr>
      <vt:lpstr>Activity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requirements</dc:title>
  <cp:lastModifiedBy>Arafat</cp:lastModifiedBy>
  <cp:revision>5</cp:revision>
  <dcterms:modified xsi:type="dcterms:W3CDTF">2021-10-28T11:40:56Z</dcterms:modified>
</cp:coreProperties>
</file>