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0" r:id="rId4"/>
    <p:sldId id="297" r:id="rId5"/>
    <p:sldId id="281" r:id="rId6"/>
    <p:sldId id="282" r:id="rId7"/>
    <p:sldId id="272" r:id="rId8"/>
    <p:sldId id="273" r:id="rId9"/>
    <p:sldId id="275" r:id="rId10"/>
    <p:sldId id="276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3"/>
    <p:restoredTop sz="82594"/>
  </p:normalViewPr>
  <p:slideViewPr>
    <p:cSldViewPr snapToGrid="0" snapToObjects="1">
      <p:cViewPr varScale="1">
        <p:scale>
          <a:sx n="171" d="100"/>
          <a:sy n="171" d="100"/>
        </p:scale>
        <p:origin x="3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primitive is a data type that is composed of no other data types and can not be broken down any further. It is like the atoms in the programming scenario. I say atom because atom is a basic unit of matter and there is nothing that can be derived from it.</a:t>
            </a:r>
          </a:p>
          <a:p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object, on the other hand can be thought of a molecule, consisting of more than one primitive type. For example, </a:t>
            </a:r>
            <a:r>
              <a:rPr lang="en-US" dirty="0"/>
              <a:t>string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comes as part of the Java standard library; however, it is an object and it is composed of smaller data types internally and contains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2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ABOUT HOW THIS METHOD 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common operations and returning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6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solved on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we’re dividing two </a:t>
            </a:r>
            <a:r>
              <a:rPr lang="en-US" dirty="0" err="1"/>
              <a:t>ints</a:t>
            </a:r>
            <a:r>
              <a:rPr lang="en-US" dirty="0"/>
              <a:t>, we get the answer w/o the remainder.</a:t>
            </a:r>
          </a:p>
          <a:p>
            <a:r>
              <a:rPr lang="en-US" dirty="0"/>
              <a:t>When adding a decimal in, the answer automatically gets casted to a double.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Scann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pitt.edu/courses/127916/files/8050342?module_item_id=273523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E2E2-1C91-4952-849F-9435E72C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 About Integer Division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E3E67-A723-4841-8E3B-988A5C829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36" y="2372942"/>
            <a:ext cx="6030167" cy="2229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890C6-0606-43B6-A541-63428765B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917" y="2701600"/>
            <a:ext cx="3096057" cy="15718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59BCCD-4A02-4E2F-AB4A-FDF26A5218CA}"/>
              </a:ext>
            </a:extLst>
          </p:cNvPr>
          <p:cNvCxnSpPr/>
          <p:nvPr/>
        </p:nvCxnSpPr>
        <p:spPr>
          <a:xfrm>
            <a:off x="5112327" y="2951018"/>
            <a:ext cx="248689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38F931-7573-4191-B7A4-E941452B92E7}"/>
              </a:ext>
            </a:extLst>
          </p:cNvPr>
          <p:cNvCxnSpPr>
            <a:cxnSpLocks/>
          </p:cNvCxnSpPr>
          <p:nvPr/>
        </p:nvCxnSpPr>
        <p:spPr>
          <a:xfrm>
            <a:off x="5385187" y="3338862"/>
            <a:ext cx="2214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816901-DBCB-410C-B7C3-6E22A2F28540}"/>
              </a:ext>
            </a:extLst>
          </p:cNvPr>
          <p:cNvCxnSpPr>
            <a:cxnSpLocks/>
          </p:cNvCxnSpPr>
          <p:nvPr/>
        </p:nvCxnSpPr>
        <p:spPr>
          <a:xfrm>
            <a:off x="5385187" y="3715755"/>
            <a:ext cx="22140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30773E-FE59-4EA8-AD07-4579D8889A8C}"/>
              </a:ext>
            </a:extLst>
          </p:cNvPr>
          <p:cNvCxnSpPr>
            <a:cxnSpLocks/>
          </p:cNvCxnSpPr>
          <p:nvPr/>
        </p:nvCxnSpPr>
        <p:spPr>
          <a:xfrm>
            <a:off x="5647096" y="4044282"/>
            <a:ext cx="19966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2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F195-27CF-4FBF-A2BE-6894BB7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D039-57EC-4244-9DBB-5BB6CBAF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To get user input we need to use a Scanner.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To initialize a Scanner, we make a variable to “hold” our scanner and then make a new Scanner using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System.in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Scanner keyboard = new Scanner(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System.in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Once you have a Scanner, you can get input from the user and set the input equal to a variable:</a:t>
            </a: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String name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keyboard.next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() // .next takes the next token as a String</a:t>
            </a: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int num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keyboard.nextInt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() // Takes the user input as an int</a:t>
            </a:r>
          </a:p>
          <a:p>
            <a:pPr lvl="3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If an int isn’t entered the program will crash since it’s expecting an int. This exception could be handled though.</a:t>
            </a:r>
          </a:p>
          <a:p>
            <a:pPr lvl="2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More methods: 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https://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docs.oracle.com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javase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/7/docs/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api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/java/util/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Scanner.html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7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F195-27CF-4FBF-A2BE-6894BB7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D039-57EC-4244-9DBB-5BB6CBAF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Assignment: 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hlinkClick r:id="rId3"/>
              </a:rPr>
              <a:t>https://canvas.pitt.edu/courses/127916/files/8050342?module_item_id=2735237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You only need to write two lines of code for this lab: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One to set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 equal to the part of the input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Another to set income equal to the other part of the input</a:t>
            </a:r>
          </a:p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Hint: When using Scanner methods, you can have the user enter multiple tokens at once and then separate them by calling the correct method: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i.e.) We have a Scanner called keyboard and we want to get two Strings from it for separate variables</a:t>
            </a:r>
          </a:p>
          <a:p>
            <a:pPr lvl="2"/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stringOne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keyboard.next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()</a:t>
            </a:r>
          </a:p>
          <a:p>
            <a:pPr lvl="3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.next() only takes in one token at a time so if a user entered two strings with a space in between, this will only read the first one. .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nextLine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 will read in the entire line</a:t>
            </a:r>
          </a:p>
          <a:p>
            <a:pPr lvl="2"/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stringTwo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keyboard.next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Use this hint for your lab where you need to set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 (String) and income (double) from one prompt for the user.</a:t>
            </a:r>
          </a:p>
        </p:txBody>
      </p:sp>
    </p:spTree>
    <p:extLst>
      <p:ext uri="{BB962C8B-B14F-4D97-AF65-F5344CB8AC3E}">
        <p14:creationId xmlns:p14="http://schemas.microsoft.com/office/powerpoint/2010/main" val="257658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  <a:p>
            <a:r>
              <a:rPr lang="en-US" dirty="0"/>
              <a:t>Manipulating Strings</a:t>
            </a:r>
          </a:p>
          <a:p>
            <a:r>
              <a:rPr lang="en-US" dirty="0"/>
              <a:t>Arithmetic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FD88-6D0E-4F3C-AD54-D814A8E1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Primitives vs. objects</a:t>
            </a:r>
          </a:p>
          <a:p>
            <a:pPr lvl="1"/>
            <a:r>
              <a:rPr lang="en-US" dirty="0"/>
              <a:t>Primitive examples: </a:t>
            </a:r>
            <a:r>
              <a:rPr lang="en-US" dirty="0" err="1"/>
              <a:t>boolean</a:t>
            </a:r>
            <a:r>
              <a:rPr lang="en-US" dirty="0"/>
              <a:t>, byte, short, long, int, double, float, char (all lowercase!)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: true/false value</a:t>
            </a:r>
          </a:p>
          <a:p>
            <a:pPr lvl="2"/>
            <a:r>
              <a:rPr lang="en-US" dirty="0"/>
              <a:t>char: character (‘</a:t>
            </a:r>
            <a:r>
              <a:rPr lang="en-US" dirty="0" err="1"/>
              <a:t>a’.,‘x</a:t>
            </a:r>
            <a:r>
              <a:rPr lang="en-US" dirty="0"/>
              <a:t>’)</a:t>
            </a:r>
          </a:p>
          <a:p>
            <a:pPr lvl="2"/>
            <a:r>
              <a:rPr lang="en-US" dirty="0"/>
              <a:t>short, long, int, double, float, and byte are all numbers of varying lengths</a:t>
            </a:r>
          </a:p>
          <a:p>
            <a:pPr lvl="3"/>
            <a:r>
              <a:rPr lang="en-US" dirty="0"/>
              <a:t>Most of the time, you’ll use int and double of these six</a:t>
            </a:r>
          </a:p>
          <a:p>
            <a:pPr lvl="3"/>
            <a:r>
              <a:rPr lang="en-US" dirty="0"/>
              <a:t>Only double and float can be decimal values</a:t>
            </a:r>
          </a:p>
          <a:p>
            <a:pPr lvl="1"/>
            <a:r>
              <a:rPr lang="en-US" dirty="0"/>
              <a:t>Object examples: String, Scanner, and many… many more (capital first letter!)</a:t>
            </a:r>
          </a:p>
          <a:p>
            <a:r>
              <a:rPr lang="en-US" dirty="0"/>
              <a:t>Side note: You always need to put the datatype before the name of your variable</a:t>
            </a:r>
          </a:p>
          <a:p>
            <a:pPr lvl="1"/>
            <a:r>
              <a:rPr lang="en-US" dirty="0"/>
              <a:t>i.e.) String </a:t>
            </a:r>
            <a:r>
              <a:rPr lang="en-US" dirty="0" err="1"/>
              <a:t>myName</a:t>
            </a:r>
            <a:r>
              <a:rPr lang="en-US" dirty="0"/>
              <a:t> = Michael;</a:t>
            </a:r>
          </a:p>
        </p:txBody>
      </p:sp>
    </p:spTree>
    <p:extLst>
      <p:ext uri="{BB962C8B-B14F-4D97-AF65-F5344CB8AC3E}">
        <p14:creationId xmlns:p14="http://schemas.microsoft.com/office/powerpoint/2010/main" val="185680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FD88-6D0E-4F3C-AD54-D814A8E1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make a new String (think: array of char) like this: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“Michael”;</a:t>
            </a:r>
          </a:p>
          <a:p>
            <a:r>
              <a:rPr lang="en-US" dirty="0"/>
              <a:t>Strings are immutable!</a:t>
            </a:r>
          </a:p>
          <a:p>
            <a:pPr lvl="1"/>
            <a:r>
              <a:rPr lang="en-US" dirty="0"/>
              <a:t>This means that they cannot be change once they’re created</a:t>
            </a:r>
          </a:p>
          <a:p>
            <a:pPr lvl="1"/>
            <a:r>
              <a:rPr lang="en-US" dirty="0"/>
              <a:t>Therefore, whenever you want to do something to a string, you have to call a method that is a part of the String class in Java.</a:t>
            </a:r>
          </a:p>
          <a:p>
            <a:pPr lvl="1"/>
            <a:r>
              <a:rPr lang="en-US" dirty="0"/>
              <a:t>i.e.) Make </a:t>
            </a:r>
            <a:r>
              <a:rPr lang="en-US" dirty="0" err="1"/>
              <a:t>myName</a:t>
            </a:r>
            <a:r>
              <a:rPr lang="en-US" dirty="0"/>
              <a:t> all uppercase: </a:t>
            </a:r>
          </a:p>
          <a:p>
            <a:pPr lvl="2"/>
            <a:r>
              <a:rPr lang="en-US" dirty="0" err="1"/>
              <a:t>myName</a:t>
            </a:r>
            <a:r>
              <a:rPr lang="en-US" dirty="0"/>
              <a:t> = </a:t>
            </a:r>
            <a:r>
              <a:rPr lang="en-US" dirty="0" err="1"/>
              <a:t>myName.toUpperCase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129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F195-27CF-4FBF-A2BE-6894BB74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D039-57EC-4244-9DBB-5BB6CBAF6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common operations are: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str.toUpperCase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ym typeface="Wingdings" panose="05000000000000000000" pitchFamily="2" charset="2"/>
              </a:rPr>
              <a:t>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</a:t>
            </a:r>
            <a:r>
              <a:rPr lang="en-US" dirty="0">
                <a:sym typeface="Wingdings" panose="05000000000000000000" pitchFamily="2" charset="2"/>
              </a:rPr>
              <a:t> in all uppercase letters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str.toLowerCase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ym typeface="Wingdings" panose="05000000000000000000" pitchFamily="2" charset="2"/>
              </a:rPr>
              <a:t>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</a:t>
            </a:r>
            <a:r>
              <a:rPr lang="en-US" dirty="0">
                <a:sym typeface="Wingdings" panose="05000000000000000000" pitchFamily="2" charset="2"/>
              </a:rPr>
              <a:t> in all lowercase letters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num); </a:t>
            </a:r>
            <a:r>
              <a:rPr lang="en-US" dirty="0">
                <a:sym typeface="Wingdings" panose="05000000000000000000" pitchFamily="2" charset="2"/>
              </a:rPr>
              <a:t> returns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char</a:t>
            </a:r>
            <a:r>
              <a:rPr lang="en-US" dirty="0">
                <a:sym typeface="Wingdings" panose="05000000000000000000" pitchFamily="2" charset="2"/>
              </a:rPr>
              <a:t> at index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</a:t>
            </a:r>
            <a:r>
              <a:rPr lang="en-US" dirty="0">
                <a:sym typeface="Wingdings" panose="05000000000000000000" pitchFamily="2" charset="2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ym typeface="Wingdings" panose="05000000000000000000" pitchFamily="2" charset="2"/>
              </a:rPr>
              <a:t> returns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 giving the length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</a:t>
            </a:r>
          </a:p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As seen on the previous slide, we have to set our String equal to the method call in order to update its value since all these methods are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returning 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 String.</a:t>
            </a:r>
          </a:p>
          <a:p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You can concatenate Strings also to form one string using the “+” operator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String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firstName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“Michael”;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String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lastName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“Bartlett”;</a:t>
            </a:r>
          </a:p>
          <a:p>
            <a:pPr lvl="1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String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fullName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firstName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+ “ ” + </a:t>
            </a:r>
            <a:r>
              <a:rPr lang="en-US" dirty="0" err="1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lastname</a:t>
            </a:r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;</a:t>
            </a:r>
            <a:endParaRPr lang="en-US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6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861-26A3-4F06-A00C-A67476B5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3983-4D5B-4086-8CB5-C99E92B38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19837"/>
            <a:ext cx="9905999" cy="1071364"/>
          </a:xfrm>
        </p:spPr>
        <p:txBody>
          <a:bodyPr/>
          <a:lstStyle/>
          <a:p>
            <a:r>
              <a:rPr lang="en-US" dirty="0"/>
              <a:t>Note: string indexing starts at 0!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 </a:t>
            </a:r>
            <a:r>
              <a:rPr lang="en-US" dirty="0"/>
              <a:t>would return ‘C’ while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(14); </a:t>
            </a:r>
            <a:r>
              <a:rPr lang="en-US" dirty="0"/>
              <a:t>gives an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16706-4D18-46F1-BD00-3BE8A01D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2237583"/>
            <a:ext cx="5172797" cy="193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5FF69-12E3-4E76-BABA-46F3F931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613" y="2237583"/>
            <a:ext cx="2476846" cy="193384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6807B6-8AA1-4A27-B886-5FB86B62BF5C}"/>
              </a:ext>
            </a:extLst>
          </p:cNvPr>
          <p:cNvCxnSpPr>
            <a:cxnSpLocks/>
          </p:cNvCxnSpPr>
          <p:nvPr/>
        </p:nvCxnSpPr>
        <p:spPr>
          <a:xfrm>
            <a:off x="5514109" y="2466484"/>
            <a:ext cx="265242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FEA387-EC48-40EC-97CD-3C98819879B9}"/>
              </a:ext>
            </a:extLst>
          </p:cNvPr>
          <p:cNvCxnSpPr>
            <a:cxnSpLocks/>
          </p:cNvCxnSpPr>
          <p:nvPr/>
        </p:nvCxnSpPr>
        <p:spPr>
          <a:xfrm flipV="1">
            <a:off x="5915891" y="2835160"/>
            <a:ext cx="2250644" cy="7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56A704-E11B-4924-950B-F437E993D5F2}"/>
              </a:ext>
            </a:extLst>
          </p:cNvPr>
          <p:cNvCxnSpPr>
            <a:cxnSpLocks/>
          </p:cNvCxnSpPr>
          <p:nvPr/>
        </p:nvCxnSpPr>
        <p:spPr>
          <a:xfrm flipV="1">
            <a:off x="5915891" y="3209065"/>
            <a:ext cx="2250644" cy="7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647841-FB23-4B7B-B27C-498D25456FA2}"/>
              </a:ext>
            </a:extLst>
          </p:cNvPr>
          <p:cNvCxnSpPr>
            <a:cxnSpLocks/>
          </p:cNvCxnSpPr>
          <p:nvPr/>
        </p:nvCxnSpPr>
        <p:spPr>
          <a:xfrm>
            <a:off x="6033655" y="3573692"/>
            <a:ext cx="2132880" cy="334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490E21-4A88-47C9-ABC4-C893C46F75A2}"/>
              </a:ext>
            </a:extLst>
          </p:cNvPr>
          <p:cNvCxnSpPr>
            <a:cxnSpLocks/>
          </p:cNvCxnSpPr>
          <p:nvPr/>
        </p:nvCxnSpPr>
        <p:spPr>
          <a:xfrm>
            <a:off x="5327073" y="3944550"/>
            <a:ext cx="283946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5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44C-9D88-4CD2-AEE8-E714BDCB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50182" cy="1400530"/>
          </a:xfrm>
        </p:spPr>
        <p:txBody>
          <a:bodyPr/>
          <a:lstStyle/>
          <a:p>
            <a:r>
              <a:rPr lang="en-US" sz="3600" dirty="0"/>
              <a:t>Manipulating Numeric Data: 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68C3-25C6-4676-91F8-4BDD378F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97167"/>
            <a:ext cx="9905999" cy="1194034"/>
          </a:xfrm>
        </p:spPr>
        <p:txBody>
          <a:bodyPr/>
          <a:lstStyle/>
          <a:p>
            <a:r>
              <a:rPr lang="en-US" dirty="0"/>
              <a:t>There are shorthand ways of using these operations!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100F7-856E-4973-91AB-1FEE520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00" y="1853248"/>
            <a:ext cx="6040421" cy="24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076-6439-4C78-BF9F-BB6CE955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More Operations and Operator Precedence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98A87-797E-48C1-AD5B-DDB375F8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65"/>
          <a:stretch/>
        </p:blipFill>
        <p:spPr>
          <a:xfrm>
            <a:off x="7166429" y="596052"/>
            <a:ext cx="4009398" cy="566589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83CDE-4C74-3E42-B85B-BA7F25D6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8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E2E2-1C91-4952-849F-9435E72C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 About Integer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79DA-2A0E-4896-BEDC-96ECDF4F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0887"/>
            <a:ext cx="9905999" cy="1408113"/>
          </a:xfrm>
        </p:spPr>
        <p:txBody>
          <a:bodyPr>
            <a:normAutofit/>
          </a:bodyPr>
          <a:lstStyle/>
          <a:p>
            <a:r>
              <a:rPr lang="en-US" dirty="0"/>
              <a:t>Integer division and floating point (decimal) division are different!</a:t>
            </a:r>
          </a:p>
          <a:p>
            <a:r>
              <a:rPr lang="en-US" dirty="0"/>
              <a:t>If you’re dividing two integers, you will end up with a whole number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). Otherwise, you’ll end up with a decimal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E3E67-A723-4841-8E3B-988A5C829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327" y="3661415"/>
            <a:ext cx="603016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5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952</TotalTime>
  <Words>955</Words>
  <Application>Microsoft Macintosh PowerPoint</Application>
  <PresentationFormat>Widescreen</PresentationFormat>
  <Paragraphs>84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Wingdings 3</vt:lpstr>
      <vt:lpstr>Ion</vt:lpstr>
      <vt:lpstr>CMPINF0401 Recitation</vt:lpstr>
      <vt:lpstr>Overview</vt:lpstr>
      <vt:lpstr>Datatypes</vt:lpstr>
      <vt:lpstr>Strings</vt:lpstr>
      <vt:lpstr>Manipulating Strings</vt:lpstr>
      <vt:lpstr>String Methods</vt:lpstr>
      <vt:lpstr>Manipulating Numeric Data: Operations and Operator Precedence</vt:lpstr>
      <vt:lpstr>More Operations and Operator Precedence</vt:lpstr>
      <vt:lpstr>A Quick Note About Integer Division</vt:lpstr>
      <vt:lpstr>A Quick Note About Integer Division</vt:lpstr>
      <vt:lpstr>Getting User Input</vt:lpstr>
      <vt:lpstr>Lab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48</cp:revision>
  <dcterms:created xsi:type="dcterms:W3CDTF">2021-09-09T03:17:48Z</dcterms:created>
  <dcterms:modified xsi:type="dcterms:W3CDTF">2022-01-18T16:12:31Z</dcterms:modified>
</cp:coreProperties>
</file>