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71" r:id="rId3"/>
    <p:sldId id="302" r:id="rId4"/>
    <p:sldId id="277" r:id="rId5"/>
    <p:sldId id="278" r:id="rId6"/>
    <p:sldId id="279" r:id="rId7"/>
    <p:sldId id="283" r:id="rId8"/>
    <p:sldId id="280" r:id="rId9"/>
    <p:sldId id="285" r:id="rId10"/>
    <p:sldId id="299" r:id="rId11"/>
    <p:sldId id="284" r:id="rId12"/>
    <p:sldId id="303" r:id="rId13"/>
    <p:sldId id="300" r:id="rId14"/>
    <p:sldId id="304" r:id="rId15"/>
    <p:sldId id="30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95"/>
    <p:restoredTop sz="82591"/>
  </p:normalViewPr>
  <p:slideViewPr>
    <p:cSldViewPr snapToGrid="0" snapToObjects="1">
      <p:cViewPr varScale="1">
        <p:scale>
          <a:sx n="122" d="100"/>
          <a:sy n="122" d="100"/>
        </p:scale>
        <p:origin x="159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3995-10D3-7249-9CF2-C18001382AD9}" type="datetimeFigureOut">
              <a:rPr lang="en-US" smtClean="0"/>
              <a:t>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C35DA-9462-6A4F-A7AC-CDD8C541B644}" type="slidenum">
              <a:rPr lang="en-US" smtClean="0"/>
              <a:t>‹#›</a:t>
            </a:fld>
            <a:endParaRPr lang="en-US"/>
          </a:p>
        </p:txBody>
      </p:sp>
    </p:spTree>
    <p:extLst>
      <p:ext uri="{BB962C8B-B14F-4D97-AF65-F5344CB8AC3E}">
        <p14:creationId xmlns:p14="http://schemas.microsoft.com/office/powerpoint/2010/main" val="163684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will print 5 times!</a:t>
            </a:r>
          </a:p>
        </p:txBody>
      </p:sp>
      <p:sp>
        <p:nvSpPr>
          <p:cNvPr id="4" name="Slide Number Placeholder 3"/>
          <p:cNvSpPr>
            <a:spLocks noGrp="1"/>
          </p:cNvSpPr>
          <p:nvPr>
            <p:ph type="sldNum" sz="quarter" idx="5"/>
          </p:nvPr>
        </p:nvSpPr>
        <p:spPr/>
        <p:txBody>
          <a:bodyPr/>
          <a:lstStyle/>
          <a:p>
            <a:fld id="{12AC35DA-9462-6A4F-A7AC-CDD8C541B644}" type="slidenum">
              <a:rPr lang="en-US" smtClean="0"/>
              <a:t>7</a:t>
            </a:fld>
            <a:endParaRPr lang="en-US"/>
          </a:p>
        </p:txBody>
      </p:sp>
    </p:spTree>
    <p:extLst>
      <p:ext uri="{BB962C8B-B14F-4D97-AF65-F5344CB8AC3E}">
        <p14:creationId xmlns:p14="http://schemas.microsoft.com/office/powerpoint/2010/main" val="973042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8</a:t>
            </a:fld>
            <a:endParaRPr lang="en-US"/>
          </a:p>
        </p:txBody>
      </p:sp>
    </p:spTree>
    <p:extLst>
      <p:ext uri="{BB962C8B-B14F-4D97-AF65-F5344CB8AC3E}">
        <p14:creationId xmlns:p14="http://schemas.microsoft.com/office/powerpoint/2010/main" val="3257884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reminder, code blocks apply to loops!</a:t>
            </a:r>
          </a:p>
        </p:txBody>
      </p:sp>
      <p:sp>
        <p:nvSpPr>
          <p:cNvPr id="4" name="Slide Number Placeholder 3"/>
          <p:cNvSpPr>
            <a:spLocks noGrp="1"/>
          </p:cNvSpPr>
          <p:nvPr>
            <p:ph type="sldNum" sz="quarter" idx="5"/>
          </p:nvPr>
        </p:nvSpPr>
        <p:spPr/>
        <p:txBody>
          <a:bodyPr/>
          <a:lstStyle/>
          <a:p>
            <a:fld id="{12AC35DA-9462-6A4F-A7AC-CDD8C541B644}" type="slidenum">
              <a:rPr lang="en-US" smtClean="0"/>
              <a:t>12</a:t>
            </a:fld>
            <a:endParaRPr lang="en-US"/>
          </a:p>
        </p:txBody>
      </p:sp>
    </p:spTree>
    <p:extLst>
      <p:ext uri="{BB962C8B-B14F-4D97-AF65-F5344CB8AC3E}">
        <p14:creationId xmlns:p14="http://schemas.microsoft.com/office/powerpoint/2010/main" val="2542025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13</a:t>
            </a:fld>
            <a:endParaRPr lang="en-US"/>
          </a:p>
        </p:txBody>
      </p:sp>
    </p:spTree>
    <p:extLst>
      <p:ext uri="{BB962C8B-B14F-4D97-AF65-F5344CB8AC3E}">
        <p14:creationId xmlns:p14="http://schemas.microsoft.com/office/powerpoint/2010/main" val="3910070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14</a:t>
            </a:fld>
            <a:endParaRPr lang="en-US"/>
          </a:p>
        </p:txBody>
      </p:sp>
    </p:spTree>
    <p:extLst>
      <p:ext uri="{BB962C8B-B14F-4D97-AF65-F5344CB8AC3E}">
        <p14:creationId xmlns:p14="http://schemas.microsoft.com/office/powerpoint/2010/main" val="322176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15</a:t>
            </a:fld>
            <a:endParaRPr lang="en-US"/>
          </a:p>
        </p:txBody>
      </p:sp>
    </p:spTree>
    <p:extLst>
      <p:ext uri="{BB962C8B-B14F-4D97-AF65-F5344CB8AC3E}">
        <p14:creationId xmlns:p14="http://schemas.microsoft.com/office/powerpoint/2010/main" val="1471411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anvas.pitt.edu/courses/127916/files/8050393?module_item_id=2735263"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8847-B000-FF4F-B15B-118411EF556E}"/>
              </a:ext>
            </a:extLst>
          </p:cNvPr>
          <p:cNvSpPr>
            <a:spLocks noGrp="1"/>
          </p:cNvSpPr>
          <p:nvPr>
            <p:ph type="ctrTitle"/>
          </p:nvPr>
        </p:nvSpPr>
        <p:spPr/>
        <p:txBody>
          <a:bodyPr/>
          <a:lstStyle/>
          <a:p>
            <a:r>
              <a:rPr lang="en-US" dirty="0"/>
              <a:t>CMPINF0401 Recitation</a:t>
            </a:r>
          </a:p>
        </p:txBody>
      </p:sp>
      <p:sp>
        <p:nvSpPr>
          <p:cNvPr id="3" name="Subtitle 2">
            <a:extLst>
              <a:ext uri="{FF2B5EF4-FFF2-40B4-BE49-F238E27FC236}">
                <a16:creationId xmlns:a16="http://schemas.microsoft.com/office/drawing/2014/main" id="{B151D2C2-C9FD-AF4B-92B7-EF5755E44CBC}"/>
              </a:ext>
            </a:extLst>
          </p:cNvPr>
          <p:cNvSpPr>
            <a:spLocks noGrp="1"/>
          </p:cNvSpPr>
          <p:nvPr>
            <p:ph type="subTitle" idx="1"/>
          </p:nvPr>
        </p:nvSpPr>
        <p:spPr>
          <a:xfrm>
            <a:off x="1154955" y="4777379"/>
            <a:ext cx="8825658" cy="1297743"/>
          </a:xfrm>
        </p:spPr>
        <p:txBody>
          <a:bodyPr>
            <a:normAutofit/>
          </a:bodyPr>
          <a:lstStyle/>
          <a:p>
            <a:r>
              <a:rPr lang="en-US" dirty="0"/>
              <a:t>Tuesdays 11:00-12:50</a:t>
            </a:r>
          </a:p>
          <a:p>
            <a:r>
              <a:rPr lang="en-US" dirty="0"/>
              <a:t>Michael Bartlett</a:t>
            </a:r>
          </a:p>
        </p:txBody>
      </p:sp>
      <p:sp>
        <p:nvSpPr>
          <p:cNvPr id="4" name="TextBox 3">
            <a:extLst>
              <a:ext uri="{FF2B5EF4-FFF2-40B4-BE49-F238E27FC236}">
                <a16:creationId xmlns:a16="http://schemas.microsoft.com/office/drawing/2014/main" id="{7B516FC0-5485-5A43-B456-54F4DB5840D3}"/>
              </a:ext>
            </a:extLst>
          </p:cNvPr>
          <p:cNvSpPr txBox="1"/>
          <p:nvPr/>
        </p:nvSpPr>
        <p:spPr>
          <a:xfrm>
            <a:off x="2431473" y="202622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5390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B961-C33E-4654-BC78-5D7CE47557F6}"/>
              </a:ext>
            </a:extLst>
          </p:cNvPr>
          <p:cNvSpPr>
            <a:spLocks noGrp="1"/>
          </p:cNvSpPr>
          <p:nvPr>
            <p:ph type="title"/>
          </p:nvPr>
        </p:nvSpPr>
        <p:spPr/>
        <p:txBody>
          <a:bodyPr/>
          <a:lstStyle/>
          <a:p>
            <a:r>
              <a:rPr lang="en-US" dirty="0"/>
              <a:t>Nested Loops</a:t>
            </a:r>
          </a:p>
        </p:txBody>
      </p:sp>
      <p:sp>
        <p:nvSpPr>
          <p:cNvPr id="3" name="Content Placeholder 2">
            <a:extLst>
              <a:ext uri="{FF2B5EF4-FFF2-40B4-BE49-F238E27FC236}">
                <a16:creationId xmlns:a16="http://schemas.microsoft.com/office/drawing/2014/main" id="{5494BDFF-CBBF-44D4-A8E1-B1B144B7692E}"/>
              </a:ext>
            </a:extLst>
          </p:cNvPr>
          <p:cNvSpPr>
            <a:spLocks noGrp="1"/>
          </p:cNvSpPr>
          <p:nvPr>
            <p:ph idx="1"/>
          </p:nvPr>
        </p:nvSpPr>
        <p:spPr>
          <a:xfrm>
            <a:off x="1141413" y="1869925"/>
            <a:ext cx="9905999" cy="792762"/>
          </a:xfrm>
        </p:spPr>
        <p:txBody>
          <a:bodyPr/>
          <a:lstStyle/>
          <a:p>
            <a:r>
              <a:rPr lang="en-US" dirty="0"/>
              <a:t>An example and its output…</a:t>
            </a:r>
          </a:p>
        </p:txBody>
      </p:sp>
      <p:pic>
        <p:nvPicPr>
          <p:cNvPr id="5" name="Picture 4">
            <a:extLst>
              <a:ext uri="{FF2B5EF4-FFF2-40B4-BE49-F238E27FC236}">
                <a16:creationId xmlns:a16="http://schemas.microsoft.com/office/drawing/2014/main" id="{96EE0B7B-D9EA-4A21-8F8A-FE372AB49927}"/>
              </a:ext>
            </a:extLst>
          </p:cNvPr>
          <p:cNvPicPr>
            <a:picLocks noChangeAspect="1"/>
          </p:cNvPicPr>
          <p:nvPr/>
        </p:nvPicPr>
        <p:blipFill>
          <a:blip r:embed="rId2"/>
          <a:stretch>
            <a:fillRect/>
          </a:stretch>
        </p:blipFill>
        <p:spPr>
          <a:xfrm>
            <a:off x="2113632" y="2662687"/>
            <a:ext cx="4530518" cy="3373230"/>
          </a:xfrm>
          <a:prstGeom prst="rect">
            <a:avLst/>
          </a:prstGeom>
        </p:spPr>
      </p:pic>
      <p:pic>
        <p:nvPicPr>
          <p:cNvPr id="7" name="Picture 6">
            <a:extLst>
              <a:ext uri="{FF2B5EF4-FFF2-40B4-BE49-F238E27FC236}">
                <a16:creationId xmlns:a16="http://schemas.microsoft.com/office/drawing/2014/main" id="{D2F47796-2C03-4161-9165-25AD7B5B910E}"/>
              </a:ext>
            </a:extLst>
          </p:cNvPr>
          <p:cNvPicPr>
            <a:picLocks noChangeAspect="1"/>
          </p:cNvPicPr>
          <p:nvPr/>
        </p:nvPicPr>
        <p:blipFill>
          <a:blip r:embed="rId3"/>
          <a:stretch>
            <a:fillRect/>
          </a:stretch>
        </p:blipFill>
        <p:spPr>
          <a:xfrm>
            <a:off x="8106642" y="0"/>
            <a:ext cx="1671591" cy="6858000"/>
          </a:xfrm>
          <a:prstGeom prst="rect">
            <a:avLst/>
          </a:prstGeom>
        </p:spPr>
      </p:pic>
    </p:spTree>
    <p:extLst>
      <p:ext uri="{BB962C8B-B14F-4D97-AF65-F5344CB8AC3E}">
        <p14:creationId xmlns:p14="http://schemas.microsoft.com/office/powerpoint/2010/main" val="1365904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98AF-2814-41DA-9142-699A65AEA227}"/>
              </a:ext>
            </a:extLst>
          </p:cNvPr>
          <p:cNvSpPr>
            <a:spLocks noGrp="1"/>
          </p:cNvSpPr>
          <p:nvPr>
            <p:ph type="title"/>
          </p:nvPr>
        </p:nvSpPr>
        <p:spPr/>
        <p:txBody>
          <a:bodyPr/>
          <a:lstStyle/>
          <a:p>
            <a:r>
              <a:rPr lang="en-US" dirty="0"/>
              <a:t>The Break Keyword</a:t>
            </a:r>
          </a:p>
        </p:txBody>
      </p:sp>
      <p:sp>
        <p:nvSpPr>
          <p:cNvPr id="3" name="Content Placeholder 2">
            <a:extLst>
              <a:ext uri="{FF2B5EF4-FFF2-40B4-BE49-F238E27FC236}">
                <a16:creationId xmlns:a16="http://schemas.microsoft.com/office/drawing/2014/main" id="{EF12C289-3CD4-41A3-96C5-498ABF12CC97}"/>
              </a:ext>
            </a:extLst>
          </p:cNvPr>
          <p:cNvSpPr>
            <a:spLocks noGrp="1"/>
          </p:cNvSpPr>
          <p:nvPr>
            <p:ph idx="1"/>
          </p:nvPr>
        </p:nvSpPr>
        <p:spPr>
          <a:xfrm>
            <a:off x="1141413" y="2249487"/>
            <a:ext cx="5532232" cy="3541714"/>
          </a:xfrm>
        </p:spPr>
        <p:txBody>
          <a:bodyPr/>
          <a:lstStyle/>
          <a:p>
            <a:r>
              <a:rPr lang="en-US" dirty="0"/>
              <a:t>Remember this from switch cases?</a:t>
            </a:r>
          </a:p>
          <a:p>
            <a:r>
              <a:rPr lang="en-US" dirty="0"/>
              <a:t>The break keyword essentially “breaks” the loop</a:t>
            </a:r>
          </a:p>
          <a:p>
            <a:pPr lvl="1"/>
            <a:r>
              <a:rPr lang="en-US" dirty="0"/>
              <a:t>It stops the loop exactly where it is in its tracks; code will continue to run, but outside of the for loop</a:t>
            </a:r>
          </a:p>
          <a:p>
            <a:pPr lvl="1"/>
            <a:r>
              <a:rPr lang="en-US" dirty="0"/>
              <a:t>Very helpful in debugging infinite loops!</a:t>
            </a:r>
          </a:p>
        </p:txBody>
      </p:sp>
      <p:pic>
        <p:nvPicPr>
          <p:cNvPr id="5" name="Picture 4">
            <a:extLst>
              <a:ext uri="{FF2B5EF4-FFF2-40B4-BE49-F238E27FC236}">
                <a16:creationId xmlns:a16="http://schemas.microsoft.com/office/drawing/2014/main" id="{585C2565-498F-421B-AD35-DE38301AFAA8}"/>
              </a:ext>
            </a:extLst>
          </p:cNvPr>
          <p:cNvPicPr>
            <a:picLocks noChangeAspect="1"/>
          </p:cNvPicPr>
          <p:nvPr/>
        </p:nvPicPr>
        <p:blipFill>
          <a:blip r:embed="rId2"/>
          <a:stretch>
            <a:fillRect/>
          </a:stretch>
        </p:blipFill>
        <p:spPr>
          <a:xfrm>
            <a:off x="7138221" y="1971241"/>
            <a:ext cx="4263455" cy="1864748"/>
          </a:xfrm>
          <a:prstGeom prst="rect">
            <a:avLst/>
          </a:prstGeom>
        </p:spPr>
      </p:pic>
      <p:sp>
        <p:nvSpPr>
          <p:cNvPr id="6" name="TextBox 5">
            <a:extLst>
              <a:ext uri="{FF2B5EF4-FFF2-40B4-BE49-F238E27FC236}">
                <a16:creationId xmlns:a16="http://schemas.microsoft.com/office/drawing/2014/main" id="{9B65E8FC-9FDC-4519-AB8C-CA6B685D3CF3}"/>
              </a:ext>
            </a:extLst>
          </p:cNvPr>
          <p:cNvSpPr txBox="1"/>
          <p:nvPr/>
        </p:nvSpPr>
        <p:spPr>
          <a:xfrm>
            <a:off x="7399655" y="3900616"/>
            <a:ext cx="5734626" cy="400110"/>
          </a:xfrm>
          <a:prstGeom prst="rect">
            <a:avLst/>
          </a:prstGeom>
          <a:noFill/>
        </p:spPr>
        <p:txBody>
          <a:bodyPr wrap="square" rtlCol="0">
            <a:spAutoFit/>
          </a:bodyPr>
          <a:lstStyle/>
          <a:p>
            <a:r>
              <a:rPr lang="en-US" sz="2000" dirty="0"/>
              <a:t>Outputs 0 1 2 3 AND THEN STOPS!</a:t>
            </a:r>
          </a:p>
        </p:txBody>
      </p:sp>
    </p:spTree>
    <p:extLst>
      <p:ext uri="{BB962C8B-B14F-4D97-AF65-F5344CB8AC3E}">
        <p14:creationId xmlns:p14="http://schemas.microsoft.com/office/powerpoint/2010/main" val="1210502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B501-2034-3144-99D5-CC85A75230AB}"/>
              </a:ext>
            </a:extLst>
          </p:cNvPr>
          <p:cNvSpPr>
            <a:spLocks noGrp="1"/>
          </p:cNvSpPr>
          <p:nvPr>
            <p:ph type="title"/>
          </p:nvPr>
        </p:nvSpPr>
        <p:spPr/>
        <p:txBody>
          <a:bodyPr/>
          <a:lstStyle/>
          <a:p>
            <a:r>
              <a:rPr lang="en-US" dirty="0"/>
              <a:t>Scoping Blocks</a:t>
            </a:r>
          </a:p>
        </p:txBody>
      </p:sp>
      <p:sp>
        <p:nvSpPr>
          <p:cNvPr id="3" name="Content Placeholder 2">
            <a:extLst>
              <a:ext uri="{FF2B5EF4-FFF2-40B4-BE49-F238E27FC236}">
                <a16:creationId xmlns:a16="http://schemas.microsoft.com/office/drawing/2014/main" id="{134917BE-E8B1-9F47-ACA5-1B2A37105DCF}"/>
              </a:ext>
            </a:extLst>
          </p:cNvPr>
          <p:cNvSpPr>
            <a:spLocks noGrp="1"/>
          </p:cNvSpPr>
          <p:nvPr>
            <p:ph idx="1"/>
          </p:nvPr>
        </p:nvSpPr>
        <p:spPr/>
        <p:txBody>
          <a:bodyPr/>
          <a:lstStyle/>
          <a:p>
            <a:r>
              <a:rPr lang="en-US" dirty="0"/>
              <a:t>Variables declared in main can be seen anywhere in the main method.</a:t>
            </a:r>
          </a:p>
          <a:p>
            <a:r>
              <a:rPr lang="en-US" dirty="0"/>
              <a:t>Variables declared in loops and if statements can only be seen in those loops and if statements.</a:t>
            </a:r>
          </a:p>
        </p:txBody>
      </p:sp>
      <p:pic>
        <p:nvPicPr>
          <p:cNvPr id="5" name="Picture 4" descr="Text&#10;&#10;Description automatically generated">
            <a:extLst>
              <a:ext uri="{FF2B5EF4-FFF2-40B4-BE49-F238E27FC236}">
                <a16:creationId xmlns:a16="http://schemas.microsoft.com/office/drawing/2014/main" id="{968D236F-7E91-C647-B275-7E8B7611C1BA}"/>
              </a:ext>
            </a:extLst>
          </p:cNvPr>
          <p:cNvPicPr>
            <a:picLocks noChangeAspect="1"/>
          </p:cNvPicPr>
          <p:nvPr/>
        </p:nvPicPr>
        <p:blipFill>
          <a:blip r:embed="rId3"/>
          <a:stretch>
            <a:fillRect/>
          </a:stretch>
        </p:blipFill>
        <p:spPr>
          <a:xfrm>
            <a:off x="646111" y="4037412"/>
            <a:ext cx="11225048" cy="2578840"/>
          </a:xfrm>
          <a:prstGeom prst="rect">
            <a:avLst/>
          </a:prstGeom>
        </p:spPr>
      </p:pic>
    </p:spTree>
    <p:extLst>
      <p:ext uri="{BB962C8B-B14F-4D97-AF65-F5344CB8AC3E}">
        <p14:creationId xmlns:p14="http://schemas.microsoft.com/office/powerpoint/2010/main" val="2953630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F195-27CF-4FBF-A2BE-6894BB7406A9}"/>
              </a:ext>
            </a:extLst>
          </p:cNvPr>
          <p:cNvSpPr>
            <a:spLocks noGrp="1"/>
          </p:cNvSpPr>
          <p:nvPr>
            <p:ph type="title"/>
          </p:nvPr>
        </p:nvSpPr>
        <p:spPr/>
        <p:txBody>
          <a:bodyPr/>
          <a:lstStyle/>
          <a:p>
            <a:r>
              <a:rPr lang="en-US" dirty="0"/>
              <a:t>Lab 4</a:t>
            </a:r>
          </a:p>
        </p:txBody>
      </p:sp>
      <p:sp>
        <p:nvSpPr>
          <p:cNvPr id="3" name="Content Placeholder 2">
            <a:extLst>
              <a:ext uri="{FF2B5EF4-FFF2-40B4-BE49-F238E27FC236}">
                <a16:creationId xmlns:a16="http://schemas.microsoft.com/office/drawing/2014/main" id="{6E60D039-57EC-4244-9DBB-5BB6CBAF6DD8}"/>
              </a:ext>
            </a:extLst>
          </p:cNvPr>
          <p:cNvSpPr>
            <a:spLocks noGrp="1"/>
          </p:cNvSpPr>
          <p:nvPr>
            <p:ph idx="1"/>
          </p:nvPr>
        </p:nvSpPr>
        <p:spPr>
          <a:xfrm>
            <a:off x="1141412" y="2249486"/>
            <a:ext cx="9905999" cy="3989995"/>
          </a:xfrm>
        </p:spPr>
        <p:txBody>
          <a:bodyPr>
            <a:normAutofit/>
          </a:bodyPr>
          <a:lstStyle/>
          <a:p>
            <a:r>
              <a:rPr lang="en-US" dirty="0">
                <a:latin typeface="Century Gothic" panose="020B0502020202020204" pitchFamily="34" charset="0"/>
                <a:cs typeface="Courier New" panose="02070309020205020404" pitchFamily="49" charset="0"/>
              </a:rPr>
              <a:t>Assignment:</a:t>
            </a:r>
          </a:p>
          <a:p>
            <a:pPr lvl="1"/>
            <a:r>
              <a:rPr lang="en-US" dirty="0">
                <a:latin typeface="Century Gothic" panose="020B0502020202020204" pitchFamily="34" charset="0"/>
                <a:cs typeface="Courier New" panose="02070309020205020404" pitchFamily="49" charset="0"/>
                <a:hlinkClick r:id="rId3"/>
              </a:rPr>
              <a:t>https://canvas.pitt.edu/courses/127916/files/8050393?module_item_id=2735263</a:t>
            </a:r>
            <a:endParaRPr lang="en-US" dirty="0">
              <a:latin typeface="Century Gothic" panose="020B0502020202020204" pitchFamily="34" charset="0"/>
              <a:cs typeface="Courier New" panose="02070309020205020404" pitchFamily="49" charset="0"/>
            </a:endParaRPr>
          </a:p>
        </p:txBody>
      </p:sp>
    </p:spTree>
    <p:extLst>
      <p:ext uri="{BB962C8B-B14F-4D97-AF65-F5344CB8AC3E}">
        <p14:creationId xmlns:p14="http://schemas.microsoft.com/office/powerpoint/2010/main" val="352142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6AF195-27CF-4FBF-A2BE-6894BB7406A9}"/>
              </a:ext>
            </a:extLst>
          </p:cNvPr>
          <p:cNvSpPr>
            <a:spLocks noGrp="1"/>
          </p:cNvSpPr>
          <p:nvPr>
            <p:ph type="title"/>
          </p:nvPr>
        </p:nvSpPr>
        <p:spPr>
          <a:xfrm>
            <a:off x="643855" y="813817"/>
            <a:ext cx="3108626" cy="658366"/>
          </a:xfrm>
        </p:spPr>
        <p:txBody>
          <a:bodyPr anchor="b">
            <a:normAutofit/>
          </a:bodyPr>
          <a:lstStyle/>
          <a:p>
            <a:r>
              <a:rPr lang="en-US" sz="3200" dirty="0">
                <a:solidFill>
                  <a:srgbClr val="EBEBEB"/>
                </a:solidFill>
              </a:rPr>
              <a:t>Lab 4</a:t>
            </a:r>
          </a:p>
        </p:txBody>
      </p:sp>
      <p:sp>
        <p:nvSpPr>
          <p:cNvPr id="2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 name="Freeform: Shape 17">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5" name="Rectangle 19">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E60D039-57EC-4244-9DBB-5BB6CBAF6DD8}"/>
              </a:ext>
            </a:extLst>
          </p:cNvPr>
          <p:cNvSpPr>
            <a:spLocks noGrp="1"/>
          </p:cNvSpPr>
          <p:nvPr>
            <p:ph idx="1"/>
          </p:nvPr>
        </p:nvSpPr>
        <p:spPr>
          <a:xfrm>
            <a:off x="643855" y="1660635"/>
            <a:ext cx="3517454" cy="4359166"/>
          </a:xfrm>
        </p:spPr>
        <p:txBody>
          <a:bodyPr>
            <a:normAutofit/>
          </a:bodyPr>
          <a:lstStyle/>
          <a:p>
            <a:r>
              <a:rPr lang="en-US" sz="1400" dirty="0">
                <a:solidFill>
                  <a:srgbClr val="FFFFFF"/>
                </a:solidFill>
                <a:latin typeface="Century Gothic" panose="020B0502020202020204" pitchFamily="34" charset="0"/>
                <a:cs typeface="Courier New" panose="02070309020205020404" pitchFamily="49" charset="0"/>
              </a:rPr>
              <a:t>You need to start by getting two values from one prompt on the command line.</a:t>
            </a:r>
          </a:p>
          <a:p>
            <a:pPr lvl="1"/>
            <a:r>
              <a:rPr lang="en-US" sz="1400" dirty="0">
                <a:solidFill>
                  <a:srgbClr val="FFFFFF"/>
                </a:solidFill>
                <a:latin typeface="Century Gothic" panose="020B0502020202020204" pitchFamily="34" charset="0"/>
                <a:cs typeface="Courier New" panose="02070309020205020404" pitchFamily="49" charset="0"/>
              </a:rPr>
              <a:t>Remember we do this with two </a:t>
            </a:r>
            <a:r>
              <a:rPr lang="en-US" sz="1400" dirty="0" err="1">
                <a:solidFill>
                  <a:srgbClr val="FFFFFF"/>
                </a:solidFill>
                <a:latin typeface="Century Gothic" panose="020B0502020202020204" pitchFamily="34" charset="0"/>
                <a:cs typeface="Courier New" panose="02070309020205020404" pitchFamily="49" charset="0"/>
              </a:rPr>
              <a:t>keyboard.nextInt</a:t>
            </a:r>
            <a:r>
              <a:rPr lang="en-US" sz="1400" dirty="0">
                <a:solidFill>
                  <a:srgbClr val="FFFFFF"/>
                </a:solidFill>
                <a:latin typeface="Century Gothic" panose="020B0502020202020204" pitchFamily="34" charset="0"/>
                <a:cs typeface="Courier New" panose="02070309020205020404" pitchFamily="49" charset="0"/>
              </a:rPr>
              <a:t>() calls in a row after the prompt</a:t>
            </a:r>
          </a:p>
          <a:p>
            <a:r>
              <a:rPr lang="en-US" sz="1600" dirty="0">
                <a:solidFill>
                  <a:srgbClr val="FFFFFF"/>
                </a:solidFill>
                <a:latin typeface="Century Gothic" panose="020B0502020202020204" pitchFamily="34" charset="0"/>
                <a:cs typeface="Courier New" panose="02070309020205020404" pitchFamily="49" charset="0"/>
              </a:rPr>
              <a:t>Then, you need to perform a test to see if a &lt; b</a:t>
            </a:r>
          </a:p>
          <a:p>
            <a:pPr lvl="1"/>
            <a:r>
              <a:rPr lang="en-US" sz="1400" dirty="0">
                <a:solidFill>
                  <a:srgbClr val="FFFFFF"/>
                </a:solidFill>
                <a:latin typeface="Century Gothic" panose="020B0502020202020204" pitchFamily="34" charset="0"/>
                <a:cs typeface="Courier New" panose="02070309020205020404" pitchFamily="49" charset="0"/>
              </a:rPr>
              <a:t>Can be done with if else with div being set equal to the proper variable. </a:t>
            </a:r>
          </a:p>
        </p:txBody>
      </p:sp>
      <p:pic>
        <p:nvPicPr>
          <p:cNvPr id="9" name="Picture 8" descr="Text&#10;&#10;Description automatically generated">
            <a:extLst>
              <a:ext uri="{FF2B5EF4-FFF2-40B4-BE49-F238E27FC236}">
                <a16:creationId xmlns:a16="http://schemas.microsoft.com/office/drawing/2014/main" id="{C7084A16-C8AF-A14B-8D5B-1B0671017EF1}"/>
              </a:ext>
            </a:extLst>
          </p:cNvPr>
          <p:cNvPicPr>
            <a:picLocks noChangeAspect="1"/>
          </p:cNvPicPr>
          <p:nvPr/>
        </p:nvPicPr>
        <p:blipFill>
          <a:blip r:embed="rId3"/>
          <a:stretch>
            <a:fillRect/>
          </a:stretch>
        </p:blipFill>
        <p:spPr>
          <a:xfrm>
            <a:off x="4594236" y="2648607"/>
            <a:ext cx="7511110" cy="2091559"/>
          </a:xfrm>
          <a:prstGeom prst="rect">
            <a:avLst/>
          </a:prstGeom>
          <a:effectLst/>
        </p:spPr>
      </p:pic>
      <p:sp>
        <p:nvSpPr>
          <p:cNvPr id="4" name="TextBox 3">
            <a:extLst>
              <a:ext uri="{FF2B5EF4-FFF2-40B4-BE49-F238E27FC236}">
                <a16:creationId xmlns:a16="http://schemas.microsoft.com/office/drawing/2014/main" id="{A053512B-3895-BA40-9020-F9E3B8EA80DC}"/>
              </a:ext>
            </a:extLst>
          </p:cNvPr>
          <p:cNvSpPr txBox="1"/>
          <p:nvPr/>
        </p:nvSpPr>
        <p:spPr>
          <a:xfrm>
            <a:off x="9595945" y="324769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1998516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6AF195-27CF-4FBF-A2BE-6894BB7406A9}"/>
              </a:ext>
            </a:extLst>
          </p:cNvPr>
          <p:cNvSpPr>
            <a:spLocks noGrp="1"/>
          </p:cNvSpPr>
          <p:nvPr>
            <p:ph type="title"/>
          </p:nvPr>
        </p:nvSpPr>
        <p:spPr>
          <a:xfrm>
            <a:off x="643855" y="813817"/>
            <a:ext cx="3108626" cy="658366"/>
          </a:xfrm>
        </p:spPr>
        <p:txBody>
          <a:bodyPr anchor="b">
            <a:normAutofit/>
          </a:bodyPr>
          <a:lstStyle/>
          <a:p>
            <a:r>
              <a:rPr lang="en-US" sz="3200" dirty="0">
                <a:solidFill>
                  <a:srgbClr val="EBEBEB"/>
                </a:solidFill>
              </a:rPr>
              <a:t>Lab 4</a:t>
            </a:r>
          </a:p>
        </p:txBody>
      </p:sp>
      <p:sp>
        <p:nvSpPr>
          <p:cNvPr id="2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 name="Freeform: Shape 17">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5" name="Rectangle 19">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E60D039-57EC-4244-9DBB-5BB6CBAF6DD8}"/>
              </a:ext>
            </a:extLst>
          </p:cNvPr>
          <p:cNvSpPr>
            <a:spLocks noGrp="1"/>
          </p:cNvSpPr>
          <p:nvPr>
            <p:ph idx="1"/>
          </p:nvPr>
        </p:nvSpPr>
        <p:spPr>
          <a:xfrm>
            <a:off x="643855" y="1660635"/>
            <a:ext cx="3517454" cy="4359166"/>
          </a:xfrm>
        </p:spPr>
        <p:txBody>
          <a:bodyPr>
            <a:normAutofit/>
          </a:bodyPr>
          <a:lstStyle/>
          <a:p>
            <a:r>
              <a:rPr lang="en-US" sz="1400" dirty="0">
                <a:solidFill>
                  <a:srgbClr val="FFFFFF"/>
                </a:solidFill>
                <a:latin typeface="Century Gothic" panose="020B0502020202020204" pitchFamily="34" charset="0"/>
                <a:cs typeface="Courier New" panose="02070309020205020404" pitchFamily="49" charset="0"/>
              </a:rPr>
              <a:t>After you write your if-else test and set div equal to the right variable, all you need to do is use the while loop skeleton to write a while loop the decrements div by one every time the condition is in parenthesis is true.</a:t>
            </a:r>
          </a:p>
          <a:p>
            <a:pPr lvl="1"/>
            <a:r>
              <a:rPr lang="en-US" sz="1200" dirty="0">
                <a:solidFill>
                  <a:srgbClr val="FFFFFF"/>
                </a:solidFill>
                <a:latin typeface="Century Gothic" panose="020B0502020202020204" pitchFamily="34" charset="0"/>
                <a:cs typeface="Courier New" panose="02070309020205020404" pitchFamily="49" charset="0"/>
              </a:rPr>
              <a:t>Remember to use the right symbol (!) for not.</a:t>
            </a:r>
          </a:p>
          <a:p>
            <a:pPr lvl="1"/>
            <a:r>
              <a:rPr lang="en-US" sz="1200" dirty="0">
                <a:solidFill>
                  <a:srgbClr val="FFFFFF"/>
                </a:solidFill>
                <a:latin typeface="Century Gothic" panose="020B0502020202020204" pitchFamily="34" charset="0"/>
                <a:cs typeface="Courier New" panose="02070309020205020404" pitchFamily="49" charset="0"/>
              </a:rPr>
              <a:t>And the right symbol (%) for the modulus operator.</a:t>
            </a:r>
          </a:p>
        </p:txBody>
      </p:sp>
      <p:pic>
        <p:nvPicPr>
          <p:cNvPr id="9" name="Picture 8">
            <a:extLst>
              <a:ext uri="{FF2B5EF4-FFF2-40B4-BE49-F238E27FC236}">
                <a16:creationId xmlns:a16="http://schemas.microsoft.com/office/drawing/2014/main" id="{C7084A16-C8AF-A14B-8D5B-1B0671017EF1}"/>
              </a:ext>
            </a:extLst>
          </p:cNvPr>
          <p:cNvPicPr>
            <a:picLocks noChangeAspect="1"/>
          </p:cNvPicPr>
          <p:nvPr/>
        </p:nvPicPr>
        <p:blipFill>
          <a:blip r:embed="rId3"/>
          <a:srcRect/>
          <a:stretch/>
        </p:blipFill>
        <p:spPr>
          <a:xfrm>
            <a:off x="4594236" y="2453655"/>
            <a:ext cx="7511110" cy="2511972"/>
          </a:xfrm>
          <a:prstGeom prst="rect">
            <a:avLst/>
          </a:prstGeom>
          <a:effectLst/>
        </p:spPr>
      </p:pic>
      <p:sp>
        <p:nvSpPr>
          <p:cNvPr id="4" name="TextBox 3">
            <a:extLst>
              <a:ext uri="{FF2B5EF4-FFF2-40B4-BE49-F238E27FC236}">
                <a16:creationId xmlns:a16="http://schemas.microsoft.com/office/drawing/2014/main" id="{A053512B-3895-BA40-9020-F9E3B8EA80DC}"/>
              </a:ext>
            </a:extLst>
          </p:cNvPr>
          <p:cNvSpPr txBox="1"/>
          <p:nvPr/>
        </p:nvSpPr>
        <p:spPr>
          <a:xfrm>
            <a:off x="9595945" y="324769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5424359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E5BE-A185-49FC-9275-47384EDD9F8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CE343AD-ED2A-4472-BA4A-1BD5DCE000E7}"/>
              </a:ext>
            </a:extLst>
          </p:cNvPr>
          <p:cNvSpPr>
            <a:spLocks noGrp="1"/>
          </p:cNvSpPr>
          <p:nvPr>
            <p:ph idx="1"/>
          </p:nvPr>
        </p:nvSpPr>
        <p:spPr/>
        <p:txBody>
          <a:bodyPr/>
          <a:lstStyle/>
          <a:p>
            <a:r>
              <a:rPr lang="en-US" dirty="0"/>
              <a:t>Finalized Office Hours Location</a:t>
            </a:r>
          </a:p>
          <a:p>
            <a:r>
              <a:rPr lang="en-US" dirty="0"/>
              <a:t>Loops</a:t>
            </a:r>
          </a:p>
          <a:p>
            <a:pPr lvl="1"/>
            <a:r>
              <a:rPr lang="en-US" dirty="0"/>
              <a:t>While Loop</a:t>
            </a:r>
          </a:p>
          <a:p>
            <a:pPr lvl="1"/>
            <a:r>
              <a:rPr lang="en-US" dirty="0"/>
              <a:t>Do-While Loop</a:t>
            </a:r>
          </a:p>
          <a:p>
            <a:pPr lvl="1"/>
            <a:r>
              <a:rPr lang="en-US" dirty="0"/>
              <a:t>For Loop</a:t>
            </a:r>
          </a:p>
          <a:p>
            <a:r>
              <a:rPr lang="en-US" dirty="0"/>
              <a:t>Lab 4</a:t>
            </a:r>
          </a:p>
        </p:txBody>
      </p:sp>
    </p:spTree>
    <p:extLst>
      <p:ext uri="{BB962C8B-B14F-4D97-AF65-F5344CB8AC3E}">
        <p14:creationId xmlns:p14="http://schemas.microsoft.com/office/powerpoint/2010/main" val="64081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E5BE-A185-49FC-9275-47384EDD9F82}"/>
              </a:ext>
            </a:extLst>
          </p:cNvPr>
          <p:cNvSpPr>
            <a:spLocks noGrp="1"/>
          </p:cNvSpPr>
          <p:nvPr>
            <p:ph type="title"/>
          </p:nvPr>
        </p:nvSpPr>
        <p:spPr/>
        <p:txBody>
          <a:bodyPr/>
          <a:lstStyle/>
          <a:p>
            <a:r>
              <a:rPr lang="en-US" dirty="0"/>
              <a:t>Finalized Office Hours Location</a:t>
            </a:r>
          </a:p>
        </p:txBody>
      </p:sp>
      <p:sp>
        <p:nvSpPr>
          <p:cNvPr id="3" name="Content Placeholder 2">
            <a:extLst>
              <a:ext uri="{FF2B5EF4-FFF2-40B4-BE49-F238E27FC236}">
                <a16:creationId xmlns:a16="http://schemas.microsoft.com/office/drawing/2014/main" id="{4CE343AD-ED2A-4472-BA4A-1BD5DCE000E7}"/>
              </a:ext>
            </a:extLst>
          </p:cNvPr>
          <p:cNvSpPr>
            <a:spLocks noGrp="1"/>
          </p:cNvSpPr>
          <p:nvPr>
            <p:ph idx="1"/>
          </p:nvPr>
        </p:nvSpPr>
        <p:spPr/>
        <p:txBody>
          <a:bodyPr/>
          <a:lstStyle/>
          <a:p>
            <a:r>
              <a:rPr lang="en-US" dirty="0"/>
              <a:t>5806 </a:t>
            </a:r>
            <a:r>
              <a:rPr lang="en-US" dirty="0" err="1"/>
              <a:t>Sennot</a:t>
            </a:r>
            <a:r>
              <a:rPr lang="en-US" dirty="0"/>
              <a:t> Sq.</a:t>
            </a:r>
          </a:p>
          <a:p>
            <a:pPr lvl="1"/>
            <a:r>
              <a:rPr lang="en-US" dirty="0"/>
              <a:t>11:30-1 on Wednesday</a:t>
            </a:r>
          </a:p>
          <a:p>
            <a:pPr lvl="1"/>
            <a:r>
              <a:rPr lang="en-US" dirty="0"/>
              <a:t>12:30-2 on Thursday</a:t>
            </a:r>
          </a:p>
        </p:txBody>
      </p:sp>
    </p:spTree>
    <p:extLst>
      <p:ext uri="{BB962C8B-B14F-4D97-AF65-F5344CB8AC3E}">
        <p14:creationId xmlns:p14="http://schemas.microsoft.com/office/powerpoint/2010/main" val="271112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F72E-ADE1-4EAB-A1DC-6E7912303C38}"/>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2D8B542F-8AC4-408C-83F6-5192D9C0E541}"/>
              </a:ext>
            </a:extLst>
          </p:cNvPr>
          <p:cNvSpPr>
            <a:spLocks noGrp="1"/>
          </p:cNvSpPr>
          <p:nvPr>
            <p:ph idx="1"/>
          </p:nvPr>
        </p:nvSpPr>
        <p:spPr>
          <a:xfrm>
            <a:off x="1141412" y="2249487"/>
            <a:ext cx="10038422" cy="4070800"/>
          </a:xfrm>
        </p:spPr>
        <p:txBody>
          <a:bodyPr>
            <a:normAutofit/>
          </a:bodyPr>
          <a:lstStyle/>
          <a:p>
            <a:r>
              <a:rPr lang="en-US" dirty="0"/>
              <a:t>Exactly what it sounds like!</a:t>
            </a:r>
          </a:p>
          <a:p>
            <a:r>
              <a:rPr lang="en-US" dirty="0"/>
              <a:t>Avoids the need to write the same block of code over and over again </a:t>
            </a:r>
          </a:p>
          <a:p>
            <a:r>
              <a:rPr lang="en-US" dirty="0"/>
              <a:t>Loops will check to see if a condition is true and execute the code inside of it any number of times depending on whether the condition stays true</a:t>
            </a:r>
          </a:p>
          <a:p>
            <a:pPr lvl="1"/>
            <a:r>
              <a:rPr lang="en-US" dirty="0"/>
              <a:t>Almost like an if statement if it ran over and over…</a:t>
            </a:r>
          </a:p>
          <a:p>
            <a:r>
              <a:rPr lang="en-US" dirty="0"/>
              <a:t>Three types</a:t>
            </a:r>
          </a:p>
          <a:p>
            <a:pPr lvl="1"/>
            <a:r>
              <a:rPr lang="en-US" dirty="0"/>
              <a:t>While loop</a:t>
            </a:r>
          </a:p>
          <a:p>
            <a:pPr lvl="1"/>
            <a:r>
              <a:rPr lang="en-US" dirty="0"/>
              <a:t>Do-while loop</a:t>
            </a:r>
          </a:p>
          <a:p>
            <a:pPr lvl="1"/>
            <a:r>
              <a:rPr lang="en-US" dirty="0"/>
              <a:t>For loop</a:t>
            </a:r>
          </a:p>
        </p:txBody>
      </p:sp>
    </p:spTree>
    <p:extLst>
      <p:ext uri="{BB962C8B-B14F-4D97-AF65-F5344CB8AC3E}">
        <p14:creationId xmlns:p14="http://schemas.microsoft.com/office/powerpoint/2010/main" val="48089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AD24-5B93-4F4F-B92A-EAEF7850A8B4}"/>
              </a:ext>
            </a:extLst>
          </p:cNvPr>
          <p:cNvSpPr>
            <a:spLocks noGrp="1"/>
          </p:cNvSpPr>
          <p:nvPr>
            <p:ph type="title"/>
          </p:nvPr>
        </p:nvSpPr>
        <p:spPr>
          <a:xfrm>
            <a:off x="1141413" y="618518"/>
            <a:ext cx="9905998" cy="1478570"/>
          </a:xfrm>
        </p:spPr>
        <p:txBody>
          <a:bodyPr>
            <a:normAutofit/>
          </a:bodyPr>
          <a:lstStyle/>
          <a:p>
            <a:r>
              <a:rPr lang="en-US" dirty="0"/>
              <a:t>While Loops</a:t>
            </a:r>
          </a:p>
        </p:txBody>
      </p:sp>
      <p:pic>
        <p:nvPicPr>
          <p:cNvPr id="7" name="Picture 6">
            <a:extLst>
              <a:ext uri="{FF2B5EF4-FFF2-40B4-BE49-F238E27FC236}">
                <a16:creationId xmlns:a16="http://schemas.microsoft.com/office/drawing/2014/main" id="{EDEB8494-C8BD-4DCC-B9D4-C1403647465F}"/>
              </a:ext>
            </a:extLst>
          </p:cNvPr>
          <p:cNvPicPr>
            <a:picLocks noChangeAspect="1"/>
          </p:cNvPicPr>
          <p:nvPr/>
        </p:nvPicPr>
        <p:blipFill>
          <a:blip r:embed="rId2"/>
          <a:stretch>
            <a:fillRect/>
          </a:stretch>
        </p:blipFill>
        <p:spPr>
          <a:xfrm>
            <a:off x="688258" y="2287342"/>
            <a:ext cx="4689234" cy="247357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FEA45F70-A8B1-48C6-A390-AC747CD54799}"/>
              </a:ext>
            </a:extLst>
          </p:cNvPr>
          <p:cNvSpPr>
            <a:spLocks noGrp="1"/>
          </p:cNvSpPr>
          <p:nvPr>
            <p:ph idx="1"/>
          </p:nvPr>
        </p:nvSpPr>
        <p:spPr>
          <a:xfrm>
            <a:off x="5434781" y="1689047"/>
            <a:ext cx="6068961" cy="4763372"/>
          </a:xfrm>
        </p:spPr>
        <p:txBody>
          <a:bodyPr>
            <a:normAutofit/>
          </a:bodyPr>
          <a:lstStyle/>
          <a:p>
            <a:r>
              <a:rPr lang="en-US" dirty="0"/>
              <a:t>In plain English: “While this condition is true, do this action”</a:t>
            </a:r>
          </a:p>
          <a:p>
            <a:r>
              <a:rPr lang="en-US" dirty="0"/>
              <a:t>To unpack this example</a:t>
            </a:r>
          </a:p>
          <a:p>
            <a:pPr lvl="1"/>
            <a:r>
              <a:rPr lang="en-US" dirty="0"/>
              <a:t>Our condition is checking whether the time on the oven is up or not</a:t>
            </a:r>
          </a:p>
          <a:p>
            <a:pPr lvl="1"/>
            <a:r>
              <a:rPr lang="en-US" b="1" dirty="0"/>
              <a:t>While </a:t>
            </a:r>
            <a:r>
              <a:rPr lang="en-US" dirty="0"/>
              <a:t>it isn’t, we elapse time and check to see if the elapsed time is equal to the baking time</a:t>
            </a:r>
          </a:p>
          <a:p>
            <a:pPr lvl="2"/>
            <a:r>
              <a:rPr lang="en-US" dirty="0"/>
              <a:t>If they’re equal, then we set </a:t>
            </a:r>
            <a:r>
              <a:rPr lang="en-US" dirty="0" err="1"/>
              <a:t>timeIsUp</a:t>
            </a:r>
            <a:r>
              <a:rPr lang="en-US" dirty="0"/>
              <a:t> to true. </a:t>
            </a:r>
          </a:p>
          <a:p>
            <a:pPr lvl="2"/>
            <a:r>
              <a:rPr lang="en-US" dirty="0"/>
              <a:t>The loop will stop when it goes back to check whether the while clause is true; since </a:t>
            </a:r>
            <a:r>
              <a:rPr lang="en-US" dirty="0" err="1"/>
              <a:t>timeIsUp</a:t>
            </a:r>
            <a:r>
              <a:rPr lang="en-US" dirty="0"/>
              <a:t> is true, !</a:t>
            </a:r>
            <a:r>
              <a:rPr lang="en-US" dirty="0" err="1"/>
              <a:t>timeIsUp</a:t>
            </a:r>
            <a:r>
              <a:rPr lang="en-US" dirty="0"/>
              <a:t> will be false, so we exit the loop</a:t>
            </a:r>
          </a:p>
          <a:p>
            <a:endParaRPr lang="en-US" dirty="0"/>
          </a:p>
        </p:txBody>
      </p:sp>
    </p:spTree>
    <p:extLst>
      <p:ext uri="{BB962C8B-B14F-4D97-AF65-F5344CB8AC3E}">
        <p14:creationId xmlns:p14="http://schemas.microsoft.com/office/powerpoint/2010/main" val="391768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63E8B-3108-46C3-B215-A4BFA0244627}"/>
              </a:ext>
            </a:extLst>
          </p:cNvPr>
          <p:cNvSpPr>
            <a:spLocks noGrp="1"/>
          </p:cNvSpPr>
          <p:nvPr>
            <p:ph type="title"/>
          </p:nvPr>
        </p:nvSpPr>
        <p:spPr/>
        <p:txBody>
          <a:bodyPr/>
          <a:lstStyle/>
          <a:p>
            <a:r>
              <a:rPr lang="en-US" dirty="0"/>
              <a:t>Do-While Loops</a:t>
            </a:r>
          </a:p>
        </p:txBody>
      </p:sp>
      <p:sp>
        <p:nvSpPr>
          <p:cNvPr id="3" name="Content Placeholder 2">
            <a:extLst>
              <a:ext uri="{FF2B5EF4-FFF2-40B4-BE49-F238E27FC236}">
                <a16:creationId xmlns:a16="http://schemas.microsoft.com/office/drawing/2014/main" id="{984D5A8C-1F74-426B-9061-E937AFC19A94}"/>
              </a:ext>
            </a:extLst>
          </p:cNvPr>
          <p:cNvSpPr>
            <a:spLocks noGrp="1"/>
          </p:cNvSpPr>
          <p:nvPr>
            <p:ph idx="1"/>
          </p:nvPr>
        </p:nvSpPr>
        <p:spPr>
          <a:xfrm>
            <a:off x="880422" y="1758817"/>
            <a:ext cx="10427979" cy="3541714"/>
          </a:xfrm>
        </p:spPr>
        <p:txBody>
          <a:bodyPr/>
          <a:lstStyle/>
          <a:p>
            <a:r>
              <a:rPr lang="en-US" dirty="0"/>
              <a:t>In plain English: “Do this action, and while the condition is true, do it again”</a:t>
            </a:r>
          </a:p>
          <a:p>
            <a:r>
              <a:rPr lang="en-US" dirty="0"/>
              <a:t>Essentially… the same as a while loop, except the code inside of the loop always runs </a:t>
            </a:r>
            <a:r>
              <a:rPr lang="en-US" b="1" dirty="0"/>
              <a:t>at least once</a:t>
            </a:r>
            <a:r>
              <a:rPr lang="en-US" dirty="0"/>
              <a:t> </a:t>
            </a:r>
          </a:p>
          <a:p>
            <a:r>
              <a:rPr lang="en-US" dirty="0"/>
              <a:t>The loop on the left will print the numbers 0 and 1 (because it will always run at least once, and the second time it runs, the condition at the end is true), but the loop on the right will print nothing because the condition at the beginning is false</a:t>
            </a:r>
          </a:p>
        </p:txBody>
      </p:sp>
      <p:pic>
        <p:nvPicPr>
          <p:cNvPr id="5" name="Picture 4">
            <a:extLst>
              <a:ext uri="{FF2B5EF4-FFF2-40B4-BE49-F238E27FC236}">
                <a16:creationId xmlns:a16="http://schemas.microsoft.com/office/drawing/2014/main" id="{C9CC140B-A367-466D-B15D-7F919CAB2FC8}"/>
              </a:ext>
            </a:extLst>
          </p:cNvPr>
          <p:cNvPicPr>
            <a:picLocks noChangeAspect="1"/>
          </p:cNvPicPr>
          <p:nvPr/>
        </p:nvPicPr>
        <p:blipFill>
          <a:blip r:embed="rId2"/>
          <a:stretch>
            <a:fillRect/>
          </a:stretch>
        </p:blipFill>
        <p:spPr>
          <a:xfrm>
            <a:off x="2030412" y="4962260"/>
            <a:ext cx="3705742" cy="1895740"/>
          </a:xfrm>
          <a:prstGeom prst="rect">
            <a:avLst/>
          </a:prstGeom>
        </p:spPr>
      </p:pic>
      <p:pic>
        <p:nvPicPr>
          <p:cNvPr id="7" name="Picture 6">
            <a:extLst>
              <a:ext uri="{FF2B5EF4-FFF2-40B4-BE49-F238E27FC236}">
                <a16:creationId xmlns:a16="http://schemas.microsoft.com/office/drawing/2014/main" id="{AD87D94B-40AB-47F9-9115-62ED87829C5C}"/>
              </a:ext>
            </a:extLst>
          </p:cNvPr>
          <p:cNvPicPr>
            <a:picLocks noChangeAspect="1"/>
          </p:cNvPicPr>
          <p:nvPr/>
        </p:nvPicPr>
        <p:blipFill>
          <a:blip r:embed="rId3"/>
          <a:stretch>
            <a:fillRect/>
          </a:stretch>
        </p:blipFill>
        <p:spPr>
          <a:xfrm>
            <a:off x="6455847" y="4962260"/>
            <a:ext cx="3772234" cy="1895740"/>
          </a:xfrm>
          <a:prstGeom prst="rect">
            <a:avLst/>
          </a:prstGeom>
        </p:spPr>
      </p:pic>
    </p:spTree>
    <p:extLst>
      <p:ext uri="{BB962C8B-B14F-4D97-AF65-F5344CB8AC3E}">
        <p14:creationId xmlns:p14="http://schemas.microsoft.com/office/powerpoint/2010/main" val="466530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4361-0F74-489A-AD23-85ED4F79E74A}"/>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D205C459-77DA-4C32-AB0D-DD6240B483B9}"/>
              </a:ext>
            </a:extLst>
          </p:cNvPr>
          <p:cNvSpPr>
            <a:spLocks noGrp="1"/>
          </p:cNvSpPr>
          <p:nvPr>
            <p:ph idx="1"/>
          </p:nvPr>
        </p:nvSpPr>
        <p:spPr>
          <a:xfrm>
            <a:off x="1141412" y="2249486"/>
            <a:ext cx="9905999" cy="3989995"/>
          </a:xfrm>
        </p:spPr>
        <p:txBody>
          <a:bodyPr>
            <a:normAutofit/>
          </a:bodyPr>
          <a:lstStyle/>
          <a:p>
            <a:r>
              <a:rPr lang="en-US" dirty="0"/>
              <a:t>There are three clauses in a for loop:</a:t>
            </a:r>
          </a:p>
          <a:p>
            <a:pPr lvl="1"/>
            <a:r>
              <a:rPr lang="en-US" dirty="0"/>
              <a:t>Initialization</a:t>
            </a:r>
          </a:p>
          <a:p>
            <a:pPr lvl="1"/>
            <a:r>
              <a:rPr lang="en-US" dirty="0"/>
              <a:t>Condition</a:t>
            </a:r>
          </a:p>
          <a:p>
            <a:pPr lvl="1"/>
            <a:r>
              <a:rPr lang="en-US" dirty="0"/>
              <a:t>Update </a:t>
            </a:r>
          </a:p>
          <a:p>
            <a:r>
              <a:rPr lang="en-US" dirty="0"/>
              <a:t>The convention when initializing a variable is to use the letter </a:t>
            </a:r>
            <a:r>
              <a:rPr lang="en-US" dirty="0" err="1">
                <a:latin typeface="Courier New" panose="02070309020205020404" pitchFamily="49" charset="0"/>
                <a:cs typeface="Courier New" panose="02070309020205020404" pitchFamily="49" charset="0"/>
              </a:rPr>
              <a:t>i</a:t>
            </a:r>
            <a:r>
              <a:rPr lang="en-US" dirty="0"/>
              <a:t> as your variable name – it’s essentially the only time you should be using single-letter variables!</a:t>
            </a:r>
          </a:p>
          <a:p>
            <a:endParaRPr lang="en-US" dirty="0"/>
          </a:p>
        </p:txBody>
      </p:sp>
      <p:pic>
        <p:nvPicPr>
          <p:cNvPr id="5" name="Picture 4">
            <a:extLst>
              <a:ext uri="{FF2B5EF4-FFF2-40B4-BE49-F238E27FC236}">
                <a16:creationId xmlns:a16="http://schemas.microsoft.com/office/drawing/2014/main" id="{BAC6CCB9-043F-4AFE-B8FA-2895D4E668DD}"/>
              </a:ext>
            </a:extLst>
          </p:cNvPr>
          <p:cNvPicPr>
            <a:picLocks noChangeAspect="1"/>
          </p:cNvPicPr>
          <p:nvPr/>
        </p:nvPicPr>
        <p:blipFill>
          <a:blip r:embed="rId3"/>
          <a:stretch>
            <a:fillRect/>
          </a:stretch>
        </p:blipFill>
        <p:spPr>
          <a:xfrm>
            <a:off x="6639829" y="2587190"/>
            <a:ext cx="4906060" cy="1247949"/>
          </a:xfrm>
          <a:prstGeom prst="rect">
            <a:avLst/>
          </a:prstGeom>
        </p:spPr>
      </p:pic>
      <p:sp>
        <p:nvSpPr>
          <p:cNvPr id="6" name="TextBox 5">
            <a:extLst>
              <a:ext uri="{FF2B5EF4-FFF2-40B4-BE49-F238E27FC236}">
                <a16:creationId xmlns:a16="http://schemas.microsoft.com/office/drawing/2014/main" id="{FAA98EE9-59FE-4D79-A890-8F1C7356A222}"/>
              </a:ext>
            </a:extLst>
          </p:cNvPr>
          <p:cNvSpPr txBox="1"/>
          <p:nvPr/>
        </p:nvSpPr>
        <p:spPr>
          <a:xfrm>
            <a:off x="6353587" y="1278430"/>
            <a:ext cx="5734626" cy="523220"/>
          </a:xfrm>
          <a:prstGeom prst="rect">
            <a:avLst/>
          </a:prstGeom>
          <a:noFill/>
        </p:spPr>
        <p:txBody>
          <a:bodyPr wrap="square" rtlCol="0">
            <a:spAutoFit/>
          </a:bodyPr>
          <a:lstStyle/>
          <a:p>
            <a:r>
              <a:rPr lang="en-US" sz="2800" dirty="0"/>
              <a:t>Initialization  condition update</a:t>
            </a:r>
          </a:p>
        </p:txBody>
      </p:sp>
      <p:cxnSp>
        <p:nvCxnSpPr>
          <p:cNvPr id="8" name="Straight Arrow Connector 7">
            <a:extLst>
              <a:ext uri="{FF2B5EF4-FFF2-40B4-BE49-F238E27FC236}">
                <a16:creationId xmlns:a16="http://schemas.microsoft.com/office/drawing/2014/main" id="{7C784194-CCC1-404A-B531-B9F3EE4A0C54}"/>
              </a:ext>
            </a:extLst>
          </p:cNvPr>
          <p:cNvCxnSpPr/>
          <p:nvPr/>
        </p:nvCxnSpPr>
        <p:spPr>
          <a:xfrm>
            <a:off x="7120504" y="1692438"/>
            <a:ext cx="848032" cy="103940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622CAC41-60D9-41A1-8D5F-58444BC55B8C}"/>
              </a:ext>
            </a:extLst>
          </p:cNvPr>
          <p:cNvCxnSpPr>
            <a:cxnSpLocks/>
          </p:cNvCxnSpPr>
          <p:nvPr/>
        </p:nvCxnSpPr>
        <p:spPr>
          <a:xfrm>
            <a:off x="9351638" y="1735481"/>
            <a:ext cx="0" cy="89295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8A2D90F-065D-4DFD-B56B-B4364E5E83D3}"/>
              </a:ext>
            </a:extLst>
          </p:cNvPr>
          <p:cNvCxnSpPr>
            <a:cxnSpLocks/>
          </p:cNvCxnSpPr>
          <p:nvPr/>
        </p:nvCxnSpPr>
        <p:spPr>
          <a:xfrm flipH="1">
            <a:off x="10461570" y="1765663"/>
            <a:ext cx="655608" cy="89295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2261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839A-A95E-46CC-A47A-3947FF582912}"/>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98EFD76D-BFF0-4BB7-B019-9C005C1F6AB8}"/>
              </a:ext>
            </a:extLst>
          </p:cNvPr>
          <p:cNvSpPr>
            <a:spLocks noGrp="1"/>
          </p:cNvSpPr>
          <p:nvPr>
            <p:ph idx="1"/>
          </p:nvPr>
        </p:nvSpPr>
        <p:spPr>
          <a:xfrm>
            <a:off x="1141410" y="1799661"/>
            <a:ext cx="10399203" cy="4859236"/>
          </a:xfrm>
        </p:spPr>
        <p:txBody>
          <a:bodyPr>
            <a:normAutofit/>
          </a:bodyPr>
          <a:lstStyle/>
          <a:p>
            <a:r>
              <a:rPr lang="en-US" dirty="0"/>
              <a:t>A bit harder to translate into plain English, so let’s compare to a while loop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Initialize a variable (1), create a Boolean condition (2), increment the variable (3)</a:t>
            </a:r>
          </a:p>
        </p:txBody>
      </p:sp>
      <p:pic>
        <p:nvPicPr>
          <p:cNvPr id="5" name="Picture 4">
            <a:extLst>
              <a:ext uri="{FF2B5EF4-FFF2-40B4-BE49-F238E27FC236}">
                <a16:creationId xmlns:a16="http://schemas.microsoft.com/office/drawing/2014/main" id="{3E34A8A2-7EA9-4F7E-8490-AC2F48EEB5DC}"/>
              </a:ext>
            </a:extLst>
          </p:cNvPr>
          <p:cNvPicPr>
            <a:picLocks noChangeAspect="1"/>
          </p:cNvPicPr>
          <p:nvPr/>
        </p:nvPicPr>
        <p:blipFill>
          <a:blip r:embed="rId3"/>
          <a:stretch>
            <a:fillRect/>
          </a:stretch>
        </p:blipFill>
        <p:spPr>
          <a:xfrm>
            <a:off x="2967551" y="2424440"/>
            <a:ext cx="6253716" cy="1594855"/>
          </a:xfrm>
          <a:prstGeom prst="rect">
            <a:avLst/>
          </a:prstGeom>
        </p:spPr>
      </p:pic>
      <p:pic>
        <p:nvPicPr>
          <p:cNvPr id="7" name="Picture 6">
            <a:extLst>
              <a:ext uri="{FF2B5EF4-FFF2-40B4-BE49-F238E27FC236}">
                <a16:creationId xmlns:a16="http://schemas.microsoft.com/office/drawing/2014/main" id="{431A84AF-5015-41F6-BA94-05EF5AE2CAD3}"/>
              </a:ext>
            </a:extLst>
          </p:cNvPr>
          <p:cNvPicPr>
            <a:picLocks noChangeAspect="1"/>
          </p:cNvPicPr>
          <p:nvPr/>
        </p:nvPicPr>
        <p:blipFill>
          <a:blip r:embed="rId4"/>
          <a:stretch>
            <a:fillRect/>
          </a:stretch>
        </p:blipFill>
        <p:spPr>
          <a:xfrm>
            <a:off x="1469305" y="4400262"/>
            <a:ext cx="9250207" cy="1028754"/>
          </a:xfrm>
          <a:prstGeom prst="rect">
            <a:avLst/>
          </a:prstGeom>
        </p:spPr>
      </p:pic>
      <p:sp>
        <p:nvSpPr>
          <p:cNvPr id="8" name="Rectangle 7">
            <a:extLst>
              <a:ext uri="{FF2B5EF4-FFF2-40B4-BE49-F238E27FC236}">
                <a16:creationId xmlns:a16="http://schemas.microsoft.com/office/drawing/2014/main" id="{E398071B-1E0D-4021-8A5A-850E058B5BFF}"/>
              </a:ext>
            </a:extLst>
          </p:cNvPr>
          <p:cNvSpPr/>
          <p:nvPr/>
        </p:nvSpPr>
        <p:spPr>
          <a:xfrm>
            <a:off x="2688468" y="1962775"/>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1</a:t>
            </a:r>
          </a:p>
        </p:txBody>
      </p:sp>
      <p:sp>
        <p:nvSpPr>
          <p:cNvPr id="9" name="Rectangle 8">
            <a:extLst>
              <a:ext uri="{FF2B5EF4-FFF2-40B4-BE49-F238E27FC236}">
                <a16:creationId xmlns:a16="http://schemas.microsoft.com/office/drawing/2014/main" id="{37D77B63-7130-4887-A20C-61055AB0C4FA}"/>
              </a:ext>
            </a:extLst>
          </p:cNvPr>
          <p:cNvSpPr/>
          <p:nvPr/>
        </p:nvSpPr>
        <p:spPr>
          <a:xfrm>
            <a:off x="1909354" y="3807135"/>
            <a:ext cx="290253" cy="923330"/>
          </a:xfrm>
          <a:prstGeom prst="rect">
            <a:avLst/>
          </a:prstGeom>
          <a:noFill/>
        </p:spPr>
        <p:txBody>
          <a:bodyPr wrap="squar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1</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0" name="Rectangle 9">
            <a:extLst>
              <a:ext uri="{FF2B5EF4-FFF2-40B4-BE49-F238E27FC236}">
                <a16:creationId xmlns:a16="http://schemas.microsoft.com/office/drawing/2014/main" id="{C984A9BC-F63A-492C-8977-C642507F9233}"/>
              </a:ext>
            </a:extLst>
          </p:cNvPr>
          <p:cNvSpPr/>
          <p:nvPr/>
        </p:nvSpPr>
        <p:spPr>
          <a:xfrm>
            <a:off x="5512118" y="2387627"/>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2</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1" name="Rectangle 10">
            <a:extLst>
              <a:ext uri="{FF2B5EF4-FFF2-40B4-BE49-F238E27FC236}">
                <a16:creationId xmlns:a16="http://schemas.microsoft.com/office/drawing/2014/main" id="{0FF9D44A-5DE2-4C42-911E-749673C88B1D}"/>
              </a:ext>
            </a:extLst>
          </p:cNvPr>
          <p:cNvSpPr/>
          <p:nvPr/>
        </p:nvSpPr>
        <p:spPr>
          <a:xfrm>
            <a:off x="6070284" y="3807135"/>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2</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2" name="Rectangle 11">
            <a:extLst>
              <a:ext uri="{FF2B5EF4-FFF2-40B4-BE49-F238E27FC236}">
                <a16:creationId xmlns:a16="http://schemas.microsoft.com/office/drawing/2014/main" id="{C2503D31-252F-481B-A1F0-13F804A38E1F}"/>
              </a:ext>
            </a:extLst>
          </p:cNvPr>
          <p:cNvSpPr/>
          <p:nvPr/>
        </p:nvSpPr>
        <p:spPr>
          <a:xfrm>
            <a:off x="8763132" y="3807135"/>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3</a:t>
            </a:r>
          </a:p>
        </p:txBody>
      </p:sp>
      <p:sp>
        <p:nvSpPr>
          <p:cNvPr id="13" name="Rectangle 12">
            <a:extLst>
              <a:ext uri="{FF2B5EF4-FFF2-40B4-BE49-F238E27FC236}">
                <a16:creationId xmlns:a16="http://schemas.microsoft.com/office/drawing/2014/main" id="{54B08DC2-6001-4058-9813-E2BC9C4F48DA}"/>
              </a:ext>
            </a:extLst>
          </p:cNvPr>
          <p:cNvSpPr/>
          <p:nvPr/>
        </p:nvSpPr>
        <p:spPr>
          <a:xfrm>
            <a:off x="4465091" y="3160336"/>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3</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46513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FB22-16AC-40A4-99A1-7ACB2F0C21A5}"/>
              </a:ext>
            </a:extLst>
          </p:cNvPr>
          <p:cNvSpPr>
            <a:spLocks noGrp="1"/>
          </p:cNvSpPr>
          <p:nvPr>
            <p:ph type="title"/>
          </p:nvPr>
        </p:nvSpPr>
        <p:spPr/>
        <p:txBody>
          <a:bodyPr/>
          <a:lstStyle/>
          <a:p>
            <a:r>
              <a:rPr lang="en-US" dirty="0"/>
              <a:t>Nested Loops</a:t>
            </a:r>
          </a:p>
        </p:txBody>
      </p:sp>
      <p:sp>
        <p:nvSpPr>
          <p:cNvPr id="3" name="Content Placeholder 2">
            <a:extLst>
              <a:ext uri="{FF2B5EF4-FFF2-40B4-BE49-F238E27FC236}">
                <a16:creationId xmlns:a16="http://schemas.microsoft.com/office/drawing/2014/main" id="{87A07333-6A1D-445A-A88C-D7E8B1D74027}"/>
              </a:ext>
            </a:extLst>
          </p:cNvPr>
          <p:cNvSpPr>
            <a:spLocks noGrp="1"/>
          </p:cNvSpPr>
          <p:nvPr>
            <p:ph idx="1"/>
          </p:nvPr>
        </p:nvSpPr>
        <p:spPr/>
        <p:txBody>
          <a:bodyPr/>
          <a:lstStyle/>
          <a:p>
            <a:r>
              <a:rPr lang="en-US" dirty="0"/>
              <a:t>Think nested if statements, but with loops!</a:t>
            </a:r>
          </a:p>
          <a:p>
            <a:pPr lvl="1"/>
            <a:r>
              <a:rPr lang="en-US" dirty="0"/>
              <a:t>A loop within a loop (within a loop, within a loop…)</a:t>
            </a:r>
          </a:p>
          <a:p>
            <a:r>
              <a:rPr lang="en-US" dirty="0"/>
              <a:t>These tend to be harder to debug since it’s two loops that can potentially go haywire and never stop… more on infinite loops in a bit</a:t>
            </a:r>
          </a:p>
          <a:p>
            <a:r>
              <a:rPr lang="en-US" dirty="0"/>
              <a:t>The convention for nested for loops specifically is to have your outer for loop’s variable be </a:t>
            </a:r>
            <a:r>
              <a:rPr lang="en-US" dirty="0" err="1">
                <a:latin typeface="Courier New" panose="02070309020205020404" pitchFamily="49" charset="0"/>
                <a:cs typeface="Courier New" panose="02070309020205020404" pitchFamily="49" charset="0"/>
              </a:rPr>
              <a:t>i</a:t>
            </a:r>
            <a:r>
              <a:rPr lang="en-US" dirty="0"/>
              <a:t> and your inner for loop’s variable be </a:t>
            </a:r>
            <a:r>
              <a:rPr lang="en-US" dirty="0">
                <a:latin typeface="Courier New" panose="02070309020205020404" pitchFamily="49" charset="0"/>
                <a:cs typeface="Courier New" panose="02070309020205020404" pitchFamily="49" charset="0"/>
              </a:rPr>
              <a:t>j</a:t>
            </a:r>
            <a:r>
              <a:rPr lang="en-US" dirty="0"/>
              <a:t> </a:t>
            </a:r>
          </a:p>
        </p:txBody>
      </p:sp>
    </p:spTree>
    <p:extLst>
      <p:ext uri="{BB962C8B-B14F-4D97-AF65-F5344CB8AC3E}">
        <p14:creationId xmlns:p14="http://schemas.microsoft.com/office/powerpoint/2010/main" val="2269348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1037</TotalTime>
  <Words>747</Words>
  <Application>Microsoft Macintosh PowerPoint</Application>
  <PresentationFormat>Widescreen</PresentationFormat>
  <Paragraphs>94</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Courier New</vt:lpstr>
      <vt:lpstr>Wingdings 3</vt:lpstr>
      <vt:lpstr>Ion</vt:lpstr>
      <vt:lpstr>CMPINF0401 Recitation</vt:lpstr>
      <vt:lpstr>Overview</vt:lpstr>
      <vt:lpstr>Finalized Office Hours Location</vt:lpstr>
      <vt:lpstr>Loops</vt:lpstr>
      <vt:lpstr>While Loops</vt:lpstr>
      <vt:lpstr>Do-While Loops</vt:lpstr>
      <vt:lpstr>For Loops</vt:lpstr>
      <vt:lpstr>For Loops</vt:lpstr>
      <vt:lpstr>Nested Loops</vt:lpstr>
      <vt:lpstr>Nested Loops</vt:lpstr>
      <vt:lpstr>The Break Keyword</vt:lpstr>
      <vt:lpstr>Scoping Blocks</vt:lpstr>
      <vt:lpstr>Lab 4</vt:lpstr>
      <vt:lpstr>Lab 4</vt:lpstr>
      <vt:lpstr>Lab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CS0007 Recitation</dc:title>
  <dc:creator>Bartlett, Michael</dc:creator>
  <cp:lastModifiedBy>Bartlett, Michael</cp:lastModifiedBy>
  <cp:revision>55</cp:revision>
  <dcterms:created xsi:type="dcterms:W3CDTF">2021-09-09T03:17:48Z</dcterms:created>
  <dcterms:modified xsi:type="dcterms:W3CDTF">2022-02-01T16:24:34Z</dcterms:modified>
</cp:coreProperties>
</file>