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71" r:id="rId3"/>
    <p:sldId id="275" r:id="rId4"/>
    <p:sldId id="280" r:id="rId5"/>
    <p:sldId id="274" r:id="rId6"/>
    <p:sldId id="279" r:id="rId7"/>
    <p:sldId id="28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33"/>
    <p:restoredTop sz="92969"/>
  </p:normalViewPr>
  <p:slideViewPr>
    <p:cSldViewPr snapToGrid="0" snapToObjects="1">
      <p:cViewPr>
        <p:scale>
          <a:sx n="126" d="100"/>
          <a:sy n="126" d="100"/>
        </p:scale>
        <p:origin x="2128" y="-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C3995-10D3-7249-9CF2-C18001382AD9}" type="datetimeFigureOut">
              <a:rPr lang="en-US" smtClean="0"/>
              <a:t>3/15/22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AC35DA-9462-6A4F-A7AC-CDD8C541B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43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java/javase/17/docs/api/java.base/java/util/ArrayList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anvas.pitt.edu/courses/127916/files/8050402?module_item_id=273530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8847-B000-FF4F-B15B-118411EF55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CMPINF0401 Recitation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1D2C2-C9FD-AF4B-92B7-EF5755E44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297743"/>
          </a:xfrm>
        </p:spPr>
        <p:txBody>
          <a:bodyPr>
            <a:normAutofit/>
          </a:bodyPr>
          <a:lstStyle/>
          <a:p>
            <a:r>
              <a:rPr lang="en-US" dirty="0"/>
              <a:t>Tuesdays 11:00-12:50</a:t>
            </a:r>
          </a:p>
          <a:p>
            <a:r>
              <a:rPr lang="en-US" dirty="0"/>
              <a:t>Michael Bartlett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516FC0-5485-5A43-B456-54F4DB5840D3}"/>
              </a:ext>
            </a:extLst>
          </p:cNvPr>
          <p:cNvSpPr txBox="1"/>
          <p:nvPr/>
        </p:nvSpPr>
        <p:spPr>
          <a:xfrm>
            <a:off x="2431473" y="20262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07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8E5BE-A185-49FC-9275-47384EDD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343AD-ED2A-4472-BA4A-1BD5DCE00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ArrayLists</a:t>
            </a:r>
            <a:endParaRPr lang="en-US" dirty="0"/>
          </a:p>
          <a:p>
            <a:r>
              <a:rPr lang="en-US" dirty="0"/>
              <a:t>Lab7</a:t>
            </a:r>
          </a:p>
        </p:txBody>
      </p:sp>
    </p:spTree>
    <p:extLst>
      <p:ext uri="{BB962C8B-B14F-4D97-AF65-F5344CB8AC3E}">
        <p14:creationId xmlns:p14="http://schemas.microsoft.com/office/powerpoint/2010/main" val="64081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8E5BE-A185-49FC-9275-47384EDD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Differences Between Arrays and </a:t>
            </a:r>
            <a:r>
              <a:rPr lang="en-US" dirty="0" err="1"/>
              <a:t>ArrayLists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343AD-ED2A-4472-BA4A-1BD5DCE00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ArrayLists</a:t>
            </a:r>
            <a:r>
              <a:rPr lang="en-US" dirty="0"/>
              <a:t> are built off off arrays. Unlike arrays, you do not have to worry about size constraints since they automatically take care of sizing.</a:t>
            </a:r>
          </a:p>
          <a:p>
            <a:pPr lvl="1"/>
            <a:r>
              <a:rPr lang="en-US" dirty="0"/>
              <a:t>As a result, in terms of runtime, it’s better to use an </a:t>
            </a:r>
            <a:r>
              <a:rPr lang="en-US" dirty="0" err="1"/>
              <a:t>ArrayList</a:t>
            </a:r>
            <a:r>
              <a:rPr lang="en-US" dirty="0"/>
              <a:t> for a dynamic set of data</a:t>
            </a:r>
          </a:p>
          <a:p>
            <a:r>
              <a:rPr lang="en-US" dirty="0"/>
              <a:t>Other key differences include:</a:t>
            </a:r>
          </a:p>
          <a:p>
            <a:pPr lvl="1"/>
            <a:r>
              <a:rPr lang="en-US" dirty="0"/>
              <a:t>All operations on </a:t>
            </a:r>
            <a:r>
              <a:rPr lang="en-US" dirty="0" err="1"/>
              <a:t>ArrayLists</a:t>
            </a:r>
            <a:r>
              <a:rPr lang="en-US" dirty="0"/>
              <a:t> are specified as method calls</a:t>
            </a:r>
          </a:p>
          <a:p>
            <a:pPr lvl="2"/>
            <a:r>
              <a:rPr lang="en-US" dirty="0"/>
              <a:t>Get the number of elements by using </a:t>
            </a:r>
            <a:r>
              <a:rPr lang="en-US" dirty="0" err="1"/>
              <a:t>arrayListName.size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Get a value from an index using </a:t>
            </a:r>
            <a:r>
              <a:rPr lang="en-US" dirty="0" err="1"/>
              <a:t>arrayListName.get</a:t>
            </a:r>
            <a:r>
              <a:rPr lang="en-US" dirty="0"/>
              <a:t>(index)</a:t>
            </a:r>
          </a:p>
          <a:p>
            <a:pPr lvl="2"/>
            <a:r>
              <a:rPr lang="en-US" dirty="0"/>
              <a:t>Set a value from an index using </a:t>
            </a:r>
            <a:r>
              <a:rPr lang="en-US" dirty="0" err="1"/>
              <a:t>arrayListName.set</a:t>
            </a:r>
            <a:r>
              <a:rPr lang="en-US" dirty="0"/>
              <a:t>(index, value)</a:t>
            </a:r>
          </a:p>
          <a:p>
            <a:pPr lvl="1"/>
            <a:r>
              <a:rPr lang="en-US" dirty="0"/>
              <a:t>Let’s check out some other methods:</a:t>
            </a:r>
          </a:p>
          <a:p>
            <a:pPr lvl="2"/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docs.oracle.com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en</a:t>
            </a:r>
            <a:r>
              <a:rPr lang="en-US" dirty="0">
                <a:hlinkClick r:id="rId2"/>
              </a:rPr>
              <a:t>/java/</a:t>
            </a:r>
            <a:r>
              <a:rPr lang="en-US" dirty="0" err="1">
                <a:hlinkClick r:id="rId2"/>
              </a:rPr>
              <a:t>javase</a:t>
            </a:r>
            <a:r>
              <a:rPr lang="en-US" dirty="0">
                <a:hlinkClick r:id="rId2"/>
              </a:rPr>
              <a:t>/17/docs/</a:t>
            </a:r>
            <a:r>
              <a:rPr lang="en-US" dirty="0" err="1">
                <a:hlinkClick r:id="rId2"/>
              </a:rPr>
              <a:t>api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java.base</a:t>
            </a:r>
            <a:r>
              <a:rPr lang="en-US" dirty="0">
                <a:hlinkClick r:id="rId2"/>
              </a:rPr>
              <a:t>/java/util/</a:t>
            </a:r>
            <a:r>
              <a:rPr lang="en-US" dirty="0" err="1">
                <a:hlinkClick r:id="rId2"/>
              </a:rPr>
              <a:t>ArrayList.html</a:t>
            </a:r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900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8E5BE-A185-49FC-9275-47384EDD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Defining </a:t>
            </a:r>
            <a:r>
              <a:rPr lang="en-US" dirty="0" err="1"/>
              <a:t>ArrayLists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343AD-ED2A-4472-BA4A-1BD5DCE00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ArrayLists</a:t>
            </a:r>
            <a:r>
              <a:rPr lang="en-US" dirty="0"/>
              <a:t> are initialized using the following syntax:</a:t>
            </a:r>
          </a:p>
          <a:p>
            <a:pPr lvl="1"/>
            <a:r>
              <a:rPr lang="en-US" dirty="0" err="1"/>
              <a:t>ArrayList</a:t>
            </a:r>
            <a:r>
              <a:rPr lang="en-US" dirty="0"/>
              <a:t>&lt;Type&gt; </a:t>
            </a:r>
            <a:r>
              <a:rPr lang="en-US" dirty="0" err="1"/>
              <a:t>varName</a:t>
            </a:r>
            <a:r>
              <a:rPr lang="en-US" dirty="0"/>
              <a:t> = new </a:t>
            </a:r>
            <a:r>
              <a:rPr lang="en-US" dirty="0" err="1"/>
              <a:t>ArrayList</a:t>
            </a:r>
            <a:r>
              <a:rPr lang="en-US" dirty="0"/>
              <a:t>&lt;Type&gt;();</a:t>
            </a:r>
          </a:p>
          <a:p>
            <a:r>
              <a:rPr lang="en-US" dirty="0"/>
              <a:t>Let’s break this down:</a:t>
            </a:r>
          </a:p>
          <a:p>
            <a:pPr lvl="1"/>
            <a:r>
              <a:rPr lang="en-US" dirty="0" err="1"/>
              <a:t>ArrayList</a:t>
            </a:r>
            <a:r>
              <a:rPr lang="en-US" dirty="0"/>
              <a:t>&lt;Type&gt;: Need to make sure your Type is Capitalized.</a:t>
            </a:r>
          </a:p>
          <a:p>
            <a:pPr lvl="2"/>
            <a:r>
              <a:rPr lang="en-US" dirty="0"/>
              <a:t>i.e., </a:t>
            </a:r>
            <a:r>
              <a:rPr lang="en-US" dirty="0" err="1"/>
              <a:t>ArrayList</a:t>
            </a:r>
            <a:r>
              <a:rPr lang="en-US" dirty="0"/>
              <a:t>&lt;int&gt; is not valid </a:t>
            </a:r>
            <a:r>
              <a:rPr lang="en-US" dirty="0">
                <a:sym typeface="Wingdings" pitchFamily="2" charset="2"/>
              </a:rPr>
              <a:t> Needs to be </a:t>
            </a:r>
            <a:r>
              <a:rPr lang="en-US" dirty="0" err="1">
                <a:sym typeface="Wingdings" pitchFamily="2" charset="2"/>
              </a:rPr>
              <a:t>ArrayList</a:t>
            </a:r>
            <a:r>
              <a:rPr lang="en-US" dirty="0">
                <a:sym typeface="Wingdings" pitchFamily="2" charset="2"/>
              </a:rPr>
              <a:t>&lt;Integer&gt;</a:t>
            </a:r>
          </a:p>
          <a:p>
            <a:pPr lvl="2"/>
            <a:r>
              <a:rPr lang="en-US" dirty="0">
                <a:sym typeface="Wingdings" pitchFamily="2" charset="2"/>
              </a:rPr>
              <a:t>This is because you can make an </a:t>
            </a:r>
            <a:r>
              <a:rPr lang="en-US" dirty="0" err="1">
                <a:sym typeface="Wingdings" pitchFamily="2" charset="2"/>
              </a:rPr>
              <a:t>ArrayList</a:t>
            </a:r>
            <a:r>
              <a:rPr lang="en-US" dirty="0">
                <a:sym typeface="Wingdings" pitchFamily="2" charset="2"/>
              </a:rPr>
              <a:t> of any Generic Type. Generics haven’t been covered yet, but you’ll see this later. As a result, by saying </a:t>
            </a:r>
            <a:r>
              <a:rPr lang="en-US" dirty="0" err="1">
                <a:sym typeface="Wingdings" pitchFamily="2" charset="2"/>
              </a:rPr>
              <a:t>ArrayList</a:t>
            </a:r>
            <a:r>
              <a:rPr lang="en-US" dirty="0">
                <a:sym typeface="Wingdings" pitchFamily="2" charset="2"/>
              </a:rPr>
              <a:t>&lt;Integer&gt; java converts an int to it’s “generic” counterpart.</a:t>
            </a:r>
          </a:p>
          <a:p>
            <a:pPr lvl="1"/>
            <a:r>
              <a:rPr lang="en-US" dirty="0">
                <a:sym typeface="Wingdings" pitchFamily="2" charset="2"/>
              </a:rPr>
              <a:t>new </a:t>
            </a:r>
            <a:r>
              <a:rPr lang="en-US" dirty="0" err="1">
                <a:sym typeface="Wingdings" pitchFamily="2" charset="2"/>
              </a:rPr>
              <a:t>ArrayList</a:t>
            </a:r>
            <a:r>
              <a:rPr lang="en-US" dirty="0">
                <a:sym typeface="Wingdings" pitchFamily="2" charset="2"/>
              </a:rPr>
              <a:t>&lt;Type&gt;();</a:t>
            </a:r>
          </a:p>
          <a:p>
            <a:pPr lvl="2"/>
            <a:r>
              <a:rPr lang="en-US" dirty="0">
                <a:sym typeface="Wingdings" pitchFamily="2" charset="2"/>
              </a:rPr>
              <a:t>Because everything with </a:t>
            </a:r>
            <a:r>
              <a:rPr lang="en-US" dirty="0" err="1">
                <a:sym typeface="Wingdings" pitchFamily="2" charset="2"/>
              </a:rPr>
              <a:t>ArrayLists</a:t>
            </a:r>
            <a:r>
              <a:rPr lang="en-US" dirty="0">
                <a:sym typeface="Wingdings" pitchFamily="2" charset="2"/>
              </a:rPr>
              <a:t> is done using method calls, the () calls the method to create a new </a:t>
            </a:r>
            <a:r>
              <a:rPr lang="en-US" dirty="0" err="1">
                <a:sym typeface="Wingdings" pitchFamily="2" charset="2"/>
              </a:rPr>
              <a:t>ArrayList</a:t>
            </a:r>
            <a:r>
              <a:rPr lang="en-US" dirty="0">
                <a:sym typeface="Wingdings" pitchFamily="2" charset="2"/>
              </a:rPr>
              <a:t> of the Type you’re passing.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596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309A-93AB-4AB4-9B1E-4C8B8A998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26993-5767-4D8C-9884-8C6D2BC98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Due 3/21</a:t>
            </a:r>
          </a:p>
          <a:p>
            <a:pPr lvl="1"/>
            <a:r>
              <a:rPr lang="en-US" dirty="0">
                <a:sym typeface="Wingdings" panose="05000000000000000000" pitchFamily="2" charset="2"/>
                <a:hlinkClick r:id="rId2"/>
              </a:rPr>
              <a:t>https://</a:t>
            </a:r>
            <a:r>
              <a:rPr lang="en-US" dirty="0" err="1">
                <a:sym typeface="Wingdings" panose="05000000000000000000" pitchFamily="2" charset="2"/>
                <a:hlinkClick r:id="rId2"/>
              </a:rPr>
              <a:t>canvas.pitt.edu</a:t>
            </a:r>
            <a:r>
              <a:rPr lang="en-US" dirty="0">
                <a:sym typeface="Wingdings" panose="05000000000000000000" pitchFamily="2" charset="2"/>
                <a:hlinkClick r:id="rId2"/>
              </a:rPr>
              <a:t>/courses/127916/files/8050402?module_item_id=2735308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75416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309A-93AB-4AB4-9B1E-4C8B8A998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26993-5767-4D8C-9884-8C6D2BC98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ym typeface="Wingdings" panose="05000000000000000000" pitchFamily="2" charset="2"/>
              </a:rPr>
              <a:t>Main Method: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Start by creating a new </a:t>
            </a:r>
            <a:r>
              <a:rPr lang="en-US" dirty="0" err="1">
                <a:sym typeface="Wingdings" panose="05000000000000000000" pitchFamily="2" charset="2"/>
              </a:rPr>
              <a:t>ArrayList</a:t>
            </a:r>
            <a:r>
              <a:rPr lang="en-US" dirty="0">
                <a:sym typeface="Wingdings" panose="05000000000000000000" pitchFamily="2" charset="2"/>
              </a:rPr>
              <a:t> of Integers to hold your values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Set 2 Scanners, one for the keyboard and one for the file being read.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Iterate through the integers in the file (Hint: .</a:t>
            </a:r>
            <a:r>
              <a:rPr lang="en-US" dirty="0" err="1">
                <a:sym typeface="Wingdings" panose="05000000000000000000" pitchFamily="2" charset="2"/>
              </a:rPr>
              <a:t>nextInt</a:t>
            </a:r>
            <a:r>
              <a:rPr lang="en-US" dirty="0">
                <a:sym typeface="Wingdings" panose="05000000000000000000" pitchFamily="2" charset="2"/>
              </a:rPr>
              <a:t>() will be your friend here) and add them to the </a:t>
            </a:r>
            <a:r>
              <a:rPr lang="en-US" dirty="0" err="1">
                <a:sym typeface="Wingdings" panose="05000000000000000000" pitchFamily="2" charset="2"/>
              </a:rPr>
              <a:t>ArrayList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Then, make a call to </a:t>
            </a:r>
            <a:r>
              <a:rPr lang="en-US" dirty="0" err="1">
                <a:sym typeface="Wingdings" panose="05000000000000000000" pitchFamily="2" charset="2"/>
              </a:rPr>
              <a:t>printArrayList</a:t>
            </a:r>
            <a:r>
              <a:rPr lang="en-US" dirty="0">
                <a:sym typeface="Wingdings" panose="05000000000000000000" pitchFamily="2" charset="2"/>
              </a:rPr>
              <a:t>, passing in the list you created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Then, print out the size (reference the methods for </a:t>
            </a:r>
            <a:r>
              <a:rPr lang="en-US" dirty="0" err="1">
                <a:sym typeface="Wingdings" panose="05000000000000000000" pitchFamily="2" charset="2"/>
              </a:rPr>
              <a:t>ArrayLists</a:t>
            </a:r>
            <a:r>
              <a:rPr lang="en-US" dirty="0">
                <a:sym typeface="Wingdings" panose="05000000000000000000" pitchFamily="2" charset="2"/>
              </a:rPr>
              <a:t>) of the list to the user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Prompt them to type the value that they want to delete, and then find that value in the list (again, reference the methods for </a:t>
            </a:r>
            <a:r>
              <a:rPr lang="en-US" dirty="0" err="1">
                <a:sym typeface="Wingdings" panose="05000000000000000000" pitchFamily="2" charset="2"/>
              </a:rPr>
              <a:t>ArrayLists</a:t>
            </a:r>
            <a:r>
              <a:rPr lang="en-US" dirty="0">
                <a:sym typeface="Wingdings" panose="05000000000000000000" pitchFamily="2" charset="2"/>
              </a:rPr>
              <a:t>, check out .</a:t>
            </a:r>
            <a:r>
              <a:rPr lang="en-US" dirty="0" err="1">
                <a:sym typeface="Wingdings" panose="05000000000000000000" pitchFamily="2" charset="2"/>
              </a:rPr>
              <a:t>indexOf</a:t>
            </a:r>
            <a:r>
              <a:rPr lang="en-US" dirty="0">
                <a:sym typeface="Wingdings" panose="05000000000000000000" pitchFamily="2" charset="2"/>
              </a:rPr>
              <a:t>()) and remove it.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Finish by printing the new </a:t>
            </a:r>
            <a:r>
              <a:rPr lang="en-US" dirty="0" err="1">
                <a:sym typeface="Wingdings" panose="05000000000000000000" pitchFamily="2" charset="2"/>
              </a:rPr>
              <a:t>ArrayList</a:t>
            </a:r>
            <a:r>
              <a:rPr lang="en-US" dirty="0">
                <a:sym typeface="Wingdings" panose="05000000000000000000" pitchFamily="2" charset="2"/>
              </a:rPr>
              <a:t> and it’s size.</a:t>
            </a:r>
          </a:p>
        </p:txBody>
      </p:sp>
    </p:spTree>
    <p:extLst>
      <p:ext uri="{BB962C8B-B14F-4D97-AF65-F5344CB8AC3E}">
        <p14:creationId xmlns:p14="http://schemas.microsoft.com/office/powerpoint/2010/main" val="1023943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309A-93AB-4AB4-9B1E-4C8B8A998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26993-5767-4D8C-9884-8C6D2BC98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printArrayList</a:t>
            </a:r>
            <a:r>
              <a:rPr lang="en-US" dirty="0">
                <a:sym typeface="Wingdings" panose="05000000000000000000" pitchFamily="2" charset="2"/>
              </a:rPr>
              <a:t> method: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In this method, simply create an enhanced for loop to loop through the values in the </a:t>
            </a:r>
            <a:r>
              <a:rPr lang="en-US" dirty="0" err="1">
                <a:sym typeface="Wingdings" panose="05000000000000000000" pitchFamily="2" charset="2"/>
              </a:rPr>
              <a:t>ArrayList</a:t>
            </a:r>
            <a:r>
              <a:rPr lang="en-US" dirty="0">
                <a:sym typeface="Wingdings" panose="05000000000000000000" pitchFamily="2" charset="2"/>
              </a:rPr>
              <a:t> and print them out.</a:t>
            </a:r>
          </a:p>
          <a:p>
            <a:r>
              <a:rPr lang="en-US" dirty="0">
                <a:sym typeface="Wingdings" panose="05000000000000000000" pitchFamily="2" charset="2"/>
              </a:rPr>
              <a:t>When running the program: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Make sure to pass the name of the txt file given: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java lab7 arrayinput-1.txt</a:t>
            </a:r>
          </a:p>
        </p:txBody>
      </p:sp>
    </p:spTree>
    <p:extLst>
      <p:ext uri="{BB962C8B-B14F-4D97-AF65-F5344CB8AC3E}">
        <p14:creationId xmlns:p14="http://schemas.microsoft.com/office/powerpoint/2010/main" val="1424335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1340</TotalTime>
  <Words>508</Words>
  <Application>Microsoft Macintosh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CMPINF0401 Recitation</vt:lpstr>
      <vt:lpstr>Overview</vt:lpstr>
      <vt:lpstr>Main Differences Between Arrays and ArrayLists</vt:lpstr>
      <vt:lpstr>A Note on Defining ArrayLists</vt:lpstr>
      <vt:lpstr>Lab 7</vt:lpstr>
      <vt:lpstr>Lab 7</vt:lpstr>
      <vt:lpstr>Lab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CS0007 Recitation</dc:title>
  <dc:creator>Bartlett, Michael</dc:creator>
  <cp:lastModifiedBy>Bartlett, Michael</cp:lastModifiedBy>
  <cp:revision>71</cp:revision>
  <dcterms:created xsi:type="dcterms:W3CDTF">2021-09-09T03:17:48Z</dcterms:created>
  <dcterms:modified xsi:type="dcterms:W3CDTF">2022-03-15T15:07:19Z</dcterms:modified>
</cp:coreProperties>
</file>