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82" r:id="rId4"/>
    <p:sldId id="283" r:id="rId5"/>
    <p:sldId id="284" r:id="rId6"/>
    <p:sldId id="285" r:id="rId7"/>
    <p:sldId id="286" r:id="rId8"/>
    <p:sldId id="287" r:id="rId9"/>
    <p:sldId id="289" r:id="rId10"/>
    <p:sldId id="288" r:id="rId11"/>
    <p:sldId id="274" r:id="rId12"/>
    <p:sldId id="279" r:id="rId13"/>
    <p:sldId id="281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45"/>
    <p:restoredTop sz="92969"/>
  </p:normalViewPr>
  <p:slideViewPr>
    <p:cSldViewPr snapToGrid="0" snapToObjects="1">
      <p:cViewPr varScale="1">
        <p:scale>
          <a:sx n="209" d="100"/>
          <a:sy n="209" d="100"/>
        </p:scale>
        <p:origin x="1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pitt.edu/courses/127916/files/8050403?module_item_id=27353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pitt.edu/courses/127916/files/8690592?module_item_id=288242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Users/michaelbartlett/Desktop/Pitt/Spring%20Semester%20'22/CMPINF0401%20-%20TA%20Intermediate%20Programming%20w%20Java/Labs/sumRecursionEx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michaelbartlett/Desktop/Pitt/Spring%20Semester%20'22/CMPINF0401%20-%20TA%20Intermediate%20Programming%20w%20Java/Labs/RecursiveRemove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6697"/>
          </a:xfrm>
        </p:spPr>
        <p:txBody>
          <a:bodyPr>
            <a:normAutofit/>
          </a:bodyPr>
          <a:lstStyle/>
          <a:p>
            <a:r>
              <a:rPr lang="en-US" dirty="0"/>
              <a:t>Despite it taking up more memory than iterative methods (i.e., ones that contain loops), recursion can reduce the amount of time that it takes to do certain problems</a:t>
            </a:r>
          </a:p>
          <a:p>
            <a:pPr lvl="1"/>
            <a:r>
              <a:rPr lang="en-US" dirty="0"/>
              <a:t>The most important of these is sorting; if you choose to move forward in your computer science career, you’ll learn about sorting algorithms in future classes. The fastest ones use recursion!</a:t>
            </a:r>
          </a:p>
          <a:p>
            <a:r>
              <a:rPr lang="en-US" dirty="0"/>
              <a:t>At its core, recursion is essentially dividing one large problem into several smaller subproblems until they are manageable; I’m sure you’ve done something similar on homework assignments! </a:t>
            </a:r>
          </a:p>
        </p:txBody>
      </p:sp>
    </p:spTree>
    <p:extLst>
      <p:ext uri="{BB962C8B-B14F-4D97-AF65-F5344CB8AC3E}">
        <p14:creationId xmlns:p14="http://schemas.microsoft.com/office/powerpoint/2010/main" val="61106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Due 3/28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2"/>
              </a:rPr>
              <a:t>https://canvas.pitt.edu/courses/127916/files/8050403?module_item_id=2735318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541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Main Method: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Replace the while loop with a single call to the </a:t>
            </a:r>
            <a:r>
              <a:rPr lang="en-US" i="1" dirty="0">
                <a:sym typeface="Wingdings" panose="05000000000000000000" pitchFamily="2" charset="2"/>
              </a:rPr>
              <a:t>factorial </a:t>
            </a:r>
            <a:r>
              <a:rPr lang="en-US" dirty="0">
                <a:sym typeface="Wingdings" panose="05000000000000000000" pitchFamily="2" charset="2"/>
              </a:rPr>
              <a:t>method</a:t>
            </a:r>
          </a:p>
          <a:p>
            <a:r>
              <a:rPr lang="en-US" dirty="0">
                <a:sym typeface="Wingdings" panose="05000000000000000000" pitchFamily="2" charset="2"/>
              </a:rPr>
              <a:t>Factorial Method: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a base case (what number does a factorial always end on?)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!</a:t>
            </a:r>
            <a:r>
              <a:rPr lang="en-US" dirty="0" err="1">
                <a:sym typeface="Wingdings" panose="05000000000000000000" pitchFamily="2" charset="2"/>
              </a:rPr>
              <a:t>baseCase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Multiply </a:t>
            </a:r>
            <a:r>
              <a:rPr lang="en-US" i="1" dirty="0">
                <a:sym typeface="Wingdings" panose="05000000000000000000" pitchFamily="2" charset="2"/>
              </a:rPr>
              <a:t>n on</a:t>
            </a:r>
            <a:r>
              <a:rPr lang="en-US" dirty="0">
                <a:sym typeface="Wingdings" panose="05000000000000000000" pitchFamily="2" charset="2"/>
              </a:rPr>
              <a:t>to the current factorial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Print the current value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Return your recursive call (Think: What value has to change in this call? What does it change to?)</a:t>
            </a:r>
          </a:p>
        </p:txBody>
      </p:sp>
    </p:spTree>
    <p:extLst>
      <p:ext uri="{BB962C8B-B14F-4D97-AF65-F5344CB8AC3E}">
        <p14:creationId xmlns:p14="http://schemas.microsoft.com/office/powerpoint/2010/main" val="102394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Due 4/4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en-US" dirty="0" err="1">
                <a:sym typeface="Wingdings" panose="05000000000000000000" pitchFamily="2" charset="2"/>
                <a:hlinkClick r:id="rId2"/>
              </a:rPr>
              <a:t>canvas.pitt.edu</a:t>
            </a:r>
            <a:r>
              <a:rPr lang="en-US" dirty="0">
                <a:sym typeface="Wingdings" panose="05000000000000000000" pitchFamily="2" charset="2"/>
                <a:hlinkClick r:id="rId2"/>
              </a:rPr>
              <a:t>/courses/127916/files/8690592?module_item_id=2882423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43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Main Method: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Get the name of the path from the user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Should be using the unzipped version of A4-FS.zip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a file object out of the name of the path</a:t>
            </a:r>
          </a:p>
          <a:p>
            <a:r>
              <a:rPr lang="en-US" dirty="0" err="1">
                <a:sym typeface="Wingdings" panose="05000000000000000000" pitchFamily="2" charset="2"/>
              </a:rPr>
              <a:t>listOfFiles</a:t>
            </a:r>
            <a:r>
              <a:rPr lang="en-US" dirty="0">
                <a:sym typeface="Wingdings" panose="05000000000000000000" pitchFamily="2" charset="2"/>
              </a:rPr>
              <a:t> Method: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 err="1">
                <a:sym typeface="Wingdings" panose="05000000000000000000" pitchFamily="2" charset="2"/>
              </a:rPr>
              <a:t>dirPath.listFiles</a:t>
            </a:r>
            <a:r>
              <a:rPr lang="en-US" dirty="0">
                <a:sym typeface="Wingdings" panose="05000000000000000000" pitchFamily="2" charset="2"/>
              </a:rPr>
              <a:t>(); to make an array out of File objects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an enhanced for loop to: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Check if f is not a directory (the File object has a method for this)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If it isn’t, print “File Path: “ and then it’s absolute path (another method of the File object) as shown in the sample picture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If it is, recursively call the method on that path</a:t>
            </a:r>
          </a:p>
        </p:txBody>
      </p:sp>
    </p:spTree>
    <p:extLst>
      <p:ext uri="{BB962C8B-B14F-4D97-AF65-F5344CB8AC3E}">
        <p14:creationId xmlns:p14="http://schemas.microsoft.com/office/powerpoint/2010/main" val="49000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  <a:p>
            <a:r>
              <a:rPr lang="en-US" dirty="0"/>
              <a:t>Lab8</a:t>
            </a:r>
          </a:p>
          <a:p>
            <a:r>
              <a:rPr lang="en-US" dirty="0"/>
              <a:t>Assignment 4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A37-4FAA-47F2-9C92-14A47BF4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the process of making a method call itself</a:t>
            </a:r>
          </a:p>
          <a:p>
            <a:r>
              <a:rPr lang="en-US" dirty="0"/>
              <a:t>This provides a way to break larger problems down into simple subproblems.</a:t>
            </a:r>
          </a:p>
          <a:p>
            <a:r>
              <a:rPr lang="en-US" dirty="0"/>
              <a:t>When writing a recursive method, you must ensure that you have:</a:t>
            </a:r>
          </a:p>
          <a:p>
            <a:pPr lvl="1"/>
            <a:r>
              <a:rPr lang="en-US" dirty="0"/>
              <a:t>A base case, otherwise known as a halting case, that is attainable </a:t>
            </a:r>
          </a:p>
          <a:p>
            <a:pPr lvl="1"/>
            <a:r>
              <a:rPr lang="en-US" dirty="0"/>
              <a:t>A recursive case in which the method calls itself</a:t>
            </a:r>
          </a:p>
        </p:txBody>
      </p:sp>
    </p:spTree>
    <p:extLst>
      <p:ext uri="{BB962C8B-B14F-4D97-AF65-F5344CB8AC3E}">
        <p14:creationId xmlns:p14="http://schemas.microsoft.com/office/powerpoint/2010/main" val="336168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F08F-FCE3-474C-AFC2-DF51897B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5CB5-DAF4-4781-B568-9778A3D8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can be difficult to wrap your head around, so we’re going to explore this recursive method that adds a range of numbers together </a:t>
            </a:r>
          </a:p>
          <a:p>
            <a:pPr lvl="1"/>
            <a:r>
              <a:rPr lang="en-US" dirty="0"/>
              <a:t>(i.e. 5+4+3+2+1)</a:t>
            </a:r>
          </a:p>
          <a:p>
            <a:pPr lvl="1"/>
            <a:r>
              <a:rPr lang="en-US" dirty="0" err="1">
                <a:hlinkClick r:id="rId2"/>
              </a:rPr>
              <a:t>sumRecursionEx.java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78216-C293-47F8-A6F9-E4CA4102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371" y="3815263"/>
            <a:ext cx="3734321" cy="2695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DE08AD-99D1-4B94-90C1-979DC247D32E}"/>
              </a:ext>
            </a:extLst>
          </p:cNvPr>
          <p:cNvSpPr txBox="1">
            <a:spLocks/>
          </p:cNvSpPr>
          <p:nvPr/>
        </p:nvSpPr>
        <p:spPr>
          <a:xfrm>
            <a:off x="7595119" y="4842588"/>
            <a:ext cx="4127207" cy="125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Recursive case</a:t>
            </a:r>
          </a:p>
          <a:p>
            <a:pPr marL="0" indent="0">
              <a:buNone/>
            </a:pPr>
            <a:r>
              <a:rPr lang="en-US" dirty="0"/>
              <a:t>Base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A1AA4E-206B-4CA7-B2E6-104F723AAE77}"/>
              </a:ext>
            </a:extLst>
          </p:cNvPr>
          <p:cNvCxnSpPr>
            <a:cxnSpLocks/>
          </p:cNvCxnSpPr>
          <p:nvPr/>
        </p:nvCxnSpPr>
        <p:spPr>
          <a:xfrm flipH="1">
            <a:off x="5514392" y="5163239"/>
            <a:ext cx="2080727" cy="2970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F7FBC6-2C62-4557-A32D-909E129C2F0B}"/>
              </a:ext>
            </a:extLst>
          </p:cNvPr>
          <p:cNvCxnSpPr>
            <a:cxnSpLocks/>
          </p:cNvCxnSpPr>
          <p:nvPr/>
        </p:nvCxnSpPr>
        <p:spPr>
          <a:xfrm flipH="1">
            <a:off x="4422711" y="5704414"/>
            <a:ext cx="3172410" cy="2391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7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9BB-4969-4CB8-BB7D-9EB7111B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18" y="1297764"/>
            <a:ext cx="5455331" cy="4468554"/>
          </a:xfrm>
        </p:spPr>
        <p:txBody>
          <a:bodyPr>
            <a:normAutofit/>
          </a:bodyPr>
          <a:lstStyle/>
          <a:p>
            <a:r>
              <a:rPr lang="en-US" dirty="0"/>
              <a:t>First, the sum method is called; sum is a non-void method that returns an integer as well as taking an integer in as a parameter. </a:t>
            </a:r>
          </a:p>
          <a:p>
            <a:r>
              <a:rPr lang="en-US" dirty="0"/>
              <a:t>We call sum(5), which takes us down to the sum method</a:t>
            </a:r>
          </a:p>
          <a:p>
            <a:pPr lvl="1"/>
            <a:r>
              <a:rPr lang="en-US" dirty="0"/>
              <a:t>In this situation, k = 5</a:t>
            </a:r>
          </a:p>
          <a:p>
            <a:pPr lvl="1"/>
            <a:r>
              <a:rPr lang="en-US" dirty="0"/>
              <a:t>If k &gt; 0, we return k + sum(k-1)</a:t>
            </a:r>
          </a:p>
          <a:p>
            <a:pPr lvl="1"/>
            <a:r>
              <a:rPr lang="en-US" dirty="0"/>
              <a:t>In other words, we return 5 + sum(4)…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ACFC7-3F4A-459B-9BAE-D0958B1F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638904"/>
            <a:ext cx="4322651" cy="31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5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9BB-4969-4CB8-BB7D-9EB7111B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18" y="1297764"/>
            <a:ext cx="5455331" cy="4468554"/>
          </a:xfrm>
        </p:spPr>
        <p:txBody>
          <a:bodyPr>
            <a:normAutofit/>
          </a:bodyPr>
          <a:lstStyle/>
          <a:p>
            <a:r>
              <a:rPr lang="en-US" dirty="0"/>
              <a:t>Since sum(4) was called in our last return statement, we go through sum again with k = 4. </a:t>
            </a:r>
          </a:p>
          <a:p>
            <a:r>
              <a:rPr lang="en-US" dirty="0"/>
              <a:t>We call sum(4), which takes us back to the sum method</a:t>
            </a:r>
          </a:p>
          <a:p>
            <a:pPr lvl="1"/>
            <a:r>
              <a:rPr lang="en-US" dirty="0"/>
              <a:t>In this situation, k = 4</a:t>
            </a:r>
          </a:p>
          <a:p>
            <a:pPr lvl="1"/>
            <a:r>
              <a:rPr lang="en-US" dirty="0"/>
              <a:t>If k &gt; 0, we return k + sum(k-1)</a:t>
            </a:r>
          </a:p>
          <a:p>
            <a:pPr lvl="1"/>
            <a:r>
              <a:rPr lang="en-US" dirty="0"/>
              <a:t>In other words, we return 4 + sum(3)…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ACFC7-3F4A-459B-9BAE-D0958B1F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638904"/>
            <a:ext cx="4322651" cy="31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9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9BB-4969-4CB8-BB7D-9EB7111B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18" y="1297764"/>
            <a:ext cx="5455331" cy="4468554"/>
          </a:xfrm>
        </p:spPr>
        <p:txBody>
          <a:bodyPr>
            <a:normAutofit/>
          </a:bodyPr>
          <a:lstStyle/>
          <a:p>
            <a:r>
              <a:rPr lang="en-US" dirty="0"/>
              <a:t>Since sum(3) was called in our last return statement, we go through sum again with k = 3. </a:t>
            </a:r>
          </a:p>
          <a:p>
            <a:r>
              <a:rPr lang="en-US" dirty="0"/>
              <a:t>We call sum(3)… this is getting repetitive</a:t>
            </a:r>
          </a:p>
          <a:p>
            <a:pPr lvl="1"/>
            <a:r>
              <a:rPr lang="en-US" dirty="0"/>
              <a:t>sum(3) will return 3 + sum(2)</a:t>
            </a:r>
          </a:p>
          <a:p>
            <a:pPr lvl="1"/>
            <a:r>
              <a:rPr lang="en-US" dirty="0"/>
              <a:t>sum(2) will return 2 + sum(1)</a:t>
            </a:r>
          </a:p>
          <a:p>
            <a:pPr lvl="1"/>
            <a:r>
              <a:rPr lang="en-US" dirty="0"/>
              <a:t>sum(1) will return 1 + sum(0)</a:t>
            </a:r>
          </a:p>
          <a:p>
            <a:r>
              <a:rPr lang="en-US" dirty="0"/>
              <a:t>When sum(0) is called, k = 0… which isn’t greater than 0! </a:t>
            </a:r>
          </a:p>
          <a:p>
            <a:pPr lvl="1"/>
            <a:r>
              <a:rPr lang="en-US" dirty="0"/>
              <a:t>We’ve hit our base case! Return 0!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ACFC7-3F4A-459B-9BAE-D0958B1F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638904"/>
            <a:ext cx="4322651" cy="31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3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9BB-4969-4CB8-BB7D-9EB7111B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18" y="1297764"/>
            <a:ext cx="5455331" cy="4468554"/>
          </a:xfrm>
        </p:spPr>
        <p:txBody>
          <a:bodyPr>
            <a:normAutofit/>
          </a:bodyPr>
          <a:lstStyle/>
          <a:p>
            <a:r>
              <a:rPr lang="en-US" dirty="0"/>
              <a:t>We’re not done yet!!!!!</a:t>
            </a:r>
          </a:p>
          <a:p>
            <a:r>
              <a:rPr lang="en-US" dirty="0"/>
              <a:t>There is still the matter of all those other method calls to go…</a:t>
            </a:r>
          </a:p>
          <a:p>
            <a:pPr lvl="1"/>
            <a:r>
              <a:rPr lang="en-US" dirty="0"/>
              <a:t>sum(0) = 0</a:t>
            </a:r>
          </a:p>
          <a:p>
            <a:pPr lvl="1"/>
            <a:r>
              <a:rPr lang="en-US" dirty="0"/>
              <a:t>sum(1) = 1 + sum(0) = 1 + 0 = 1</a:t>
            </a:r>
          </a:p>
          <a:p>
            <a:pPr lvl="1"/>
            <a:r>
              <a:rPr lang="en-US" dirty="0"/>
              <a:t>sum(2) = 2 + sum(1) = 2 + 1 = 3</a:t>
            </a:r>
          </a:p>
          <a:p>
            <a:pPr lvl="1"/>
            <a:r>
              <a:rPr lang="en-US" dirty="0"/>
              <a:t>sum(3) = 3 + sum(2) = 3 + 3 = 6</a:t>
            </a:r>
          </a:p>
          <a:p>
            <a:pPr lvl="1"/>
            <a:r>
              <a:rPr lang="en-US" dirty="0"/>
              <a:t>sum(4) = 4 + sum(3) = 4 + 6 = 10</a:t>
            </a:r>
          </a:p>
          <a:p>
            <a:pPr lvl="1"/>
            <a:r>
              <a:rPr lang="en-US" dirty="0"/>
              <a:t>sum(5) = 5 + sum(4) = 5 + 10 = 15!</a:t>
            </a:r>
          </a:p>
          <a:p>
            <a:r>
              <a:rPr lang="en-US" dirty="0"/>
              <a:t>Thus, result = 15, so 15 will be printed.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ACFC7-3F4A-459B-9BAE-D0958B1F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638904"/>
            <a:ext cx="4322651" cy="3120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6AC42-1F7E-4FB0-8D82-B9110D67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107" y="5219096"/>
            <a:ext cx="3448531" cy="4096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E8844A-240B-47C4-818C-D656BE32884B}"/>
              </a:ext>
            </a:extLst>
          </p:cNvPr>
          <p:cNvCxnSpPr>
            <a:cxnSpLocks/>
          </p:cNvCxnSpPr>
          <p:nvPr/>
        </p:nvCxnSpPr>
        <p:spPr>
          <a:xfrm>
            <a:off x="10326849" y="2432807"/>
            <a:ext cx="109056" cy="27862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Recusion</a:t>
            </a:r>
            <a:r>
              <a:rPr lang="en-US" dirty="0"/>
              <a:t>: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6697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RecursiveRemove.java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59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1365</TotalTime>
  <Words>826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CMPINF0401 Recitation</vt:lpstr>
      <vt:lpstr>Overview</vt:lpstr>
      <vt:lpstr>Recursion: an overview</vt:lpstr>
      <vt:lpstr>Recursion: an example</vt:lpstr>
      <vt:lpstr>PowerPoint Presentation</vt:lpstr>
      <vt:lpstr>PowerPoint Presentation</vt:lpstr>
      <vt:lpstr>PowerPoint Presentation</vt:lpstr>
      <vt:lpstr>PowerPoint Presentation</vt:lpstr>
      <vt:lpstr>Recusion: Another Example</vt:lpstr>
      <vt:lpstr>Why recursion?</vt:lpstr>
      <vt:lpstr>Lab 8</vt:lpstr>
      <vt:lpstr>Lab 8</vt:lpstr>
      <vt:lpstr>Assignment 4</vt:lpstr>
      <vt:lpstr>Assignment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77</cp:revision>
  <dcterms:created xsi:type="dcterms:W3CDTF">2021-09-09T03:17:48Z</dcterms:created>
  <dcterms:modified xsi:type="dcterms:W3CDTF">2022-03-22T03:29:33Z</dcterms:modified>
</cp:coreProperties>
</file>