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82" r:id="rId4"/>
    <p:sldId id="283" r:id="rId5"/>
    <p:sldId id="285" r:id="rId6"/>
    <p:sldId id="286" r:id="rId7"/>
    <p:sldId id="284" r:id="rId8"/>
    <p:sldId id="287" r:id="rId9"/>
    <p:sldId id="288" r:id="rId10"/>
    <p:sldId id="291" r:id="rId11"/>
    <p:sldId id="290" r:id="rId12"/>
    <p:sldId id="292" r:id="rId13"/>
    <p:sldId id="293" r:id="rId14"/>
    <p:sldId id="274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5"/>
    <p:restoredTop sz="92969"/>
  </p:normalViewPr>
  <p:slideViewPr>
    <p:cSldViewPr snapToGrid="0" snapToObjects="1">
      <p:cViewPr varScale="1">
        <p:scale>
          <a:sx n="165" d="100"/>
          <a:sy n="165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3995-10D3-7249-9CF2-C18001382AD9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35DA-9462-6A4F-A7AC-CDD8C54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pitt.edu/courses/127916/files/8050409?module_item_id=273532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847-B000-FF4F-B15B-118411EF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CMPINF0401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D2C2-C9FD-AF4B-92B7-EF5755E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7743"/>
          </a:xfrm>
        </p:spPr>
        <p:txBody>
          <a:bodyPr>
            <a:normAutofit/>
          </a:bodyPr>
          <a:lstStyle/>
          <a:p>
            <a:r>
              <a:rPr lang="en-US" dirty="0"/>
              <a:t>Tuesdays 11:00-12:50</a:t>
            </a:r>
          </a:p>
          <a:p>
            <a:r>
              <a:rPr lang="en-US" dirty="0"/>
              <a:t>Michael Bartlett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16FC0-5485-5A43-B456-54F4DB5840D3}"/>
              </a:ext>
            </a:extLst>
          </p:cNvPr>
          <p:cNvSpPr txBox="1"/>
          <p:nvPr/>
        </p:nvSpPr>
        <p:spPr>
          <a:xfrm>
            <a:off x="2431473" y="2026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0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8FAC-6FAE-4549-9CAC-48D5EA69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FA37-4FAA-47F2-9C92-14A47BF4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constructor is a special method that is used to initialize objects.</a:t>
            </a:r>
          </a:p>
          <a:p>
            <a:r>
              <a:rPr lang="en-US" dirty="0"/>
              <a:t>The constructor is called when an object of a class is created.</a:t>
            </a:r>
          </a:p>
          <a:p>
            <a:r>
              <a:rPr lang="en-US" dirty="0"/>
              <a:t>It can be used to set initial values for object attributes</a:t>
            </a:r>
          </a:p>
        </p:txBody>
      </p:sp>
    </p:spTree>
    <p:extLst>
      <p:ext uri="{BB962C8B-B14F-4D97-AF65-F5344CB8AC3E}">
        <p14:creationId xmlns:p14="http://schemas.microsoft.com/office/powerpoint/2010/main" val="168110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8FAC-6FAE-4549-9CAC-48D5EA69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Constructors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BDA26-0C8F-9A48-B45D-6E548C831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61350" y="1591154"/>
            <a:ext cx="11269300" cy="42259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390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28FAC-6FAE-4549-9CAC-48D5EA69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Encapsulation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C088BD0-517B-4B47-AA16-65AD43DD2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596473"/>
            <a:ext cx="5449889" cy="3665050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FA37-4FAA-47F2-9C92-14A47BF4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Encapsulation: make sure that “sensitive” data is hidden from users. To do this:</a:t>
            </a:r>
          </a:p>
          <a:p>
            <a:pPr lvl="1"/>
            <a:r>
              <a:rPr lang="en-US">
                <a:solidFill>
                  <a:srgbClr val="EBEBEB"/>
                </a:solidFill>
              </a:rPr>
              <a:t>Declare class variables/attributes as private</a:t>
            </a:r>
          </a:p>
          <a:p>
            <a:pPr lvl="1"/>
            <a:r>
              <a:rPr lang="en-US">
                <a:solidFill>
                  <a:srgbClr val="EBEBEB"/>
                </a:solidFill>
              </a:rPr>
              <a:t>Provide public get and set methods to access and update the value of a private variable.</a:t>
            </a:r>
          </a:p>
        </p:txBody>
      </p:sp>
    </p:spTree>
    <p:extLst>
      <p:ext uri="{BB962C8B-B14F-4D97-AF65-F5344CB8AC3E}">
        <p14:creationId xmlns:p14="http://schemas.microsoft.com/office/powerpoint/2010/main" val="263667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8FAC-6FAE-4549-9CAC-48D5EA69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Encapsulation?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FA37-4FAA-47F2-9C92-14A47BF4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control of class attributes and methods</a:t>
            </a:r>
          </a:p>
          <a:p>
            <a:r>
              <a:rPr lang="en-US" dirty="0"/>
              <a:t>Class attributes can be read-only (if they can only be accessed through a get method), or write-only (if they can only be accessed through a set method).</a:t>
            </a:r>
          </a:p>
          <a:p>
            <a:r>
              <a:rPr lang="en-US" dirty="0"/>
              <a:t>Flexible: The programmer can change one part of the code without affecting others</a:t>
            </a:r>
          </a:p>
          <a:p>
            <a:r>
              <a:rPr lang="en-US" dirty="0"/>
              <a:t>Increased Security: hide data that shouldn’t be available to all users, test to see if the value being set is valid (i.e., a Person’s weight shouldn’t be 0)</a:t>
            </a:r>
          </a:p>
        </p:txBody>
      </p:sp>
    </p:spTree>
    <p:extLst>
      <p:ext uri="{BB962C8B-B14F-4D97-AF65-F5344CB8AC3E}">
        <p14:creationId xmlns:p14="http://schemas.microsoft.com/office/powerpoint/2010/main" val="177111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309A-93AB-4AB4-9B1E-4C8B8A99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993-5767-4D8C-9884-8C6D2BC9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Due 4/4</a:t>
            </a:r>
          </a:p>
          <a:p>
            <a:pPr lvl="1"/>
            <a:r>
              <a:rPr lang="en-US" dirty="0">
                <a:sym typeface="Wingdings" panose="05000000000000000000" pitchFamily="2" charset="2"/>
                <a:hlinkClick r:id="rId2"/>
              </a:rPr>
              <a:t>https://</a:t>
            </a:r>
            <a:r>
              <a:rPr lang="en-US" dirty="0" err="1">
                <a:sym typeface="Wingdings" panose="05000000000000000000" pitchFamily="2" charset="2"/>
                <a:hlinkClick r:id="rId2"/>
              </a:rPr>
              <a:t>canvas.pitt.edu</a:t>
            </a:r>
            <a:r>
              <a:rPr lang="en-US" dirty="0">
                <a:sym typeface="Wingdings" panose="05000000000000000000" pitchFamily="2" charset="2"/>
                <a:hlinkClick r:id="rId2"/>
              </a:rPr>
              <a:t>/courses/127916/files/8050409?module_item_id=2735328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541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309A-93AB-4AB4-9B1E-4C8B8A99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993-5767-4D8C-9884-8C6D2BC9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ym typeface="Wingdings" panose="05000000000000000000" pitchFamily="2" charset="2"/>
              </a:rPr>
              <a:t>Vehicle class: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Add a private attribute for the ‘make’ of the car.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Should use encapsulation which means that you need getter (return make) and setter (store make as an uppercase String) methods for it</a:t>
            </a:r>
          </a:p>
          <a:p>
            <a:r>
              <a:rPr lang="en-US" dirty="0">
                <a:sym typeface="Wingdings" panose="05000000000000000000" pitchFamily="2" charset="2"/>
              </a:rPr>
              <a:t>Fleet class: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Get rid of the hardcoded values for car1 and car2.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Make car1 by using the BASE CONSTRUCTOR (no </a:t>
            </a:r>
            <a:r>
              <a:rPr lang="en-US" dirty="0" err="1">
                <a:sym typeface="Wingdings" panose="05000000000000000000" pitchFamily="2" charset="2"/>
              </a:rPr>
              <a:t>args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Use a Scanner to prompt the user for one variable at a time and use car1’s setters to set the variables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Make car2 by using the OVERLOAD CONSTRUCTOR (provide </a:t>
            </a:r>
            <a:r>
              <a:rPr lang="en-US" dirty="0" err="1">
                <a:sym typeface="Wingdings" panose="05000000000000000000" pitchFamily="2" charset="2"/>
              </a:rPr>
              <a:t>args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Get values from the user with a Scanner (store as variables in your main), and then pass those variables into the constructor</a:t>
            </a:r>
          </a:p>
          <a:p>
            <a:r>
              <a:rPr lang="en-US" dirty="0">
                <a:sym typeface="Wingdings" panose="05000000000000000000" pitchFamily="2" charset="2"/>
              </a:rPr>
              <a:t>Call .stats for both cars and screenshot it as part of your submission</a:t>
            </a:r>
          </a:p>
        </p:txBody>
      </p:sp>
    </p:spTree>
    <p:extLst>
      <p:ext uri="{BB962C8B-B14F-4D97-AF65-F5344CB8AC3E}">
        <p14:creationId xmlns:p14="http://schemas.microsoft.com/office/powerpoint/2010/main" val="102394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3AD-ED2A-4472-BA4A-1BD5DCE0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 (OOP)</a:t>
            </a:r>
          </a:p>
          <a:p>
            <a:r>
              <a:rPr lang="en-US" dirty="0"/>
              <a:t>Lab 9</a:t>
            </a:r>
          </a:p>
        </p:txBody>
      </p:sp>
    </p:spTree>
    <p:extLst>
      <p:ext uri="{BB962C8B-B14F-4D97-AF65-F5344CB8AC3E}">
        <p14:creationId xmlns:p14="http://schemas.microsoft.com/office/powerpoint/2010/main" val="64081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8FAC-6FAE-4549-9CAC-48D5EA69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OOP: What’s an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FA37-4FAA-47F2-9C92-14A47BF4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Technically speaking, an object is a bundle of state and behavior:</a:t>
            </a:r>
          </a:p>
          <a:p>
            <a:pPr lvl="1"/>
            <a:r>
              <a:rPr lang="en-US" dirty="0"/>
              <a:t>State: The data contained in the object (the object’s fields)</a:t>
            </a:r>
          </a:p>
          <a:p>
            <a:pPr lvl="1"/>
            <a:r>
              <a:rPr lang="en-US" dirty="0"/>
              <a:t>Behavior: The actions supported by the object (its methods)</a:t>
            </a:r>
          </a:p>
        </p:txBody>
      </p:sp>
    </p:spTree>
    <p:extLst>
      <p:ext uri="{BB962C8B-B14F-4D97-AF65-F5344CB8AC3E}">
        <p14:creationId xmlns:p14="http://schemas.microsoft.com/office/powerpoint/2010/main" val="336168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8FAC-6FAE-4549-9CAC-48D5EA69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OOP: What’s a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FA37-4FAA-47F2-9C92-14A47BF4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object has a class</a:t>
            </a:r>
          </a:p>
          <a:p>
            <a:pPr lvl="1"/>
            <a:r>
              <a:rPr lang="en-US" dirty="0"/>
              <a:t>A class defines the object’s methods and fields</a:t>
            </a:r>
          </a:p>
          <a:p>
            <a:r>
              <a:rPr lang="en-US" dirty="0"/>
              <a:t>A class defines both type and implementation</a:t>
            </a:r>
          </a:p>
          <a:p>
            <a:pPr lvl="1"/>
            <a:r>
              <a:rPr lang="en-US" dirty="0"/>
              <a:t>Type </a:t>
            </a:r>
            <a:r>
              <a:rPr lang="en-US" dirty="0">
                <a:sym typeface="Wingdings" pitchFamily="2" charset="2"/>
              </a:rPr>
              <a:t> Where the object can be used (What datatypes is the constructor going to accept?)</a:t>
            </a:r>
          </a:p>
          <a:p>
            <a:pPr lvl="1"/>
            <a:r>
              <a:rPr lang="en-US" dirty="0">
                <a:sym typeface="Wingdings" pitchFamily="2" charset="2"/>
              </a:rPr>
              <a:t>Implementation  How the object does things (its methods)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7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8FAC-6FAE-4549-9CAC-48D5EA69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OOP: Class vs. Objects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FA37-4FAA-47F2-9C92-14A47BF4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a class:</a:t>
            </a:r>
          </a:p>
          <a:p>
            <a:pPr lvl="1"/>
            <a:r>
              <a:rPr lang="en-US" dirty="0"/>
              <a:t>Fruit</a:t>
            </a:r>
          </a:p>
          <a:p>
            <a:pPr lvl="1"/>
            <a:r>
              <a:rPr lang="en-US" dirty="0"/>
              <a:t>Car</a:t>
            </a:r>
          </a:p>
          <a:p>
            <a:r>
              <a:rPr lang="en-US" dirty="0"/>
              <a:t>Example of corresponding objects:</a:t>
            </a:r>
          </a:p>
          <a:p>
            <a:pPr lvl="1"/>
            <a:r>
              <a:rPr lang="en-US" dirty="0"/>
              <a:t>Apple, Banana, Mango</a:t>
            </a:r>
          </a:p>
          <a:p>
            <a:pPr lvl="1"/>
            <a:r>
              <a:rPr lang="en-US" dirty="0"/>
              <a:t>Volvo, Audi, Toyota</a:t>
            </a:r>
          </a:p>
          <a:p>
            <a:r>
              <a:rPr lang="en-US" dirty="0"/>
              <a:t>So, a class is a template for objects, and an object is an instance of a class</a:t>
            </a:r>
          </a:p>
        </p:txBody>
      </p:sp>
    </p:spTree>
    <p:extLst>
      <p:ext uri="{BB962C8B-B14F-4D97-AF65-F5344CB8AC3E}">
        <p14:creationId xmlns:p14="http://schemas.microsoft.com/office/powerpoint/2010/main" val="147412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8FAC-6FAE-4549-9CAC-48D5EA69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OOP: Class vs. Objects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FA37-4FAA-47F2-9C92-14A47BF4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create individual objects, they inherit all the variables and methods from the class</a:t>
            </a:r>
          </a:p>
          <a:p>
            <a:pPr lvl="1"/>
            <a:r>
              <a:rPr lang="en-US" dirty="0"/>
              <a:t>We’ve seen this with Strings:</a:t>
            </a:r>
          </a:p>
          <a:p>
            <a:pPr lvl="2"/>
            <a:r>
              <a:rPr lang="en-US" dirty="0"/>
              <a:t>String name = “Michael”</a:t>
            </a:r>
          </a:p>
          <a:p>
            <a:pPr lvl="3"/>
            <a:r>
              <a:rPr lang="en-US" dirty="0"/>
              <a:t>name is a String Object where String is a class</a:t>
            </a:r>
          </a:p>
          <a:p>
            <a:pPr lvl="2"/>
            <a:r>
              <a:rPr lang="en-US" dirty="0"/>
              <a:t>name = </a:t>
            </a:r>
            <a:r>
              <a:rPr lang="en-US" dirty="0" err="1"/>
              <a:t>name.toUpperCase</a:t>
            </a:r>
            <a:r>
              <a:rPr lang="en-US" dirty="0"/>
              <a:t>();</a:t>
            </a:r>
          </a:p>
          <a:p>
            <a:pPr lvl="3"/>
            <a:r>
              <a:rPr lang="en-US" dirty="0"/>
              <a:t>Now, name == ”MICHAEL”</a:t>
            </a:r>
          </a:p>
          <a:p>
            <a:pPr lvl="3"/>
            <a:r>
              <a:rPr lang="en-US" dirty="0"/>
              <a:t>name was able to use the predefined method for the String object</a:t>
            </a:r>
          </a:p>
        </p:txBody>
      </p:sp>
    </p:spTree>
    <p:extLst>
      <p:ext uri="{BB962C8B-B14F-4D97-AF65-F5344CB8AC3E}">
        <p14:creationId xmlns:p14="http://schemas.microsoft.com/office/powerpoint/2010/main" val="235405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8FAC-6FAE-4549-9CAC-48D5EA69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OOP: Interfaces vs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FA37-4FAA-47F2-9C92-14A47BF4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can be used to define the methods that the class must contain</a:t>
            </a:r>
          </a:p>
          <a:p>
            <a:pPr lvl="1"/>
            <a:r>
              <a:rPr lang="en-US" dirty="0"/>
              <a:t>For example, an interface might define a Car like this:</a:t>
            </a:r>
          </a:p>
          <a:p>
            <a:pPr lvl="2"/>
            <a:r>
              <a:rPr lang="en-US" dirty="0"/>
              <a:t>interface Car { public String </a:t>
            </a:r>
            <a:r>
              <a:rPr lang="en-US" dirty="0" err="1"/>
              <a:t>getColor</a:t>
            </a:r>
            <a:r>
              <a:rPr lang="en-US" dirty="0"/>
              <a:t>();}</a:t>
            </a:r>
          </a:p>
          <a:p>
            <a:pPr lvl="1"/>
            <a:r>
              <a:rPr lang="en-US" dirty="0"/>
              <a:t>The class for a type of Car could look like this:</a:t>
            </a:r>
          </a:p>
          <a:p>
            <a:pPr lvl="2"/>
            <a:r>
              <a:rPr lang="en-US" dirty="0"/>
              <a:t>class Volkswagen implements Car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String color = “blue”; // Normally done with an </a:t>
            </a:r>
            <a:r>
              <a:rPr lang="en-US" dirty="0" err="1"/>
              <a:t>init</a:t>
            </a:r>
            <a:r>
              <a:rPr lang="en-US" dirty="0"/>
              <a:t> method</a:t>
            </a:r>
            <a:br>
              <a:rPr lang="en-US" dirty="0"/>
            </a:br>
            <a:r>
              <a:rPr lang="en-US" dirty="0"/>
              <a:t>	public String </a:t>
            </a:r>
            <a:r>
              <a:rPr lang="en-US" dirty="0" err="1"/>
              <a:t>getColor</a:t>
            </a:r>
            <a:r>
              <a:rPr lang="en-US" dirty="0"/>
              <a:t>() </a:t>
            </a:r>
            <a:br>
              <a:rPr lang="en-US" dirty="0"/>
            </a:br>
            <a:r>
              <a:rPr lang="en-US" dirty="0"/>
              <a:t>	{</a:t>
            </a:r>
            <a:br>
              <a:rPr lang="en-US" dirty="0"/>
            </a:br>
            <a:r>
              <a:rPr lang="en-US" dirty="0"/>
              <a:t>		return(</a:t>
            </a:r>
            <a:r>
              <a:rPr lang="en-US" dirty="0" err="1"/>
              <a:t>this.color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6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28FAC-6FAE-4549-9CAC-48D5EA69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How do we make objects?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3DDB6EC-A2EA-8B41-8FA5-B16A65D2E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209587"/>
            <a:ext cx="5449889" cy="2438823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FA37-4FAA-47F2-9C92-14A47BF4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We saw the previous String example, but how do we define our own and use them?</a:t>
            </a:r>
          </a:p>
          <a:p>
            <a:pPr marL="0" indent="0">
              <a:buNone/>
            </a:pPr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89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28FAC-6FAE-4549-9CAC-48D5EA69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Classes can have methods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49BDA26-0C8F-9A48-B45D-6E548C831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807656"/>
            <a:ext cx="5449889" cy="3242684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FA37-4FAA-47F2-9C92-14A47BF4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As shown before, we know that Classes can have methods. There are two types, static and public.</a:t>
            </a:r>
          </a:p>
          <a:p>
            <a:r>
              <a:rPr lang="en-US">
                <a:solidFill>
                  <a:srgbClr val="EBEBEB"/>
                </a:solidFill>
              </a:rPr>
              <a:t>Static can be accessed without creating an object of the class, public needs an instance of the class to be created.</a:t>
            </a:r>
          </a:p>
          <a:p>
            <a:pPr marL="0" indent="0">
              <a:buNone/>
            </a:pPr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675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1430</TotalTime>
  <Words>736</Words>
  <Application>Microsoft Macintosh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CMPINF0401 Recitation</vt:lpstr>
      <vt:lpstr>Overview</vt:lpstr>
      <vt:lpstr>OOP: What’s an object?</vt:lpstr>
      <vt:lpstr>OOP: What’s a Class?</vt:lpstr>
      <vt:lpstr>OOP: Class vs. Objects Example</vt:lpstr>
      <vt:lpstr>OOP: Class vs. Objects Example</vt:lpstr>
      <vt:lpstr>OOP: Interfaces vs Classes</vt:lpstr>
      <vt:lpstr>How do we make objects?</vt:lpstr>
      <vt:lpstr>Classes can have methods</vt:lpstr>
      <vt:lpstr>Constructors</vt:lpstr>
      <vt:lpstr>Constructors Example</vt:lpstr>
      <vt:lpstr>Encapsulation</vt:lpstr>
      <vt:lpstr>Why Encapsulation?</vt:lpstr>
      <vt:lpstr>Lab 9</vt:lpstr>
      <vt:lpstr>Lab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Bartlett, Michael</dc:creator>
  <cp:lastModifiedBy>Bartlett, Michael</cp:lastModifiedBy>
  <cp:revision>81</cp:revision>
  <dcterms:created xsi:type="dcterms:W3CDTF">2021-09-09T03:17:48Z</dcterms:created>
  <dcterms:modified xsi:type="dcterms:W3CDTF">2022-03-29T15:13:47Z</dcterms:modified>
</cp:coreProperties>
</file>