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71" r:id="rId3"/>
    <p:sldId id="280" r:id="rId4"/>
    <p:sldId id="281" r:id="rId5"/>
    <p:sldId id="282" r:id="rId6"/>
    <p:sldId id="283" r:id="rId7"/>
    <p:sldId id="284" r:id="rId8"/>
    <p:sldId id="285" r:id="rId9"/>
    <p:sldId id="27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82"/>
    <p:restoredTop sz="92969"/>
  </p:normalViewPr>
  <p:slideViewPr>
    <p:cSldViewPr snapToGrid="0" snapToObjects="1">
      <p:cViewPr varScale="1">
        <p:scale>
          <a:sx n="150" d="100"/>
          <a:sy n="150" d="100"/>
        </p:scale>
        <p:origin x="68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C3995-10D3-7249-9CF2-C18001382AD9}" type="datetimeFigureOut">
              <a:rPr lang="en-US" smtClean="0"/>
              <a:t>4/4/22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AC35DA-9462-6A4F-A7AC-CDD8C541B644}" type="slidenum">
              <a:rPr lang="en-US" smtClean="0"/>
              <a:t>‹#›</a:t>
            </a:fld>
            <a:endParaRPr lang="en-US"/>
          </a:p>
        </p:txBody>
      </p:sp>
    </p:spTree>
    <p:extLst>
      <p:ext uri="{BB962C8B-B14F-4D97-AF65-F5344CB8AC3E}">
        <p14:creationId xmlns:p14="http://schemas.microsoft.com/office/powerpoint/2010/main" val="163684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4/4/22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4/4/22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4/4/22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4/4/22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4/4/22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4/4/22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canvas.pitt.edu/courses/127916/files/8050387?module_item_id=2735336"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08847-B000-FF4F-B15B-118411EF556E}"/>
              </a:ext>
            </a:extLst>
          </p:cNvPr>
          <p:cNvSpPr>
            <a:spLocks noGrp="1"/>
          </p:cNvSpPr>
          <p:nvPr>
            <p:ph type="ctrTitle"/>
          </p:nvPr>
        </p:nvSpPr>
        <p:spPr/>
        <p:txBody>
          <a:bodyPr/>
          <a:lstStyle/>
          <a:p>
            <a:r>
              <a:rPr lang="en-US" dirty="0"/>
              <a:t>CMPINF0401 Recitation</a:t>
            </a:r>
          </a:p>
        </p:txBody>
      </p:sp>
      <p:sp>
        <p:nvSpPr>
          <p:cNvPr id="3" name="Subtitle 2">
            <a:extLst>
              <a:ext uri="{FF2B5EF4-FFF2-40B4-BE49-F238E27FC236}">
                <a16:creationId xmlns:a16="http://schemas.microsoft.com/office/drawing/2014/main" id="{B151D2C2-C9FD-AF4B-92B7-EF5755E44CBC}"/>
              </a:ext>
            </a:extLst>
          </p:cNvPr>
          <p:cNvSpPr>
            <a:spLocks noGrp="1"/>
          </p:cNvSpPr>
          <p:nvPr>
            <p:ph type="subTitle" idx="1"/>
          </p:nvPr>
        </p:nvSpPr>
        <p:spPr>
          <a:xfrm>
            <a:off x="1154955" y="4777379"/>
            <a:ext cx="8825658" cy="1297743"/>
          </a:xfrm>
        </p:spPr>
        <p:txBody>
          <a:bodyPr>
            <a:normAutofit/>
          </a:bodyPr>
          <a:lstStyle/>
          <a:p>
            <a:r>
              <a:rPr lang="en-US" dirty="0"/>
              <a:t>Tuesdays 11:00-12:50</a:t>
            </a:r>
          </a:p>
          <a:p>
            <a:r>
              <a:rPr lang="en-US" dirty="0"/>
              <a:t>Michael Bartlett</a:t>
            </a:r>
          </a:p>
        </p:txBody>
      </p:sp>
      <p:sp>
        <p:nvSpPr>
          <p:cNvPr id="4" name="TextBox 3">
            <a:extLst>
              <a:ext uri="{FF2B5EF4-FFF2-40B4-BE49-F238E27FC236}">
                <a16:creationId xmlns:a16="http://schemas.microsoft.com/office/drawing/2014/main" id="{7B516FC0-5485-5A43-B456-54F4DB5840D3}"/>
              </a:ext>
            </a:extLst>
          </p:cNvPr>
          <p:cNvSpPr txBox="1"/>
          <p:nvPr/>
        </p:nvSpPr>
        <p:spPr>
          <a:xfrm>
            <a:off x="2431473" y="202622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853907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E5BE-A185-49FC-9275-47384EDD9F8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4CE343AD-ED2A-4472-BA4A-1BD5DCE000E7}"/>
              </a:ext>
            </a:extLst>
          </p:cNvPr>
          <p:cNvSpPr>
            <a:spLocks noGrp="1"/>
          </p:cNvSpPr>
          <p:nvPr>
            <p:ph idx="1"/>
          </p:nvPr>
        </p:nvSpPr>
        <p:spPr/>
        <p:txBody>
          <a:bodyPr/>
          <a:lstStyle/>
          <a:p>
            <a:r>
              <a:rPr lang="en-US" dirty="0" err="1"/>
              <a:t>Inheritence</a:t>
            </a:r>
            <a:r>
              <a:rPr lang="en-US" dirty="0"/>
              <a:t> &amp; Polymorphism</a:t>
            </a:r>
          </a:p>
          <a:p>
            <a:r>
              <a:rPr lang="en-US" dirty="0"/>
              <a:t>Lab 10</a:t>
            </a:r>
          </a:p>
        </p:txBody>
      </p:sp>
    </p:spTree>
    <p:extLst>
      <p:ext uri="{BB962C8B-B14F-4D97-AF65-F5344CB8AC3E}">
        <p14:creationId xmlns:p14="http://schemas.microsoft.com/office/powerpoint/2010/main" val="640818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B8966-CCEA-2645-AD73-48376CE84B59}"/>
              </a:ext>
            </a:extLst>
          </p:cNvPr>
          <p:cNvSpPr>
            <a:spLocks noGrp="1"/>
          </p:cNvSpPr>
          <p:nvPr>
            <p:ph type="title"/>
          </p:nvPr>
        </p:nvSpPr>
        <p:spPr>
          <a:xfrm>
            <a:off x="648931" y="629266"/>
            <a:ext cx="4166510" cy="1622321"/>
          </a:xfrm>
        </p:spPr>
        <p:txBody>
          <a:bodyPr>
            <a:normAutofit/>
          </a:bodyPr>
          <a:lstStyle/>
          <a:p>
            <a:r>
              <a:rPr lang="en-US">
                <a:solidFill>
                  <a:srgbClr val="EBEBEB"/>
                </a:solidFill>
              </a:rPr>
              <a:t>Inheritance</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Picture 4" descr="Text&#10;&#10;Description automatically generated">
            <a:extLst>
              <a:ext uri="{FF2B5EF4-FFF2-40B4-BE49-F238E27FC236}">
                <a16:creationId xmlns:a16="http://schemas.microsoft.com/office/drawing/2014/main" id="{A034B9EB-171C-874B-87DA-BFF9CCDFDF93}"/>
              </a:ext>
            </a:extLst>
          </p:cNvPr>
          <p:cNvPicPr>
            <a:picLocks noChangeAspect="1"/>
          </p:cNvPicPr>
          <p:nvPr/>
        </p:nvPicPr>
        <p:blipFill>
          <a:blip r:embed="rId2"/>
          <a:stretch>
            <a:fillRect/>
          </a:stretch>
        </p:blipFill>
        <p:spPr>
          <a:xfrm>
            <a:off x="6093992" y="1875781"/>
            <a:ext cx="5449889" cy="3106435"/>
          </a:xfrm>
          <a:prstGeom prst="rect">
            <a:avLst/>
          </a:prstGeom>
          <a:effectLst/>
        </p:spPr>
      </p:pic>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FA4BC24-78E3-C046-A76C-1849583C782C}"/>
              </a:ext>
            </a:extLst>
          </p:cNvPr>
          <p:cNvSpPr>
            <a:spLocks noGrp="1"/>
          </p:cNvSpPr>
          <p:nvPr>
            <p:ph idx="1"/>
          </p:nvPr>
        </p:nvSpPr>
        <p:spPr>
          <a:xfrm>
            <a:off x="648931" y="2438400"/>
            <a:ext cx="4166509" cy="3785419"/>
          </a:xfrm>
        </p:spPr>
        <p:txBody>
          <a:bodyPr>
            <a:normAutofit/>
          </a:bodyPr>
          <a:lstStyle/>
          <a:p>
            <a:r>
              <a:rPr lang="en-US" dirty="0">
                <a:solidFill>
                  <a:srgbClr val="EBEBEB"/>
                </a:solidFill>
              </a:rPr>
              <a:t>An important feature of OOP, it allows for one class (child class) to inherit the fields and methods of another class (parent class).</a:t>
            </a:r>
          </a:p>
          <a:p>
            <a:r>
              <a:rPr lang="en-US" dirty="0">
                <a:solidFill>
                  <a:srgbClr val="EBEBEB"/>
                </a:solidFill>
              </a:rPr>
              <a:t>When defining a child class, we use the keyword </a:t>
            </a:r>
            <a:r>
              <a:rPr lang="en-US" i="1" dirty="0">
                <a:solidFill>
                  <a:srgbClr val="EBEBEB"/>
                </a:solidFill>
              </a:rPr>
              <a:t>extends</a:t>
            </a:r>
            <a:r>
              <a:rPr lang="en-US" dirty="0">
                <a:solidFill>
                  <a:srgbClr val="EBEBEB"/>
                </a:solidFill>
              </a:rPr>
              <a:t> to inherit from a parent class</a:t>
            </a:r>
          </a:p>
        </p:txBody>
      </p:sp>
    </p:spTree>
    <p:extLst>
      <p:ext uri="{BB962C8B-B14F-4D97-AF65-F5344CB8AC3E}">
        <p14:creationId xmlns:p14="http://schemas.microsoft.com/office/powerpoint/2010/main" val="335830148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B8966-CCEA-2645-AD73-48376CE84B59}"/>
              </a:ext>
            </a:extLst>
          </p:cNvPr>
          <p:cNvSpPr>
            <a:spLocks noGrp="1"/>
          </p:cNvSpPr>
          <p:nvPr>
            <p:ph type="title"/>
          </p:nvPr>
        </p:nvSpPr>
        <p:spPr>
          <a:xfrm>
            <a:off x="648931" y="629266"/>
            <a:ext cx="4166510" cy="1622321"/>
          </a:xfrm>
        </p:spPr>
        <p:txBody>
          <a:bodyPr>
            <a:normAutofit/>
          </a:bodyPr>
          <a:lstStyle/>
          <a:p>
            <a:r>
              <a:rPr lang="en-US" dirty="0">
                <a:solidFill>
                  <a:srgbClr val="EBEBEB"/>
                </a:solidFill>
              </a:rPr>
              <a:t>Super()</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Picture 4">
            <a:extLst>
              <a:ext uri="{FF2B5EF4-FFF2-40B4-BE49-F238E27FC236}">
                <a16:creationId xmlns:a16="http://schemas.microsoft.com/office/drawing/2014/main" id="{A034B9EB-171C-874B-87DA-BFF9CCDFDF93}"/>
              </a:ext>
            </a:extLst>
          </p:cNvPr>
          <p:cNvPicPr>
            <a:picLocks noChangeAspect="1"/>
          </p:cNvPicPr>
          <p:nvPr/>
        </p:nvPicPr>
        <p:blipFill>
          <a:blip r:embed="rId2"/>
          <a:srcRect/>
          <a:stretch/>
        </p:blipFill>
        <p:spPr>
          <a:xfrm>
            <a:off x="6320426" y="1218147"/>
            <a:ext cx="5104640" cy="5237518"/>
          </a:xfrm>
          <a:prstGeom prst="rect">
            <a:avLst/>
          </a:prstGeom>
          <a:effectLst/>
        </p:spPr>
      </p:pic>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FA4BC24-78E3-C046-A76C-1849583C782C}"/>
              </a:ext>
            </a:extLst>
          </p:cNvPr>
          <p:cNvSpPr>
            <a:spLocks noGrp="1"/>
          </p:cNvSpPr>
          <p:nvPr>
            <p:ph idx="1"/>
          </p:nvPr>
        </p:nvSpPr>
        <p:spPr>
          <a:xfrm>
            <a:off x="648931" y="2438400"/>
            <a:ext cx="4166509" cy="3785419"/>
          </a:xfrm>
        </p:spPr>
        <p:txBody>
          <a:bodyPr>
            <a:normAutofit fontScale="85000" lnSpcReduction="10000"/>
          </a:bodyPr>
          <a:lstStyle/>
          <a:p>
            <a:r>
              <a:rPr lang="en-US" dirty="0">
                <a:solidFill>
                  <a:srgbClr val="EBEBEB"/>
                </a:solidFill>
              </a:rPr>
              <a:t>A child class inherits its parent’s fields and methods, meaning it also inherits the parent’s constructor.</a:t>
            </a:r>
          </a:p>
          <a:p>
            <a:pPr lvl="1"/>
            <a:r>
              <a:rPr lang="en-US" dirty="0">
                <a:solidFill>
                  <a:srgbClr val="EBEBEB"/>
                </a:solidFill>
              </a:rPr>
              <a:t>Sometimes we may want to modify the constructor, in which case we can use the super() method, which acts like the parent constructor inside the child class constructor.</a:t>
            </a:r>
          </a:p>
          <a:p>
            <a:r>
              <a:rPr lang="en-US" dirty="0">
                <a:solidFill>
                  <a:srgbClr val="EBEBEB"/>
                </a:solidFill>
              </a:rPr>
              <a:t>Alternatively, we can also completely override a parent class constructor by writing a new constructor for the child class.</a:t>
            </a:r>
          </a:p>
        </p:txBody>
      </p:sp>
    </p:spTree>
    <p:extLst>
      <p:ext uri="{BB962C8B-B14F-4D97-AF65-F5344CB8AC3E}">
        <p14:creationId xmlns:p14="http://schemas.microsoft.com/office/powerpoint/2010/main" val="361976773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EE007F-3107-AC4E-9EE1-275A29E14DC4}"/>
              </a:ext>
            </a:extLst>
          </p:cNvPr>
          <p:cNvSpPr>
            <a:spLocks noGrp="1"/>
          </p:cNvSpPr>
          <p:nvPr>
            <p:ph type="title"/>
          </p:nvPr>
        </p:nvSpPr>
        <p:spPr>
          <a:xfrm>
            <a:off x="648931" y="629266"/>
            <a:ext cx="4166510" cy="1622321"/>
          </a:xfrm>
        </p:spPr>
        <p:txBody>
          <a:bodyPr>
            <a:normAutofit/>
          </a:bodyPr>
          <a:lstStyle/>
          <a:p>
            <a:r>
              <a:rPr lang="en-US">
                <a:solidFill>
                  <a:srgbClr val="EBEBEB"/>
                </a:solidFill>
              </a:rPr>
              <a:t>Protected &amp; Final</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Picture 4">
            <a:extLst>
              <a:ext uri="{FF2B5EF4-FFF2-40B4-BE49-F238E27FC236}">
                <a16:creationId xmlns:a16="http://schemas.microsoft.com/office/drawing/2014/main" id="{2BDDA803-0A03-FC4E-A721-2D3579ACD810}"/>
              </a:ext>
            </a:extLst>
          </p:cNvPr>
          <p:cNvPicPr>
            <a:picLocks noChangeAspect="1"/>
          </p:cNvPicPr>
          <p:nvPr/>
        </p:nvPicPr>
        <p:blipFill>
          <a:blip r:embed="rId2"/>
          <a:stretch>
            <a:fillRect/>
          </a:stretch>
        </p:blipFill>
        <p:spPr>
          <a:xfrm>
            <a:off x="6093992" y="1998402"/>
            <a:ext cx="5449889" cy="2861192"/>
          </a:xfrm>
          <a:prstGeom prst="rect">
            <a:avLst/>
          </a:prstGeom>
          <a:effectLst/>
        </p:spPr>
      </p:pic>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DD50A2E-2E1B-6548-867F-2CF5D7B3D861}"/>
              </a:ext>
            </a:extLst>
          </p:cNvPr>
          <p:cNvSpPr>
            <a:spLocks noGrp="1"/>
          </p:cNvSpPr>
          <p:nvPr>
            <p:ph idx="1"/>
          </p:nvPr>
        </p:nvSpPr>
        <p:spPr>
          <a:xfrm>
            <a:off x="648931" y="2438400"/>
            <a:ext cx="4166509" cy="3785419"/>
          </a:xfrm>
        </p:spPr>
        <p:txBody>
          <a:bodyPr>
            <a:normAutofit/>
          </a:bodyPr>
          <a:lstStyle/>
          <a:p>
            <a:pPr>
              <a:lnSpc>
                <a:spcPct val="90000"/>
              </a:lnSpc>
            </a:pPr>
            <a:r>
              <a:rPr lang="en-US" sz="1400" dirty="0">
                <a:solidFill>
                  <a:srgbClr val="EBEBEB"/>
                </a:solidFill>
              </a:rPr>
              <a:t>When creating classes, sometimes we may want to control child class access to parent class members.</a:t>
            </a:r>
          </a:p>
          <a:p>
            <a:pPr lvl="1">
              <a:lnSpc>
                <a:spcPct val="90000"/>
              </a:lnSpc>
            </a:pPr>
            <a:r>
              <a:rPr lang="en-US" sz="1400" dirty="0">
                <a:solidFill>
                  <a:srgbClr val="EBEBEB"/>
                </a:solidFill>
              </a:rPr>
              <a:t>We can use the protected and final keywords to do just that.</a:t>
            </a:r>
          </a:p>
          <a:p>
            <a:pPr>
              <a:lnSpc>
                <a:spcPct val="90000"/>
              </a:lnSpc>
            </a:pPr>
            <a:r>
              <a:rPr lang="en-US" sz="1400" dirty="0">
                <a:solidFill>
                  <a:srgbClr val="EBEBEB"/>
                </a:solidFill>
              </a:rPr>
              <a:t>protected keeps a parent class member accessible to its child classes, to files within its own package, and by subclasses of this class in another package.</a:t>
            </a:r>
          </a:p>
          <a:p>
            <a:pPr>
              <a:lnSpc>
                <a:spcPct val="90000"/>
              </a:lnSpc>
            </a:pPr>
            <a:r>
              <a:rPr lang="en-US" sz="1400" dirty="0">
                <a:solidFill>
                  <a:srgbClr val="EBEBEB"/>
                </a:solidFill>
              </a:rPr>
              <a:t>Adding final before a parent class method’s access modifier makes it so that any child classes cannot modify that method - it is immutable.</a:t>
            </a:r>
          </a:p>
        </p:txBody>
      </p:sp>
    </p:spTree>
    <p:extLst>
      <p:ext uri="{BB962C8B-B14F-4D97-AF65-F5344CB8AC3E}">
        <p14:creationId xmlns:p14="http://schemas.microsoft.com/office/powerpoint/2010/main" val="257092225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125558-4785-5B49-B79F-FDB7FFD00121}"/>
              </a:ext>
            </a:extLst>
          </p:cNvPr>
          <p:cNvSpPr>
            <a:spLocks noGrp="1"/>
          </p:cNvSpPr>
          <p:nvPr>
            <p:ph type="title"/>
          </p:nvPr>
        </p:nvSpPr>
        <p:spPr>
          <a:xfrm>
            <a:off x="648931" y="629266"/>
            <a:ext cx="4166510" cy="1622321"/>
          </a:xfrm>
        </p:spPr>
        <p:txBody>
          <a:bodyPr>
            <a:normAutofit/>
          </a:bodyPr>
          <a:lstStyle/>
          <a:p>
            <a:r>
              <a:rPr lang="en-US">
                <a:solidFill>
                  <a:srgbClr val="EBEBEB"/>
                </a:solidFill>
              </a:rPr>
              <a:t>Polymorphism</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Picture 4" descr="Text&#10;&#10;Description automatically generated">
            <a:extLst>
              <a:ext uri="{FF2B5EF4-FFF2-40B4-BE49-F238E27FC236}">
                <a16:creationId xmlns:a16="http://schemas.microsoft.com/office/drawing/2014/main" id="{C19F739E-25F3-164F-940E-658B5C329A49}"/>
              </a:ext>
            </a:extLst>
          </p:cNvPr>
          <p:cNvPicPr>
            <a:picLocks noChangeAspect="1"/>
          </p:cNvPicPr>
          <p:nvPr/>
        </p:nvPicPr>
        <p:blipFill>
          <a:blip r:embed="rId2"/>
          <a:stretch>
            <a:fillRect/>
          </a:stretch>
        </p:blipFill>
        <p:spPr>
          <a:xfrm>
            <a:off x="6459969" y="1219199"/>
            <a:ext cx="4825554" cy="5562601"/>
          </a:xfrm>
          <a:prstGeom prst="rect">
            <a:avLst/>
          </a:prstGeom>
          <a:effectLst/>
        </p:spPr>
      </p:pic>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394192E-C81D-AF40-A981-06DAF82A40A8}"/>
              </a:ext>
            </a:extLst>
          </p:cNvPr>
          <p:cNvSpPr>
            <a:spLocks noGrp="1"/>
          </p:cNvSpPr>
          <p:nvPr>
            <p:ph idx="1"/>
          </p:nvPr>
        </p:nvSpPr>
        <p:spPr>
          <a:xfrm>
            <a:off x="648931" y="2438400"/>
            <a:ext cx="4166509" cy="3785419"/>
          </a:xfrm>
        </p:spPr>
        <p:txBody>
          <a:bodyPr>
            <a:normAutofit/>
          </a:bodyPr>
          <a:lstStyle/>
          <a:p>
            <a:r>
              <a:rPr lang="en-US">
                <a:solidFill>
                  <a:srgbClr val="EBEBEB"/>
                </a:solidFill>
              </a:rPr>
              <a:t>Java incorporates the object-oriented programming principle of </a:t>
            </a:r>
            <a:r>
              <a:rPr lang="en-US" i="1">
                <a:solidFill>
                  <a:srgbClr val="EBEBEB"/>
                </a:solidFill>
              </a:rPr>
              <a:t>polymorphism</a:t>
            </a:r>
            <a:r>
              <a:rPr lang="en-US">
                <a:solidFill>
                  <a:srgbClr val="EBEBEB"/>
                </a:solidFill>
              </a:rPr>
              <a:t>.</a:t>
            </a:r>
          </a:p>
          <a:p>
            <a:r>
              <a:rPr lang="en-US">
                <a:solidFill>
                  <a:srgbClr val="EBEBEB"/>
                </a:solidFill>
              </a:rPr>
              <a:t>Polymorphism allows a child class to share the information and behavior of its parent class while also incorporating its own functionality. This allows for the simplified syntax.</a:t>
            </a:r>
          </a:p>
          <a:p>
            <a:endParaRPr lang="en-US">
              <a:solidFill>
                <a:srgbClr val="EBEBEB"/>
              </a:solidFill>
            </a:endParaRPr>
          </a:p>
        </p:txBody>
      </p:sp>
    </p:spTree>
    <p:extLst>
      <p:ext uri="{BB962C8B-B14F-4D97-AF65-F5344CB8AC3E}">
        <p14:creationId xmlns:p14="http://schemas.microsoft.com/office/powerpoint/2010/main" val="392632544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2F98E3-D0B8-F04D-91DC-FFB88568796B}"/>
              </a:ext>
            </a:extLst>
          </p:cNvPr>
          <p:cNvSpPr>
            <a:spLocks noGrp="1"/>
          </p:cNvSpPr>
          <p:nvPr>
            <p:ph type="title"/>
          </p:nvPr>
        </p:nvSpPr>
        <p:spPr>
          <a:xfrm>
            <a:off x="648931" y="629266"/>
            <a:ext cx="4166510" cy="1622321"/>
          </a:xfrm>
        </p:spPr>
        <p:txBody>
          <a:bodyPr>
            <a:normAutofit/>
          </a:bodyPr>
          <a:lstStyle/>
          <a:p>
            <a:r>
              <a:rPr lang="en-US">
                <a:solidFill>
                  <a:srgbClr val="EBEBEB"/>
                </a:solidFill>
              </a:rPr>
              <a:t>Method Overriding</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Picture 4" descr="Text&#10;&#10;Description automatically generated">
            <a:extLst>
              <a:ext uri="{FF2B5EF4-FFF2-40B4-BE49-F238E27FC236}">
                <a16:creationId xmlns:a16="http://schemas.microsoft.com/office/drawing/2014/main" id="{7EA9A9D5-3012-6648-B1E7-4405002E5EB6}"/>
              </a:ext>
            </a:extLst>
          </p:cNvPr>
          <p:cNvPicPr>
            <a:picLocks noChangeAspect="1"/>
          </p:cNvPicPr>
          <p:nvPr/>
        </p:nvPicPr>
        <p:blipFill>
          <a:blip r:embed="rId2"/>
          <a:stretch>
            <a:fillRect/>
          </a:stretch>
        </p:blipFill>
        <p:spPr>
          <a:xfrm>
            <a:off x="6093992" y="1249044"/>
            <a:ext cx="5449889" cy="4359909"/>
          </a:xfrm>
          <a:prstGeom prst="rect">
            <a:avLst/>
          </a:prstGeom>
          <a:effectLst/>
        </p:spPr>
      </p:pic>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0D9E3C3-92E1-A74E-9F3F-990B3177054D}"/>
              </a:ext>
            </a:extLst>
          </p:cNvPr>
          <p:cNvSpPr>
            <a:spLocks noGrp="1"/>
          </p:cNvSpPr>
          <p:nvPr>
            <p:ph idx="1"/>
          </p:nvPr>
        </p:nvSpPr>
        <p:spPr>
          <a:xfrm>
            <a:off x="648931" y="2438400"/>
            <a:ext cx="4166509" cy="3785419"/>
          </a:xfrm>
        </p:spPr>
        <p:txBody>
          <a:bodyPr>
            <a:normAutofit/>
          </a:bodyPr>
          <a:lstStyle/>
          <a:p>
            <a:pPr>
              <a:lnSpc>
                <a:spcPct val="90000"/>
              </a:lnSpc>
            </a:pPr>
            <a:r>
              <a:rPr lang="en-US" sz="1300" dirty="0" err="1">
                <a:solidFill>
                  <a:srgbClr val="EBEBEB"/>
                </a:solidFill>
              </a:rPr>
              <a:t>Wcan</a:t>
            </a:r>
            <a:r>
              <a:rPr lang="en-US" sz="1300" dirty="0">
                <a:solidFill>
                  <a:srgbClr val="EBEBEB"/>
                </a:solidFill>
              </a:rPr>
              <a:t> easily </a:t>
            </a:r>
            <a:r>
              <a:rPr lang="en-US" sz="1300" i="1" dirty="0">
                <a:solidFill>
                  <a:srgbClr val="EBEBEB"/>
                </a:solidFill>
              </a:rPr>
              <a:t>override</a:t>
            </a:r>
            <a:r>
              <a:rPr lang="en-US" sz="1300" dirty="0">
                <a:solidFill>
                  <a:srgbClr val="EBEBEB"/>
                </a:solidFill>
              </a:rPr>
              <a:t> parent class methods in a child class. Overriding a method is useful when we want our child class method to have the same name as a parent class method but behave a bit differently.</a:t>
            </a:r>
          </a:p>
          <a:p>
            <a:pPr>
              <a:lnSpc>
                <a:spcPct val="90000"/>
              </a:lnSpc>
            </a:pPr>
            <a:r>
              <a:rPr lang="en-US" sz="1300" dirty="0">
                <a:solidFill>
                  <a:srgbClr val="EBEBEB"/>
                </a:solidFill>
              </a:rPr>
              <a:t>In order to override a parent class method in a child class, we need to make sure that the child class method has the following in common with its parent class method:</a:t>
            </a:r>
          </a:p>
          <a:p>
            <a:pPr lvl="1">
              <a:lnSpc>
                <a:spcPct val="90000"/>
              </a:lnSpc>
            </a:pPr>
            <a:r>
              <a:rPr lang="en-US" sz="1300" dirty="0">
                <a:solidFill>
                  <a:srgbClr val="EBEBEB"/>
                </a:solidFill>
              </a:rPr>
              <a:t>Method name</a:t>
            </a:r>
          </a:p>
          <a:p>
            <a:pPr lvl="1">
              <a:lnSpc>
                <a:spcPct val="90000"/>
              </a:lnSpc>
            </a:pPr>
            <a:r>
              <a:rPr lang="en-US" sz="1300" dirty="0">
                <a:solidFill>
                  <a:srgbClr val="EBEBEB"/>
                </a:solidFill>
              </a:rPr>
              <a:t>Return type </a:t>
            </a:r>
          </a:p>
          <a:p>
            <a:pPr lvl="1">
              <a:lnSpc>
                <a:spcPct val="90000"/>
              </a:lnSpc>
            </a:pPr>
            <a:r>
              <a:rPr lang="en-US" sz="1300" dirty="0">
                <a:solidFill>
                  <a:srgbClr val="EBEBEB"/>
                </a:solidFill>
              </a:rPr>
              <a:t>Number and type of parameters</a:t>
            </a:r>
          </a:p>
        </p:txBody>
      </p:sp>
    </p:spTree>
    <p:extLst>
      <p:ext uri="{BB962C8B-B14F-4D97-AF65-F5344CB8AC3E}">
        <p14:creationId xmlns:p14="http://schemas.microsoft.com/office/powerpoint/2010/main" val="93501072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F2763C-41D9-0948-BFE6-8296192B2946}"/>
              </a:ext>
            </a:extLst>
          </p:cNvPr>
          <p:cNvSpPr>
            <a:spLocks noGrp="1"/>
          </p:cNvSpPr>
          <p:nvPr>
            <p:ph type="title"/>
          </p:nvPr>
        </p:nvSpPr>
        <p:spPr>
          <a:xfrm>
            <a:off x="648931" y="629266"/>
            <a:ext cx="4166510" cy="1622321"/>
          </a:xfrm>
        </p:spPr>
        <p:txBody>
          <a:bodyPr>
            <a:normAutofit/>
          </a:bodyPr>
          <a:lstStyle/>
          <a:p>
            <a:pPr>
              <a:lnSpc>
                <a:spcPct val="90000"/>
              </a:lnSpc>
            </a:pPr>
            <a:r>
              <a:rPr lang="en-US" sz="3600">
                <a:solidFill>
                  <a:srgbClr val="EBEBEB"/>
                </a:solidFill>
              </a:rPr>
              <a:t>Child Classes in Arrays &amp; Arraylists</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Picture 4" descr="Text&#10;&#10;Description automatically generated">
            <a:extLst>
              <a:ext uri="{FF2B5EF4-FFF2-40B4-BE49-F238E27FC236}">
                <a16:creationId xmlns:a16="http://schemas.microsoft.com/office/drawing/2014/main" id="{D0683997-6609-5F40-834A-2695A59653CA}"/>
              </a:ext>
            </a:extLst>
          </p:cNvPr>
          <p:cNvPicPr>
            <a:picLocks noChangeAspect="1"/>
          </p:cNvPicPr>
          <p:nvPr/>
        </p:nvPicPr>
        <p:blipFill>
          <a:blip r:embed="rId2"/>
          <a:stretch>
            <a:fillRect/>
          </a:stretch>
        </p:blipFill>
        <p:spPr>
          <a:xfrm>
            <a:off x="6093180" y="1225404"/>
            <a:ext cx="5449889" cy="4809525"/>
          </a:xfrm>
          <a:prstGeom prst="rect">
            <a:avLst/>
          </a:prstGeom>
          <a:effectLst/>
        </p:spPr>
      </p:pic>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5DDB253-2BC9-DA49-971E-E19D55C886F0}"/>
              </a:ext>
            </a:extLst>
          </p:cNvPr>
          <p:cNvSpPr>
            <a:spLocks noGrp="1"/>
          </p:cNvSpPr>
          <p:nvPr>
            <p:ph idx="1"/>
          </p:nvPr>
        </p:nvSpPr>
        <p:spPr>
          <a:xfrm>
            <a:off x="648931" y="2438400"/>
            <a:ext cx="4166509" cy="3785419"/>
          </a:xfrm>
        </p:spPr>
        <p:txBody>
          <a:bodyPr>
            <a:normAutofit/>
          </a:bodyPr>
          <a:lstStyle/>
          <a:p>
            <a:pPr>
              <a:lnSpc>
                <a:spcPct val="90000"/>
              </a:lnSpc>
            </a:pPr>
            <a:r>
              <a:rPr lang="en-US" sz="1700" dirty="0">
                <a:solidFill>
                  <a:srgbClr val="EBEBEB"/>
                </a:solidFill>
              </a:rPr>
              <a:t>Polymorphism allows us to put instances of different classes that share a parent class together in an array or </a:t>
            </a:r>
            <a:r>
              <a:rPr lang="en-US" sz="1700" dirty="0" err="1">
                <a:solidFill>
                  <a:srgbClr val="EBEBEB"/>
                </a:solidFill>
              </a:rPr>
              <a:t>ArrayList</a:t>
            </a:r>
            <a:r>
              <a:rPr lang="en-US" sz="1700" dirty="0">
                <a:solidFill>
                  <a:srgbClr val="EBEBEB"/>
                </a:solidFill>
              </a:rPr>
              <a:t>. </a:t>
            </a:r>
          </a:p>
          <a:p>
            <a:pPr>
              <a:lnSpc>
                <a:spcPct val="90000"/>
              </a:lnSpc>
            </a:pPr>
            <a:r>
              <a:rPr lang="en-US" sz="1700" dirty="0">
                <a:solidFill>
                  <a:srgbClr val="EBEBEB"/>
                </a:solidFill>
              </a:rPr>
              <a:t>For example, if we have an Animal parent class with child classes Cat, Dog, and Pig we can set up an array with instances of each animal and then iterate through the list of animals to perform the same action on each.</a:t>
            </a:r>
          </a:p>
          <a:p>
            <a:pPr>
              <a:lnSpc>
                <a:spcPct val="90000"/>
              </a:lnSpc>
            </a:pPr>
            <a:endParaRPr lang="en-US" sz="1700" dirty="0">
              <a:solidFill>
                <a:srgbClr val="EBEBEB"/>
              </a:solidFill>
            </a:endParaRPr>
          </a:p>
        </p:txBody>
      </p:sp>
    </p:spTree>
    <p:extLst>
      <p:ext uri="{BB962C8B-B14F-4D97-AF65-F5344CB8AC3E}">
        <p14:creationId xmlns:p14="http://schemas.microsoft.com/office/powerpoint/2010/main" val="268895763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C309A-93AB-4AB4-9B1E-4C8B8A998587}"/>
              </a:ext>
            </a:extLst>
          </p:cNvPr>
          <p:cNvSpPr>
            <a:spLocks noGrp="1"/>
          </p:cNvSpPr>
          <p:nvPr>
            <p:ph type="title"/>
          </p:nvPr>
        </p:nvSpPr>
        <p:spPr/>
        <p:txBody>
          <a:bodyPr/>
          <a:lstStyle/>
          <a:p>
            <a:r>
              <a:rPr lang="en-US" dirty="0"/>
              <a:t>Lab 10</a:t>
            </a:r>
          </a:p>
        </p:txBody>
      </p:sp>
      <p:sp>
        <p:nvSpPr>
          <p:cNvPr id="3" name="Content Placeholder 2">
            <a:extLst>
              <a:ext uri="{FF2B5EF4-FFF2-40B4-BE49-F238E27FC236}">
                <a16:creationId xmlns:a16="http://schemas.microsoft.com/office/drawing/2014/main" id="{8A426993-5767-4D8C-9884-8C6D2BC98EE8}"/>
              </a:ext>
            </a:extLst>
          </p:cNvPr>
          <p:cNvSpPr>
            <a:spLocks noGrp="1"/>
          </p:cNvSpPr>
          <p:nvPr>
            <p:ph idx="1"/>
          </p:nvPr>
        </p:nvSpPr>
        <p:spPr/>
        <p:txBody>
          <a:bodyPr>
            <a:normAutofit/>
          </a:bodyPr>
          <a:lstStyle/>
          <a:p>
            <a:r>
              <a:rPr lang="en-US" dirty="0">
                <a:sym typeface="Wingdings" panose="05000000000000000000" pitchFamily="2" charset="2"/>
              </a:rPr>
              <a:t>Due 4/11</a:t>
            </a:r>
          </a:p>
          <a:p>
            <a:r>
              <a:rPr lang="en-US" dirty="0">
                <a:sym typeface="Wingdings" panose="05000000000000000000" pitchFamily="2" charset="2"/>
              </a:rPr>
              <a:t>Read the writeup on Canvas and watch this week’s recitation video for a walkthrough</a:t>
            </a:r>
          </a:p>
          <a:p>
            <a:pPr lvl="1"/>
            <a:r>
              <a:rPr lang="en-US" dirty="0">
                <a:sym typeface="Wingdings" panose="05000000000000000000" pitchFamily="2" charset="2"/>
              </a:rPr>
              <a:t>Writeup: </a:t>
            </a:r>
            <a:r>
              <a:rPr lang="en-US" dirty="0">
                <a:sym typeface="Wingdings" panose="05000000000000000000" pitchFamily="2" charset="2"/>
                <a:hlinkClick r:id="rId2"/>
              </a:rPr>
              <a:t>https://</a:t>
            </a:r>
            <a:r>
              <a:rPr lang="en-US" dirty="0" err="1">
                <a:sym typeface="Wingdings" panose="05000000000000000000" pitchFamily="2" charset="2"/>
                <a:hlinkClick r:id="rId2"/>
              </a:rPr>
              <a:t>canvas.pitt.edu</a:t>
            </a:r>
            <a:r>
              <a:rPr lang="en-US" dirty="0">
                <a:sym typeface="Wingdings" panose="05000000000000000000" pitchFamily="2" charset="2"/>
                <a:hlinkClick r:id="rId2"/>
              </a:rPr>
              <a:t>/courses/127916/files/8050387?module_item_id=2735336</a:t>
            </a:r>
            <a:endParaRPr lang="en-US" dirty="0">
              <a:sym typeface="Wingdings" panose="05000000000000000000" pitchFamily="2" charset="2"/>
            </a:endParaRPr>
          </a:p>
          <a:p>
            <a:pPr lvl="1"/>
            <a:r>
              <a:rPr lang="en-US" dirty="0">
                <a:sym typeface="Wingdings" panose="05000000000000000000" pitchFamily="2" charset="2"/>
              </a:rPr>
              <a:t>Walkthrough: posted after I make the recording</a:t>
            </a:r>
          </a:p>
        </p:txBody>
      </p:sp>
    </p:spTree>
    <p:extLst>
      <p:ext uri="{BB962C8B-B14F-4D97-AF65-F5344CB8AC3E}">
        <p14:creationId xmlns:p14="http://schemas.microsoft.com/office/powerpoint/2010/main" val="38754166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1468</TotalTime>
  <Words>466</Words>
  <Application>Microsoft Macintosh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Ion</vt:lpstr>
      <vt:lpstr>CMPINF0401 Recitation</vt:lpstr>
      <vt:lpstr>Overview</vt:lpstr>
      <vt:lpstr>Inheritance</vt:lpstr>
      <vt:lpstr>Super()</vt:lpstr>
      <vt:lpstr>Protected &amp; Final</vt:lpstr>
      <vt:lpstr>Polymorphism</vt:lpstr>
      <vt:lpstr>Method Overriding</vt:lpstr>
      <vt:lpstr>Child Classes in Arrays &amp; Arraylists</vt:lpstr>
      <vt:lpstr>Lab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CS0007 Recitation</dc:title>
  <dc:creator>Bartlett, Michael</dc:creator>
  <cp:lastModifiedBy>Bartlett, Michael</cp:lastModifiedBy>
  <cp:revision>85</cp:revision>
  <dcterms:created xsi:type="dcterms:W3CDTF">2021-09-09T03:17:48Z</dcterms:created>
  <dcterms:modified xsi:type="dcterms:W3CDTF">2022-04-05T02:54:31Z</dcterms:modified>
</cp:coreProperties>
</file>