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1" r:id="rId3"/>
    <p:sldId id="301" r:id="rId4"/>
    <p:sldId id="303" r:id="rId5"/>
    <p:sldId id="304" r:id="rId6"/>
    <p:sldId id="305" r:id="rId7"/>
    <p:sldId id="306" r:id="rId8"/>
    <p:sldId id="307" r:id="rId9"/>
    <p:sldId id="308" r:id="rId10"/>
    <p:sldId id="322" r:id="rId11"/>
    <p:sldId id="309" r:id="rId12"/>
    <p:sldId id="310" r:id="rId13"/>
    <p:sldId id="313" r:id="rId14"/>
    <p:sldId id="314" r:id="rId15"/>
    <p:sldId id="315" r:id="rId16"/>
    <p:sldId id="316" r:id="rId17"/>
    <p:sldId id="317" r:id="rId18"/>
    <p:sldId id="318" r:id="rId19"/>
    <p:sldId id="319" r:id="rId20"/>
    <p:sldId id="320" r:id="rId21"/>
    <p:sldId id="321" r:id="rId22"/>
    <p:sldId id="32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66"/>
    <p:restoredTop sz="82632"/>
  </p:normalViewPr>
  <p:slideViewPr>
    <p:cSldViewPr snapToGrid="0" snapToObjects="1">
      <p:cViewPr>
        <p:scale>
          <a:sx n="117" d="100"/>
          <a:sy n="117" d="100"/>
        </p:scale>
        <p:origin x="1752"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3995-10D3-7249-9CF2-C18001382AD9}" type="datetimeFigureOut">
              <a:rPr lang="en-US" smtClean="0"/>
              <a:t>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C35DA-9462-6A4F-A7AC-CDD8C541B644}" type="slidenum">
              <a:rPr lang="en-US" smtClean="0"/>
              <a:t>‹#›</a:t>
            </a:fld>
            <a:endParaRPr lang="en-US"/>
          </a:p>
        </p:txBody>
      </p:sp>
    </p:spTree>
    <p:extLst>
      <p:ext uri="{BB962C8B-B14F-4D97-AF65-F5344CB8AC3E}">
        <p14:creationId xmlns:p14="http://schemas.microsoft.com/office/powerpoint/2010/main" val="163684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11</a:t>
            </a:fld>
            <a:endParaRPr lang="en-US"/>
          </a:p>
        </p:txBody>
      </p:sp>
    </p:spTree>
    <p:extLst>
      <p:ext uri="{BB962C8B-B14F-4D97-AF65-F5344CB8AC3E}">
        <p14:creationId xmlns:p14="http://schemas.microsoft.com/office/powerpoint/2010/main" val="286467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21</a:t>
            </a:fld>
            <a:endParaRPr lang="en-US"/>
          </a:p>
        </p:txBody>
      </p:sp>
    </p:spTree>
    <p:extLst>
      <p:ext uri="{BB962C8B-B14F-4D97-AF65-F5344CB8AC3E}">
        <p14:creationId xmlns:p14="http://schemas.microsoft.com/office/powerpoint/2010/main" val="3946746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nested if statements and passed variable</a:t>
            </a:r>
          </a:p>
          <a:p>
            <a:r>
              <a:rPr lang="en-US" dirty="0"/>
              <a:t>Explain the setting honors variable</a:t>
            </a:r>
          </a:p>
          <a:p>
            <a:r>
              <a:rPr lang="en-US" dirty="0"/>
              <a:t>Explain the outputs </a:t>
            </a:r>
            <a:r>
              <a:rPr lang="en-US"/>
              <a:t>-&gt; especially the passed</a:t>
            </a:r>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22</a:t>
            </a:fld>
            <a:endParaRPr lang="en-US"/>
          </a:p>
        </p:txBody>
      </p:sp>
    </p:spTree>
    <p:extLst>
      <p:ext uri="{BB962C8B-B14F-4D97-AF65-F5344CB8AC3E}">
        <p14:creationId xmlns:p14="http://schemas.microsoft.com/office/powerpoint/2010/main" val="3382307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13</a:t>
            </a:fld>
            <a:endParaRPr lang="en-US"/>
          </a:p>
        </p:txBody>
      </p:sp>
    </p:spTree>
    <p:extLst>
      <p:ext uri="{BB962C8B-B14F-4D97-AF65-F5344CB8AC3E}">
        <p14:creationId xmlns:p14="http://schemas.microsoft.com/office/powerpoint/2010/main" val="552643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array initialization in this slide, why we don’t have the size</a:t>
            </a:r>
          </a:p>
          <a:p>
            <a:r>
              <a:rPr lang="en-US" dirty="0"/>
              <a:t>Talk about what the loop is doing and how we’re using the indices</a:t>
            </a:r>
          </a:p>
          <a:p>
            <a:endParaRPr lang="en-US" dirty="0"/>
          </a:p>
          <a:p>
            <a:r>
              <a:rPr lang="en-US" dirty="0"/>
              <a:t>Then talk about the next array and how we’re looping through that one</a:t>
            </a:r>
          </a:p>
          <a:p>
            <a:r>
              <a:rPr lang="en-US" dirty="0"/>
              <a:t>Finally mention the enhanced for loop</a:t>
            </a:r>
          </a:p>
        </p:txBody>
      </p:sp>
      <p:sp>
        <p:nvSpPr>
          <p:cNvPr id="4" name="Slide Number Placeholder 3"/>
          <p:cNvSpPr>
            <a:spLocks noGrp="1"/>
          </p:cNvSpPr>
          <p:nvPr>
            <p:ph type="sldNum" sz="quarter" idx="5"/>
          </p:nvPr>
        </p:nvSpPr>
        <p:spPr/>
        <p:txBody>
          <a:bodyPr/>
          <a:lstStyle/>
          <a:p>
            <a:fld id="{12AC35DA-9462-6A4F-A7AC-CDD8C541B644}" type="slidenum">
              <a:rPr lang="en-US" smtClean="0"/>
              <a:t>14</a:t>
            </a:fld>
            <a:endParaRPr lang="en-US"/>
          </a:p>
        </p:txBody>
      </p:sp>
    </p:spTree>
    <p:extLst>
      <p:ext uri="{BB962C8B-B14F-4D97-AF65-F5344CB8AC3E}">
        <p14:creationId xmlns:p14="http://schemas.microsoft.com/office/powerpoint/2010/main" val="224855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15</a:t>
            </a:fld>
            <a:endParaRPr lang="en-US"/>
          </a:p>
        </p:txBody>
      </p:sp>
    </p:spTree>
    <p:extLst>
      <p:ext uri="{BB962C8B-B14F-4D97-AF65-F5344CB8AC3E}">
        <p14:creationId xmlns:p14="http://schemas.microsoft.com/office/powerpoint/2010/main" val="69431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that’s emphasized in this class and beyond is the array discipline…</a:t>
            </a:r>
          </a:p>
        </p:txBody>
      </p:sp>
      <p:sp>
        <p:nvSpPr>
          <p:cNvPr id="4" name="Slide Number Placeholder 3"/>
          <p:cNvSpPr>
            <a:spLocks noGrp="1"/>
          </p:cNvSpPr>
          <p:nvPr>
            <p:ph type="sldNum" sz="quarter" idx="5"/>
          </p:nvPr>
        </p:nvSpPr>
        <p:spPr/>
        <p:txBody>
          <a:bodyPr/>
          <a:lstStyle/>
          <a:p>
            <a:fld id="{12AC35DA-9462-6A4F-A7AC-CDD8C541B644}" type="slidenum">
              <a:rPr lang="en-US" smtClean="0"/>
              <a:t>16</a:t>
            </a:fld>
            <a:endParaRPr lang="en-US"/>
          </a:p>
        </p:txBody>
      </p:sp>
    </p:spTree>
    <p:extLst>
      <p:ext uri="{BB962C8B-B14F-4D97-AF65-F5344CB8AC3E}">
        <p14:creationId xmlns:p14="http://schemas.microsoft.com/office/powerpoint/2010/main" val="139404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17</a:t>
            </a:fld>
            <a:endParaRPr lang="en-US"/>
          </a:p>
        </p:txBody>
      </p:sp>
    </p:spTree>
    <p:extLst>
      <p:ext uri="{BB962C8B-B14F-4D97-AF65-F5344CB8AC3E}">
        <p14:creationId xmlns:p14="http://schemas.microsoft.com/office/powerpoint/2010/main" val="732355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18</a:t>
            </a:fld>
            <a:endParaRPr lang="en-US"/>
          </a:p>
        </p:txBody>
      </p:sp>
    </p:spTree>
    <p:extLst>
      <p:ext uri="{BB962C8B-B14F-4D97-AF65-F5344CB8AC3E}">
        <p14:creationId xmlns:p14="http://schemas.microsoft.com/office/powerpoint/2010/main" val="2714737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19</a:t>
            </a:fld>
            <a:endParaRPr lang="en-US"/>
          </a:p>
        </p:txBody>
      </p:sp>
    </p:spTree>
    <p:extLst>
      <p:ext uri="{BB962C8B-B14F-4D97-AF65-F5344CB8AC3E}">
        <p14:creationId xmlns:p14="http://schemas.microsoft.com/office/powerpoint/2010/main" val="3443826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AC35DA-9462-6A4F-A7AC-CDD8C541B644}" type="slidenum">
              <a:rPr lang="en-US" smtClean="0"/>
              <a:t>20</a:t>
            </a:fld>
            <a:endParaRPr lang="en-US"/>
          </a:p>
        </p:txBody>
      </p:sp>
    </p:spTree>
    <p:extLst>
      <p:ext uri="{BB962C8B-B14F-4D97-AF65-F5344CB8AC3E}">
        <p14:creationId xmlns:p14="http://schemas.microsoft.com/office/powerpoint/2010/main" val="2933599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2/7/22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2/7/22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2/7/22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2/7/22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2/7/22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2/7/22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anvas.pitt.edu/courses/127916/files/8050395?module_item_id=273527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anvas.pitt.edu/courses/127916/files/8421170?module_item_id=284608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oracle.com/javase/7/docs/api/java/util/Scann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8/docs/api/java/io/BufferedReader.html#re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8847-B000-FF4F-B15B-118411EF556E}"/>
              </a:ext>
            </a:extLst>
          </p:cNvPr>
          <p:cNvSpPr>
            <a:spLocks noGrp="1"/>
          </p:cNvSpPr>
          <p:nvPr>
            <p:ph type="ctrTitle"/>
          </p:nvPr>
        </p:nvSpPr>
        <p:spPr/>
        <p:txBody>
          <a:bodyPr/>
          <a:lstStyle/>
          <a:p>
            <a:r>
              <a:rPr lang="en-US" dirty="0"/>
              <a:t>CMPINF0401 Recitation</a:t>
            </a:r>
          </a:p>
        </p:txBody>
      </p:sp>
      <p:sp>
        <p:nvSpPr>
          <p:cNvPr id="3" name="Subtitle 2">
            <a:extLst>
              <a:ext uri="{FF2B5EF4-FFF2-40B4-BE49-F238E27FC236}">
                <a16:creationId xmlns:a16="http://schemas.microsoft.com/office/drawing/2014/main" id="{B151D2C2-C9FD-AF4B-92B7-EF5755E44CBC}"/>
              </a:ext>
            </a:extLst>
          </p:cNvPr>
          <p:cNvSpPr>
            <a:spLocks noGrp="1"/>
          </p:cNvSpPr>
          <p:nvPr>
            <p:ph type="subTitle" idx="1"/>
          </p:nvPr>
        </p:nvSpPr>
        <p:spPr>
          <a:xfrm>
            <a:off x="1154955" y="4777379"/>
            <a:ext cx="8825658" cy="1297743"/>
          </a:xfrm>
        </p:spPr>
        <p:txBody>
          <a:bodyPr>
            <a:normAutofit/>
          </a:bodyPr>
          <a:lstStyle/>
          <a:p>
            <a:r>
              <a:rPr lang="en-US" dirty="0"/>
              <a:t>Tuesdays 11:00-12:50</a:t>
            </a:r>
          </a:p>
          <a:p>
            <a:r>
              <a:rPr lang="en-US" dirty="0"/>
              <a:t>Michael Bartlett</a:t>
            </a:r>
          </a:p>
        </p:txBody>
      </p:sp>
      <p:sp>
        <p:nvSpPr>
          <p:cNvPr id="4" name="TextBox 3">
            <a:extLst>
              <a:ext uri="{FF2B5EF4-FFF2-40B4-BE49-F238E27FC236}">
                <a16:creationId xmlns:a16="http://schemas.microsoft.com/office/drawing/2014/main" id="{7B516FC0-5485-5A43-B456-54F4DB5840D3}"/>
              </a:ext>
            </a:extLst>
          </p:cNvPr>
          <p:cNvSpPr txBox="1"/>
          <p:nvPr/>
        </p:nvSpPr>
        <p:spPr>
          <a:xfrm>
            <a:off x="2431473" y="20262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390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Text Files Using </a:t>
            </a:r>
            <a:r>
              <a:rPr lang="en-US" dirty="0" err="1"/>
              <a:t>PrintWriter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9998" y="3186430"/>
            <a:ext cx="914400" cy="914400"/>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13693864-E269-154C-833B-2D10037459D1}"/>
              </a:ext>
            </a:extLst>
          </p:cNvPr>
          <p:cNvPicPr>
            <a:picLocks noChangeAspect="1"/>
          </p:cNvPicPr>
          <p:nvPr/>
        </p:nvPicPr>
        <p:blipFill>
          <a:blip r:embed="rId4"/>
          <a:stretch>
            <a:fillRect/>
          </a:stretch>
        </p:blipFill>
        <p:spPr>
          <a:xfrm>
            <a:off x="105091" y="2030730"/>
            <a:ext cx="6375400" cy="322580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2EC59D27-ECB3-8B48-A20E-2A34D96A30C7}"/>
              </a:ext>
            </a:extLst>
          </p:cNvPr>
          <p:cNvPicPr>
            <a:picLocks noChangeAspect="1"/>
          </p:cNvPicPr>
          <p:nvPr/>
        </p:nvPicPr>
        <p:blipFill>
          <a:blip r:embed="rId5"/>
          <a:stretch>
            <a:fillRect/>
          </a:stretch>
        </p:blipFill>
        <p:spPr>
          <a:xfrm>
            <a:off x="7702207" y="2347948"/>
            <a:ext cx="4384702" cy="2656805"/>
          </a:xfrm>
          <a:prstGeom prst="rect">
            <a:avLst/>
          </a:prstGeom>
        </p:spPr>
      </p:pic>
    </p:spTree>
    <p:extLst>
      <p:ext uri="{BB962C8B-B14F-4D97-AF65-F5344CB8AC3E}">
        <p14:creationId xmlns:p14="http://schemas.microsoft.com/office/powerpoint/2010/main" val="43753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File object</a:t>
            </a:r>
          </a:p>
          <a:p>
            <a:r>
              <a:rPr lang="en-US" dirty="0"/>
              <a:t>Then, make a new </a:t>
            </a:r>
            <a:r>
              <a:rPr lang="en-US" dirty="0" err="1"/>
              <a:t>FileWriter</a:t>
            </a:r>
            <a:r>
              <a:rPr lang="en-US" dirty="0"/>
              <a:t> object and set the file name.</a:t>
            </a:r>
          </a:p>
          <a:p>
            <a:r>
              <a:rPr lang="en-US" dirty="0"/>
              <a:t>Then, make a </a:t>
            </a:r>
            <a:r>
              <a:rPr lang="en-US" dirty="0" err="1"/>
              <a:t>BufferedWriter</a:t>
            </a:r>
            <a:r>
              <a:rPr lang="en-US" dirty="0"/>
              <a:t> object out of your </a:t>
            </a:r>
            <a:r>
              <a:rPr lang="en-US" dirty="0" err="1"/>
              <a:t>FileWriter</a:t>
            </a:r>
            <a:r>
              <a:rPr lang="en-US" dirty="0"/>
              <a:t> object</a:t>
            </a:r>
          </a:p>
          <a:p>
            <a:r>
              <a:rPr lang="en-US" dirty="0"/>
              <a:t>Write your data and then close the </a:t>
            </a:r>
            <a:r>
              <a:rPr lang="en-US" dirty="0" err="1"/>
              <a:t>BufferedWriter</a:t>
            </a:r>
            <a:r>
              <a:rPr lang="en-US" dirty="0"/>
              <a:t> and </a:t>
            </a:r>
            <a:r>
              <a:rPr lang="en-US" dirty="0" err="1"/>
              <a:t>FileWriter</a:t>
            </a:r>
            <a:r>
              <a:rPr lang="en-US" dirty="0"/>
              <a:t> objects.</a:t>
            </a:r>
          </a:p>
          <a:p>
            <a:pPr marL="0" indent="0">
              <a:buNone/>
            </a:pPr>
            <a:endParaRPr lang="en-US" dirty="0"/>
          </a:p>
        </p:txBody>
      </p:sp>
    </p:spTree>
    <p:extLst>
      <p:ext uri="{BB962C8B-B14F-4D97-AF65-F5344CB8AC3E}">
        <p14:creationId xmlns:p14="http://schemas.microsoft.com/office/powerpoint/2010/main" val="317719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05C0190F-38A4-9B4C-B0D9-08974444E568}"/>
              </a:ext>
            </a:extLst>
          </p:cNvPr>
          <p:cNvPicPr>
            <a:picLocks noChangeAspect="1"/>
          </p:cNvPicPr>
          <p:nvPr/>
        </p:nvPicPr>
        <p:blipFill>
          <a:blip r:embed="rId2"/>
          <a:stretch>
            <a:fillRect/>
          </a:stretch>
        </p:blipFill>
        <p:spPr>
          <a:xfrm>
            <a:off x="105091" y="2659380"/>
            <a:ext cx="6336644" cy="1957729"/>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3190" y="3111854"/>
            <a:ext cx="914400" cy="914400"/>
          </a:xfrm>
          <a:prstGeom prst="rect">
            <a:avLst/>
          </a:prstGeom>
        </p:spPr>
      </p:pic>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Appending Data To Existing File Using </a:t>
            </a:r>
            <a:r>
              <a:rPr lang="en-US" dirty="0" err="1"/>
              <a:t>FileWriter</a:t>
            </a:r>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C0077184-EC5F-4343-937D-5BD3B566A24D}"/>
              </a:ext>
            </a:extLst>
          </p:cNvPr>
          <p:cNvPicPr>
            <a:picLocks noChangeAspect="1"/>
          </p:cNvPicPr>
          <p:nvPr/>
        </p:nvPicPr>
        <p:blipFill>
          <a:blip r:embed="rId5"/>
          <a:stretch>
            <a:fillRect/>
          </a:stretch>
        </p:blipFill>
        <p:spPr>
          <a:xfrm>
            <a:off x="7537769" y="2359789"/>
            <a:ext cx="4549140" cy="2418530"/>
          </a:xfrm>
          <a:prstGeom prst="rect">
            <a:avLst/>
          </a:prstGeom>
        </p:spPr>
      </p:pic>
    </p:spTree>
    <p:extLst>
      <p:ext uri="{BB962C8B-B14F-4D97-AF65-F5344CB8AC3E}">
        <p14:creationId xmlns:p14="http://schemas.microsoft.com/office/powerpoint/2010/main" val="2836659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What’s an Array?</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Arrays are used to store multiple values in a single variable, instead of declaring separate variables for each value.</a:t>
            </a:r>
          </a:p>
          <a:p>
            <a:pPr lvl="1"/>
            <a:r>
              <a:rPr lang="en-US" dirty="0"/>
              <a:t>This variable is a “reference variable.” This means it “points” to the first object in the array and then all the objects in the array are stored next to it in memory.</a:t>
            </a:r>
          </a:p>
          <a:p>
            <a:pPr lvl="1"/>
            <a:r>
              <a:rPr lang="en-US" dirty="0"/>
              <a:t>Therefore, we uses indices when accessing an array. Let’s say we have an array named </a:t>
            </a:r>
            <a:r>
              <a:rPr lang="en-US" dirty="0" err="1"/>
              <a:t>arr</a:t>
            </a:r>
            <a:r>
              <a:rPr lang="en-US" dirty="0"/>
              <a:t> and we want the first item, </a:t>
            </a:r>
            <a:r>
              <a:rPr lang="en-US" dirty="0" err="1"/>
              <a:t>arr</a:t>
            </a:r>
            <a:r>
              <a:rPr lang="en-US" dirty="0"/>
              <a:t>[0] will give us that item, </a:t>
            </a:r>
            <a:r>
              <a:rPr lang="en-US" dirty="0" err="1"/>
              <a:t>arr</a:t>
            </a:r>
            <a:r>
              <a:rPr lang="en-US" dirty="0"/>
              <a:t>[1] gives us the second item and so on…</a:t>
            </a:r>
          </a:p>
          <a:p>
            <a:r>
              <a:rPr lang="en-US" dirty="0"/>
              <a:t>When making an array, declare the type that’s going to be stored in it and name it. Then set the values that you want in the array.</a:t>
            </a:r>
          </a:p>
          <a:p>
            <a:r>
              <a:rPr lang="en-US" dirty="0"/>
              <a:t>Or you can declare an array that’s not equal to anything and just has its size in the square brackets.</a:t>
            </a:r>
          </a:p>
        </p:txBody>
      </p:sp>
    </p:spTree>
    <p:extLst>
      <p:ext uri="{BB962C8B-B14F-4D97-AF65-F5344CB8AC3E}">
        <p14:creationId xmlns:p14="http://schemas.microsoft.com/office/powerpoint/2010/main" val="388362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Creating/Reading Arrays</a:t>
            </a:r>
          </a:p>
        </p:txBody>
      </p:sp>
      <p:pic>
        <p:nvPicPr>
          <p:cNvPr id="7" name="Content Placeholder 6" descr="Text&#10;&#10;Description automatically generated">
            <a:extLst>
              <a:ext uri="{FF2B5EF4-FFF2-40B4-BE49-F238E27FC236}">
                <a16:creationId xmlns:a16="http://schemas.microsoft.com/office/drawing/2014/main" id="{B99133A6-1DEA-6C4C-B47A-B78A29093182}"/>
              </a:ext>
            </a:extLst>
          </p:cNvPr>
          <p:cNvPicPr>
            <a:picLocks noGrp="1" noChangeAspect="1"/>
          </p:cNvPicPr>
          <p:nvPr>
            <p:ph idx="1"/>
          </p:nvPr>
        </p:nvPicPr>
        <p:blipFill>
          <a:blip r:embed="rId3"/>
          <a:stretch>
            <a:fillRect/>
          </a:stretch>
        </p:blipFill>
        <p:spPr>
          <a:xfrm>
            <a:off x="1622425" y="1318791"/>
            <a:ext cx="8947150" cy="3148855"/>
          </a:xfrm>
        </p:spPr>
      </p:pic>
      <p:pic>
        <p:nvPicPr>
          <p:cNvPr id="9" name="Picture 8" descr="Text&#10;&#10;Description automatically generated">
            <a:extLst>
              <a:ext uri="{FF2B5EF4-FFF2-40B4-BE49-F238E27FC236}">
                <a16:creationId xmlns:a16="http://schemas.microsoft.com/office/drawing/2014/main" id="{7651F8B8-F974-9541-AB04-7F53F9792009}"/>
              </a:ext>
            </a:extLst>
          </p:cNvPr>
          <p:cNvPicPr>
            <a:picLocks noChangeAspect="1"/>
          </p:cNvPicPr>
          <p:nvPr/>
        </p:nvPicPr>
        <p:blipFill>
          <a:blip r:embed="rId4"/>
          <a:stretch>
            <a:fillRect/>
          </a:stretch>
        </p:blipFill>
        <p:spPr>
          <a:xfrm>
            <a:off x="3413760" y="4551466"/>
            <a:ext cx="5364480" cy="2239540"/>
          </a:xfrm>
          <a:prstGeom prst="rect">
            <a:avLst/>
          </a:prstGeom>
        </p:spPr>
      </p:pic>
      <p:pic>
        <p:nvPicPr>
          <p:cNvPr id="13" name="Graphic 12" descr="Line arrow: Slight curve with solid fill">
            <a:extLst>
              <a:ext uri="{FF2B5EF4-FFF2-40B4-BE49-F238E27FC236}">
                <a16:creationId xmlns:a16="http://schemas.microsoft.com/office/drawing/2014/main" id="{89348E7B-777D-3C47-ABF3-88293E507C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56458" y="4740640"/>
            <a:ext cx="914400" cy="914400"/>
          </a:xfrm>
          <a:prstGeom prst="rect">
            <a:avLst/>
          </a:prstGeom>
        </p:spPr>
      </p:pic>
    </p:spTree>
    <p:extLst>
      <p:ext uri="{BB962C8B-B14F-4D97-AF65-F5344CB8AC3E}">
        <p14:creationId xmlns:p14="http://schemas.microsoft.com/office/powerpoint/2010/main" val="179781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Multidimensional Arrays</a:t>
            </a:r>
          </a:p>
        </p:txBody>
      </p:sp>
      <p:pic>
        <p:nvPicPr>
          <p:cNvPr id="6" name="Picture 5" descr="Text&#10;&#10;Description automatically generated">
            <a:extLst>
              <a:ext uri="{FF2B5EF4-FFF2-40B4-BE49-F238E27FC236}">
                <a16:creationId xmlns:a16="http://schemas.microsoft.com/office/drawing/2014/main" id="{50057F41-DC11-854D-A858-2D66F53D301A}"/>
              </a:ext>
            </a:extLst>
          </p:cNvPr>
          <p:cNvPicPr>
            <a:picLocks noChangeAspect="1"/>
          </p:cNvPicPr>
          <p:nvPr/>
        </p:nvPicPr>
        <p:blipFill>
          <a:blip r:embed="rId3"/>
          <a:stretch>
            <a:fillRect/>
          </a:stretch>
        </p:blipFill>
        <p:spPr>
          <a:xfrm>
            <a:off x="234950" y="1672748"/>
            <a:ext cx="5723652" cy="3512503"/>
          </a:xfrm>
          <a:prstGeom prst="rect">
            <a:avLst/>
          </a:prstGeom>
        </p:spPr>
      </p:pic>
      <p:pic>
        <p:nvPicPr>
          <p:cNvPr id="10" name="Picture 9">
            <a:extLst>
              <a:ext uri="{FF2B5EF4-FFF2-40B4-BE49-F238E27FC236}">
                <a16:creationId xmlns:a16="http://schemas.microsoft.com/office/drawing/2014/main" id="{5BF982C1-327C-D74F-9024-F28775EA58EF}"/>
              </a:ext>
            </a:extLst>
          </p:cNvPr>
          <p:cNvPicPr>
            <a:picLocks noChangeAspect="1"/>
          </p:cNvPicPr>
          <p:nvPr/>
        </p:nvPicPr>
        <p:blipFill>
          <a:blip r:embed="rId4"/>
          <a:stretch>
            <a:fillRect/>
          </a:stretch>
        </p:blipFill>
        <p:spPr>
          <a:xfrm>
            <a:off x="3096776" y="5582920"/>
            <a:ext cx="8724900" cy="889000"/>
          </a:xfrm>
          <a:prstGeom prst="rect">
            <a:avLst/>
          </a:prstGeom>
        </p:spPr>
      </p:pic>
      <p:pic>
        <p:nvPicPr>
          <p:cNvPr id="11" name="Graphic 10" descr="Line arrow: Slight curve with solid fill">
            <a:extLst>
              <a:ext uri="{FF2B5EF4-FFF2-40B4-BE49-F238E27FC236}">
                <a16:creationId xmlns:a16="http://schemas.microsoft.com/office/drawing/2014/main" id="{7BD64802-3C9D-7741-A993-D17143CCD2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13394">
            <a:off x="2110738" y="5193926"/>
            <a:ext cx="914400" cy="914400"/>
          </a:xfrm>
          <a:prstGeom prst="rect">
            <a:avLst/>
          </a:prstGeom>
        </p:spPr>
      </p:pic>
    </p:spTree>
    <p:extLst>
      <p:ext uri="{BB962C8B-B14F-4D97-AF65-F5344CB8AC3E}">
        <p14:creationId xmlns:p14="http://schemas.microsoft.com/office/powerpoint/2010/main" val="3662408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The Array Discipline</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normAutofit/>
          </a:bodyPr>
          <a:lstStyle/>
          <a:p>
            <a:r>
              <a:rPr lang="en-US" dirty="0"/>
              <a:t>When you declare an array you should declare an int named count or such to track how many values you have put into the array</a:t>
            </a:r>
          </a:p>
          <a:p>
            <a:r>
              <a:rPr lang="en-US" dirty="0"/>
              <a:t>Initialize count to 0 and then use count to </a:t>
            </a:r>
            <a:br>
              <a:rPr lang="en-US" dirty="0"/>
            </a:br>
            <a:r>
              <a:rPr lang="en-US" dirty="0"/>
              <a:t>represent two things:</a:t>
            </a:r>
          </a:p>
          <a:p>
            <a:pPr lvl="1"/>
            <a:r>
              <a:rPr lang="en-US" dirty="0"/>
              <a:t>The number of values you have put into the array so </a:t>
            </a:r>
            <a:br>
              <a:rPr lang="en-US" dirty="0"/>
            </a:br>
            <a:r>
              <a:rPr lang="en-US" dirty="0"/>
              <a:t>far</a:t>
            </a:r>
          </a:p>
          <a:p>
            <a:pPr lvl="1"/>
            <a:r>
              <a:rPr lang="en-US" dirty="0"/>
              <a:t>The index position of where the next value should be </a:t>
            </a:r>
            <a:br>
              <a:rPr lang="en-US" dirty="0"/>
            </a:br>
            <a:r>
              <a:rPr lang="en-US" dirty="0"/>
              <a:t>stored</a:t>
            </a:r>
          </a:p>
        </p:txBody>
      </p:sp>
      <p:sp>
        <p:nvSpPr>
          <p:cNvPr id="4" name="Content Placeholder 2">
            <a:extLst>
              <a:ext uri="{FF2B5EF4-FFF2-40B4-BE49-F238E27FC236}">
                <a16:creationId xmlns:a16="http://schemas.microsoft.com/office/drawing/2014/main" id="{D53C3C7A-8FE3-624D-9ACF-BB9E020A8818}"/>
              </a:ext>
            </a:extLst>
          </p:cNvPr>
          <p:cNvSpPr txBox="1">
            <a:spLocks/>
          </p:cNvSpPr>
          <p:nvPr/>
        </p:nvSpPr>
        <p:spPr>
          <a:xfrm>
            <a:off x="10184935" y="6415673"/>
            <a:ext cx="1910308" cy="24938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200" dirty="0"/>
              <a:t>Credit: Prof. M. Devine</a:t>
            </a:r>
          </a:p>
        </p:txBody>
      </p:sp>
    </p:spTree>
    <p:extLst>
      <p:ext uri="{BB962C8B-B14F-4D97-AF65-F5344CB8AC3E}">
        <p14:creationId xmlns:p14="http://schemas.microsoft.com/office/powerpoint/2010/main" val="43811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Let’s look at the example again using Array Discipline</a:t>
            </a:r>
          </a:p>
        </p:txBody>
      </p:sp>
      <p:pic>
        <p:nvPicPr>
          <p:cNvPr id="6" name="Picture 5" descr="Text&#10;&#10;Description automatically generated">
            <a:extLst>
              <a:ext uri="{FF2B5EF4-FFF2-40B4-BE49-F238E27FC236}">
                <a16:creationId xmlns:a16="http://schemas.microsoft.com/office/drawing/2014/main" id="{14590AEB-F6BA-5A4E-8508-03EE55B74ED4}"/>
              </a:ext>
            </a:extLst>
          </p:cNvPr>
          <p:cNvPicPr>
            <a:picLocks noChangeAspect="1"/>
          </p:cNvPicPr>
          <p:nvPr/>
        </p:nvPicPr>
        <p:blipFill>
          <a:blip r:embed="rId3"/>
          <a:stretch>
            <a:fillRect/>
          </a:stretch>
        </p:blipFill>
        <p:spPr>
          <a:xfrm>
            <a:off x="0" y="2930270"/>
            <a:ext cx="12192000" cy="2521460"/>
          </a:xfrm>
          <a:prstGeom prst="rect">
            <a:avLst/>
          </a:prstGeom>
        </p:spPr>
      </p:pic>
    </p:spTree>
    <p:extLst>
      <p:ext uri="{BB962C8B-B14F-4D97-AF65-F5344CB8AC3E}">
        <p14:creationId xmlns:p14="http://schemas.microsoft.com/office/powerpoint/2010/main" val="1175887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Lab 5</a:t>
            </a:r>
          </a:p>
        </p:txBody>
      </p:sp>
      <p:sp>
        <p:nvSpPr>
          <p:cNvPr id="6" name="Content Placeholder 5">
            <a:extLst>
              <a:ext uri="{FF2B5EF4-FFF2-40B4-BE49-F238E27FC236}">
                <a16:creationId xmlns:a16="http://schemas.microsoft.com/office/drawing/2014/main" id="{C2B09701-6857-A742-AC45-86E86F991B24}"/>
              </a:ext>
            </a:extLst>
          </p:cNvPr>
          <p:cNvSpPr>
            <a:spLocks noGrp="1"/>
          </p:cNvSpPr>
          <p:nvPr>
            <p:ph idx="1"/>
          </p:nvPr>
        </p:nvSpPr>
        <p:spPr/>
        <p:txBody>
          <a:bodyPr/>
          <a:lstStyle/>
          <a:p>
            <a:r>
              <a:rPr lang="en-US" dirty="0"/>
              <a:t>Assignment:</a:t>
            </a:r>
          </a:p>
          <a:p>
            <a:pPr lvl="1"/>
            <a:r>
              <a:rPr lang="en-US" dirty="0">
                <a:hlinkClick r:id="rId3"/>
              </a:rPr>
              <a:t>https://canvas.pitt.edu/courses/127916/files/8050395?module_item_id=2735274</a:t>
            </a:r>
            <a:endParaRPr lang="en-US" dirty="0"/>
          </a:p>
          <a:p>
            <a:pPr lvl="1"/>
            <a:r>
              <a:rPr lang="en-US" dirty="0"/>
              <a:t>Make sure to change the name of the class because it currently says “Project 4” but needs to be the same name as the java file which is “Lab5”.</a:t>
            </a:r>
          </a:p>
          <a:p>
            <a:r>
              <a:rPr lang="en-US" dirty="0"/>
              <a:t>You’re finding four values in this lab.</a:t>
            </a:r>
          </a:p>
          <a:p>
            <a:pPr lvl="1"/>
            <a:r>
              <a:rPr lang="en-US" dirty="0"/>
              <a:t>Minimum value in the array</a:t>
            </a:r>
          </a:p>
          <a:p>
            <a:pPr lvl="1"/>
            <a:r>
              <a:rPr lang="en-US" dirty="0"/>
              <a:t>Maximum value in the array</a:t>
            </a:r>
          </a:p>
          <a:p>
            <a:pPr lvl="1"/>
            <a:r>
              <a:rPr lang="en-US" dirty="0"/>
              <a:t>Average of all the values in the array</a:t>
            </a:r>
          </a:p>
          <a:p>
            <a:pPr lvl="1"/>
            <a:r>
              <a:rPr lang="en-US" dirty="0"/>
              <a:t>Product of all the values in the array</a:t>
            </a:r>
          </a:p>
        </p:txBody>
      </p:sp>
    </p:spTree>
    <p:extLst>
      <p:ext uri="{BB962C8B-B14F-4D97-AF65-F5344CB8AC3E}">
        <p14:creationId xmlns:p14="http://schemas.microsoft.com/office/powerpoint/2010/main" val="1843021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Lab 5: How?</a:t>
            </a:r>
          </a:p>
        </p:txBody>
      </p:sp>
      <p:sp>
        <p:nvSpPr>
          <p:cNvPr id="6" name="Content Placeholder 5">
            <a:extLst>
              <a:ext uri="{FF2B5EF4-FFF2-40B4-BE49-F238E27FC236}">
                <a16:creationId xmlns:a16="http://schemas.microsoft.com/office/drawing/2014/main" id="{C2B09701-6857-A742-AC45-86E86F991B24}"/>
              </a:ext>
            </a:extLst>
          </p:cNvPr>
          <p:cNvSpPr>
            <a:spLocks noGrp="1"/>
          </p:cNvSpPr>
          <p:nvPr>
            <p:ph idx="1"/>
          </p:nvPr>
        </p:nvSpPr>
        <p:spPr/>
        <p:txBody>
          <a:bodyPr/>
          <a:lstStyle/>
          <a:p>
            <a:r>
              <a:rPr lang="en-US" dirty="0"/>
              <a:t>You’re going to use loops!</a:t>
            </a:r>
          </a:p>
          <a:p>
            <a:r>
              <a:rPr lang="en-US" dirty="0"/>
              <a:t>You can do this in one loop, but your professor would like to see you use one loop per calculation to get you used to them.</a:t>
            </a:r>
          </a:p>
          <a:p>
            <a:r>
              <a:rPr lang="en-US" dirty="0"/>
              <a:t>Let’s check out some pseudocode</a:t>
            </a:r>
          </a:p>
          <a:p>
            <a:endParaRPr lang="en-US" dirty="0"/>
          </a:p>
        </p:txBody>
      </p:sp>
    </p:spTree>
    <p:extLst>
      <p:ext uri="{BB962C8B-B14F-4D97-AF65-F5344CB8AC3E}">
        <p14:creationId xmlns:p14="http://schemas.microsoft.com/office/powerpoint/2010/main" val="247591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5BE-A185-49FC-9275-47384EDD9F8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CE343AD-ED2A-4472-BA4A-1BD5DCE000E7}"/>
              </a:ext>
            </a:extLst>
          </p:cNvPr>
          <p:cNvSpPr>
            <a:spLocks noGrp="1"/>
          </p:cNvSpPr>
          <p:nvPr>
            <p:ph idx="1"/>
          </p:nvPr>
        </p:nvSpPr>
        <p:spPr/>
        <p:txBody>
          <a:bodyPr/>
          <a:lstStyle/>
          <a:p>
            <a:r>
              <a:rPr lang="en-US" dirty="0"/>
              <a:t>File I/O</a:t>
            </a:r>
          </a:p>
          <a:p>
            <a:r>
              <a:rPr lang="en-US" dirty="0"/>
              <a:t>Arrays</a:t>
            </a:r>
          </a:p>
          <a:p>
            <a:r>
              <a:rPr lang="en-US" dirty="0"/>
              <a:t>Lab 5</a:t>
            </a:r>
          </a:p>
          <a:p>
            <a:r>
              <a:rPr lang="en-US" dirty="0"/>
              <a:t>Assignment 2</a:t>
            </a:r>
          </a:p>
        </p:txBody>
      </p:sp>
    </p:spTree>
    <p:extLst>
      <p:ext uri="{BB962C8B-B14F-4D97-AF65-F5344CB8AC3E}">
        <p14:creationId xmlns:p14="http://schemas.microsoft.com/office/powerpoint/2010/main" val="640818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Lab 5: </a:t>
            </a:r>
            <a:r>
              <a:rPr lang="en-US" dirty="0" err="1"/>
              <a:t>Pseduocode</a:t>
            </a:r>
            <a:endParaRPr lang="en-US" dirty="0"/>
          </a:p>
        </p:txBody>
      </p:sp>
      <p:pic>
        <p:nvPicPr>
          <p:cNvPr id="7" name="Picture 6" descr="Text&#10;&#10;Description automatically generated">
            <a:extLst>
              <a:ext uri="{FF2B5EF4-FFF2-40B4-BE49-F238E27FC236}">
                <a16:creationId xmlns:a16="http://schemas.microsoft.com/office/drawing/2014/main" id="{4EC2661A-658E-2945-B4AB-398B8A864F78}"/>
              </a:ext>
            </a:extLst>
          </p:cNvPr>
          <p:cNvPicPr>
            <a:picLocks noChangeAspect="1"/>
          </p:cNvPicPr>
          <p:nvPr/>
        </p:nvPicPr>
        <p:blipFill>
          <a:blip r:embed="rId3"/>
          <a:stretch>
            <a:fillRect/>
          </a:stretch>
        </p:blipFill>
        <p:spPr>
          <a:xfrm>
            <a:off x="0" y="1277569"/>
            <a:ext cx="12192000" cy="5127713"/>
          </a:xfrm>
          <a:prstGeom prst="rect">
            <a:avLst/>
          </a:prstGeom>
        </p:spPr>
      </p:pic>
    </p:spTree>
    <p:extLst>
      <p:ext uri="{BB962C8B-B14F-4D97-AF65-F5344CB8AC3E}">
        <p14:creationId xmlns:p14="http://schemas.microsoft.com/office/powerpoint/2010/main" val="3236274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Assignment 2</a:t>
            </a:r>
          </a:p>
        </p:txBody>
      </p:sp>
      <p:sp>
        <p:nvSpPr>
          <p:cNvPr id="6" name="Content Placeholder 5">
            <a:extLst>
              <a:ext uri="{FF2B5EF4-FFF2-40B4-BE49-F238E27FC236}">
                <a16:creationId xmlns:a16="http://schemas.microsoft.com/office/drawing/2014/main" id="{C2B09701-6857-A742-AC45-86E86F991B24}"/>
              </a:ext>
            </a:extLst>
          </p:cNvPr>
          <p:cNvSpPr>
            <a:spLocks noGrp="1"/>
          </p:cNvSpPr>
          <p:nvPr>
            <p:ph idx="1"/>
          </p:nvPr>
        </p:nvSpPr>
        <p:spPr/>
        <p:txBody>
          <a:bodyPr/>
          <a:lstStyle/>
          <a:p>
            <a:r>
              <a:rPr lang="en-US" dirty="0"/>
              <a:t>Assignment:</a:t>
            </a:r>
          </a:p>
          <a:p>
            <a:pPr lvl="1"/>
            <a:r>
              <a:rPr lang="en-US" dirty="0">
                <a:hlinkClick r:id="rId3"/>
              </a:rPr>
              <a:t>https://canvas.pitt.edu/courses/127916/files/8421170?module_item_id=2846089</a:t>
            </a:r>
            <a:endParaRPr lang="en-US" dirty="0"/>
          </a:p>
          <a:p>
            <a:r>
              <a:rPr lang="en-US" dirty="0"/>
              <a:t>Let’s check out some pseudocode</a:t>
            </a:r>
          </a:p>
          <a:p>
            <a:endParaRPr lang="en-US" dirty="0"/>
          </a:p>
        </p:txBody>
      </p:sp>
    </p:spTree>
    <p:extLst>
      <p:ext uri="{BB962C8B-B14F-4D97-AF65-F5344CB8AC3E}">
        <p14:creationId xmlns:p14="http://schemas.microsoft.com/office/powerpoint/2010/main" val="53355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Assignment 2: </a:t>
            </a:r>
            <a:r>
              <a:rPr lang="en-US" dirty="0" err="1"/>
              <a:t>Pseduocode</a:t>
            </a:r>
            <a:endParaRPr lang="en-US" dirty="0"/>
          </a:p>
        </p:txBody>
      </p:sp>
      <p:pic>
        <p:nvPicPr>
          <p:cNvPr id="7" name="Picture 6" descr="Text&#10;&#10;Description automatically generated">
            <a:extLst>
              <a:ext uri="{FF2B5EF4-FFF2-40B4-BE49-F238E27FC236}">
                <a16:creationId xmlns:a16="http://schemas.microsoft.com/office/drawing/2014/main" id="{EEC0EC68-5874-F14A-B8FE-3EC3FFD3921B}"/>
              </a:ext>
            </a:extLst>
          </p:cNvPr>
          <p:cNvPicPr>
            <a:picLocks noChangeAspect="1"/>
          </p:cNvPicPr>
          <p:nvPr/>
        </p:nvPicPr>
        <p:blipFill>
          <a:blip r:embed="rId3"/>
          <a:stretch>
            <a:fillRect/>
          </a:stretch>
        </p:blipFill>
        <p:spPr>
          <a:xfrm>
            <a:off x="0" y="1234633"/>
            <a:ext cx="12192000" cy="5623367"/>
          </a:xfrm>
          <a:prstGeom prst="rect">
            <a:avLst/>
          </a:prstGeom>
        </p:spPr>
      </p:pic>
    </p:spTree>
    <p:extLst>
      <p:ext uri="{BB962C8B-B14F-4D97-AF65-F5344CB8AC3E}">
        <p14:creationId xmlns:p14="http://schemas.microsoft.com/office/powerpoint/2010/main" val="420978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File I/O: Using the Scanner</a:t>
            </a:r>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Scanner to read the file and do something with the data.</a:t>
            </a:r>
          </a:p>
          <a:p>
            <a:r>
              <a:rPr lang="en-US" dirty="0"/>
              <a:t>Scanner has multiple methods that we can utilize to read the file.</a:t>
            </a:r>
          </a:p>
          <a:p>
            <a:pPr lvl="1"/>
            <a:r>
              <a:rPr lang="en-US" dirty="0">
                <a:hlinkClick r:id="rId2"/>
              </a:rPr>
              <a:t>Check out the Java API docs for Scanner</a:t>
            </a:r>
            <a:endParaRPr lang="en-US" dirty="0"/>
          </a:p>
        </p:txBody>
      </p:sp>
    </p:spTree>
    <p:extLst>
      <p:ext uri="{BB962C8B-B14F-4D97-AF65-F5344CB8AC3E}">
        <p14:creationId xmlns:p14="http://schemas.microsoft.com/office/powerpoint/2010/main" val="75874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pic>
        <p:nvPicPr>
          <p:cNvPr id="7" name="Picture 6" descr="Text&#10;&#10;Description automatically generated">
            <a:extLst>
              <a:ext uri="{FF2B5EF4-FFF2-40B4-BE49-F238E27FC236}">
                <a16:creationId xmlns:a16="http://schemas.microsoft.com/office/drawing/2014/main" id="{7C6F0349-F125-504A-B962-CFB5A7D6912B}"/>
              </a:ext>
            </a:extLst>
          </p:cNvPr>
          <p:cNvPicPr>
            <a:picLocks noChangeAspect="1"/>
          </p:cNvPicPr>
          <p:nvPr/>
        </p:nvPicPr>
        <p:blipFill>
          <a:blip r:embed="rId2"/>
          <a:stretch>
            <a:fillRect/>
          </a:stretch>
        </p:blipFill>
        <p:spPr>
          <a:xfrm>
            <a:off x="1739090" y="1279985"/>
            <a:ext cx="8713820" cy="5380173"/>
          </a:xfrm>
          <a:prstGeom prst="rect">
            <a:avLst/>
          </a:prstGeom>
        </p:spPr>
      </p:pic>
    </p:spTree>
    <p:extLst>
      <p:ext uri="{BB962C8B-B14F-4D97-AF65-F5344CB8AC3E}">
        <p14:creationId xmlns:p14="http://schemas.microsoft.com/office/powerpoint/2010/main" val="134090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Scanner</a:t>
            </a:r>
          </a:p>
        </p:txBody>
      </p:sp>
      <p:pic>
        <p:nvPicPr>
          <p:cNvPr id="9" name="Picture 8" descr="Text&#10;&#10;Description automatically generated">
            <a:extLst>
              <a:ext uri="{FF2B5EF4-FFF2-40B4-BE49-F238E27FC236}">
                <a16:creationId xmlns:a16="http://schemas.microsoft.com/office/drawing/2014/main" id="{402A8BD3-8EE3-7F40-915A-2D18F16A0F27}"/>
              </a:ext>
            </a:extLst>
          </p:cNvPr>
          <p:cNvPicPr>
            <a:picLocks noChangeAspect="1"/>
          </p:cNvPicPr>
          <p:nvPr/>
        </p:nvPicPr>
        <p:blipFill>
          <a:blip r:embed="rId2"/>
          <a:stretch>
            <a:fillRect/>
          </a:stretch>
        </p:blipFill>
        <p:spPr>
          <a:xfrm>
            <a:off x="204470" y="1548686"/>
            <a:ext cx="8051800" cy="1544953"/>
          </a:xfrm>
          <a:prstGeom prst="rect">
            <a:avLst/>
          </a:prstGeom>
        </p:spPr>
      </p:pic>
      <p:pic>
        <p:nvPicPr>
          <p:cNvPr id="11" name="Picture 10" descr="Text&#10;&#10;Description automatically generated">
            <a:extLst>
              <a:ext uri="{FF2B5EF4-FFF2-40B4-BE49-F238E27FC236}">
                <a16:creationId xmlns:a16="http://schemas.microsoft.com/office/drawing/2014/main" id="{8F4FEB19-6DF5-3447-BE4F-336EA418CDD9}"/>
              </a:ext>
            </a:extLst>
          </p:cNvPr>
          <p:cNvPicPr>
            <a:picLocks noChangeAspect="1"/>
          </p:cNvPicPr>
          <p:nvPr/>
        </p:nvPicPr>
        <p:blipFill>
          <a:blip r:embed="rId3"/>
          <a:stretch>
            <a:fillRect/>
          </a:stretch>
        </p:blipFill>
        <p:spPr>
          <a:xfrm>
            <a:off x="311150" y="4910533"/>
            <a:ext cx="8051800" cy="1639413"/>
          </a:xfrm>
          <a:prstGeom prst="rect">
            <a:avLst/>
          </a:prstGeom>
        </p:spPr>
      </p:pic>
      <p:pic>
        <p:nvPicPr>
          <p:cNvPr id="13" name="Picture 12" descr="Text&#10;&#10;Description automatically generated with medium confidence">
            <a:extLst>
              <a:ext uri="{FF2B5EF4-FFF2-40B4-BE49-F238E27FC236}">
                <a16:creationId xmlns:a16="http://schemas.microsoft.com/office/drawing/2014/main" id="{AE3099E1-9897-0142-A051-1B0DFC63BEA2}"/>
              </a:ext>
            </a:extLst>
          </p:cNvPr>
          <p:cNvPicPr>
            <a:picLocks noChangeAspect="1"/>
          </p:cNvPicPr>
          <p:nvPr/>
        </p:nvPicPr>
        <p:blipFill>
          <a:blip r:embed="rId4"/>
          <a:stretch>
            <a:fillRect/>
          </a:stretch>
        </p:blipFill>
        <p:spPr>
          <a:xfrm>
            <a:off x="9993630" y="3459360"/>
            <a:ext cx="952500" cy="3162300"/>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F80CDA18-6CFD-4B4F-A406-B2438C794B38}"/>
              </a:ext>
            </a:extLst>
          </p:cNvPr>
          <p:cNvPicPr>
            <a:picLocks noChangeAspect="1"/>
          </p:cNvPicPr>
          <p:nvPr/>
        </p:nvPicPr>
        <p:blipFill>
          <a:blip r:embed="rId5"/>
          <a:stretch>
            <a:fillRect/>
          </a:stretch>
        </p:blipFill>
        <p:spPr>
          <a:xfrm>
            <a:off x="8769350" y="1853248"/>
            <a:ext cx="3111500" cy="698500"/>
          </a:xfrm>
          <a:prstGeom prst="rect">
            <a:avLst/>
          </a:prstGeom>
        </p:spPr>
      </p:pic>
      <p:pic>
        <p:nvPicPr>
          <p:cNvPr id="17" name="Graphic 16" descr="Arrow Right with solid fill">
            <a:extLst>
              <a:ext uri="{FF2B5EF4-FFF2-40B4-BE49-F238E27FC236}">
                <a16:creationId xmlns:a16="http://schemas.microsoft.com/office/drawing/2014/main" id="{795B2893-085F-A448-AF7C-12B70AC149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99678" y="1847295"/>
            <a:ext cx="914400" cy="914400"/>
          </a:xfrm>
          <a:prstGeom prst="rect">
            <a:avLst/>
          </a:prstGeom>
        </p:spPr>
      </p:pic>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50198" y="5398215"/>
            <a:ext cx="914400" cy="914400"/>
          </a:xfrm>
          <a:prstGeom prst="rect">
            <a:avLst/>
          </a:prstGeom>
        </p:spPr>
      </p:pic>
    </p:spTree>
    <p:extLst>
      <p:ext uri="{BB962C8B-B14F-4D97-AF65-F5344CB8AC3E}">
        <p14:creationId xmlns:p14="http://schemas.microsoft.com/office/powerpoint/2010/main" val="222399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we need to use the File Class to get a reference to the file that we want to read.</a:t>
            </a:r>
          </a:p>
          <a:p>
            <a:r>
              <a:rPr lang="en-US" dirty="0"/>
              <a:t>Then we use a </a:t>
            </a:r>
            <a:r>
              <a:rPr lang="en-US" dirty="0" err="1"/>
              <a:t>BufferedReader</a:t>
            </a:r>
            <a:r>
              <a:rPr lang="en-US" dirty="0"/>
              <a:t> to read the file.</a:t>
            </a:r>
          </a:p>
          <a:p>
            <a:r>
              <a:rPr lang="en-US" dirty="0"/>
              <a:t>Scanner has multiple methods that we can utilize to read the file.</a:t>
            </a:r>
          </a:p>
          <a:p>
            <a:pPr lvl="1"/>
            <a:r>
              <a:rPr lang="en-US" dirty="0">
                <a:hlinkClick r:id="rId2"/>
              </a:rPr>
              <a:t>Check out the Java API docs for </a:t>
            </a:r>
            <a:r>
              <a:rPr lang="en-US" dirty="0" err="1">
                <a:hlinkClick r:id="rId2"/>
              </a:rPr>
              <a:t>BufferedReader</a:t>
            </a:r>
            <a:endParaRPr lang="en-US" dirty="0"/>
          </a:p>
        </p:txBody>
      </p:sp>
    </p:spTree>
    <p:extLst>
      <p:ext uri="{BB962C8B-B14F-4D97-AF65-F5344CB8AC3E}">
        <p14:creationId xmlns:p14="http://schemas.microsoft.com/office/powerpoint/2010/main" val="129575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Reading Text Files Using </a:t>
            </a:r>
            <a:r>
              <a:rPr lang="en-US" dirty="0" err="1"/>
              <a:t>BufferedReader</a:t>
            </a:r>
            <a:endParaRPr lang="en-US" dirty="0"/>
          </a:p>
        </p:txBody>
      </p:sp>
      <p:pic>
        <p:nvPicPr>
          <p:cNvPr id="18" name="Graphic 17" descr="Arrow Right with solid fill">
            <a:extLst>
              <a:ext uri="{FF2B5EF4-FFF2-40B4-BE49-F238E27FC236}">
                <a16:creationId xmlns:a16="http://schemas.microsoft.com/office/drawing/2014/main" id="{1018E0A3-C824-E846-8D95-537EF74B3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7758" y="3382801"/>
            <a:ext cx="914400" cy="914400"/>
          </a:xfrm>
          <a:prstGeom prst="rect">
            <a:avLst/>
          </a:prstGeom>
        </p:spPr>
      </p:pic>
      <p:pic>
        <p:nvPicPr>
          <p:cNvPr id="4" name="Picture 3" descr="Text&#10;&#10;Description automatically generated">
            <a:extLst>
              <a:ext uri="{FF2B5EF4-FFF2-40B4-BE49-F238E27FC236}">
                <a16:creationId xmlns:a16="http://schemas.microsoft.com/office/drawing/2014/main" id="{EC6EEFC4-8994-9549-B24F-B834BA91174E}"/>
              </a:ext>
            </a:extLst>
          </p:cNvPr>
          <p:cNvPicPr>
            <a:picLocks noChangeAspect="1"/>
          </p:cNvPicPr>
          <p:nvPr/>
        </p:nvPicPr>
        <p:blipFill>
          <a:blip r:embed="rId4"/>
          <a:stretch>
            <a:fillRect/>
          </a:stretch>
        </p:blipFill>
        <p:spPr>
          <a:xfrm>
            <a:off x="364171" y="2745720"/>
            <a:ext cx="7040880" cy="2188563"/>
          </a:xfrm>
          <a:prstGeom prst="rect">
            <a:avLst/>
          </a:prstGeom>
        </p:spPr>
      </p:pic>
      <p:pic>
        <p:nvPicPr>
          <p:cNvPr id="6" name="Picture 5" descr="Text&#10;&#10;Description automatically generated">
            <a:extLst>
              <a:ext uri="{FF2B5EF4-FFF2-40B4-BE49-F238E27FC236}">
                <a16:creationId xmlns:a16="http://schemas.microsoft.com/office/drawing/2014/main" id="{0E2023B9-E198-204F-B0D7-6778C7A818C0}"/>
              </a:ext>
            </a:extLst>
          </p:cNvPr>
          <p:cNvPicPr>
            <a:picLocks noChangeAspect="1"/>
          </p:cNvPicPr>
          <p:nvPr/>
        </p:nvPicPr>
        <p:blipFill>
          <a:blip r:embed="rId5"/>
          <a:stretch>
            <a:fillRect/>
          </a:stretch>
        </p:blipFill>
        <p:spPr>
          <a:xfrm>
            <a:off x="8944929" y="3459001"/>
            <a:ext cx="2882900" cy="762000"/>
          </a:xfrm>
          <a:prstGeom prst="rect">
            <a:avLst/>
          </a:prstGeom>
        </p:spPr>
      </p:pic>
    </p:spTree>
    <p:extLst>
      <p:ext uri="{BB962C8B-B14F-4D97-AF65-F5344CB8AC3E}">
        <p14:creationId xmlns:p14="http://schemas.microsoft.com/office/powerpoint/2010/main" val="356343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Scanner Vs. </a:t>
            </a:r>
            <a:r>
              <a:rPr lang="en-US" dirty="0" err="1"/>
              <a:t>BufferedReader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Scanner will </a:t>
            </a:r>
            <a:r>
              <a:rPr lang="en-US" i="1" dirty="0"/>
              <a:t>parse</a:t>
            </a:r>
            <a:r>
              <a:rPr lang="en-US" dirty="0"/>
              <a:t> every “token” in a file that way you can interpret all the “tokens” in a file</a:t>
            </a:r>
          </a:p>
          <a:p>
            <a:pPr lvl="1"/>
            <a:r>
              <a:rPr lang="en-US" dirty="0"/>
              <a:t>Parsing: Interpreting the given input as tokens (parts). It's able to give back you specific parts directly as int, string, decimal, etc. See also all those </a:t>
            </a:r>
            <a:r>
              <a:rPr lang="en-US" dirty="0" err="1"/>
              <a:t>nextXx</a:t>
            </a:r>
            <a:r>
              <a:rPr lang="en-US" dirty="0"/>
              <a:t>() methods in Scanner class.</a:t>
            </a:r>
          </a:p>
          <a:p>
            <a:r>
              <a:rPr lang="en-US" dirty="0" err="1"/>
              <a:t>BufferedReader</a:t>
            </a:r>
            <a:r>
              <a:rPr lang="en-US" dirty="0"/>
              <a:t> will simply read the stream without doing any special parsing</a:t>
            </a:r>
          </a:p>
          <a:p>
            <a:pPr lvl="1"/>
            <a:r>
              <a:rPr lang="en-US" dirty="0"/>
              <a:t>Reading = Dumb streaming. It keeps giving back you all characters, which you in turn have to manually inspect if you'd like to match or compose something useful. But if you don't need to do that anyway, then reading is sufficient.</a:t>
            </a:r>
          </a:p>
        </p:txBody>
      </p:sp>
    </p:spTree>
    <p:extLst>
      <p:ext uri="{BB962C8B-B14F-4D97-AF65-F5344CB8AC3E}">
        <p14:creationId xmlns:p14="http://schemas.microsoft.com/office/powerpoint/2010/main" val="52572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B06E-1847-824C-851D-38707823F4A6}"/>
              </a:ext>
            </a:extLst>
          </p:cNvPr>
          <p:cNvSpPr>
            <a:spLocks noGrp="1"/>
          </p:cNvSpPr>
          <p:nvPr>
            <p:ph type="title"/>
          </p:nvPr>
        </p:nvSpPr>
        <p:spPr/>
        <p:txBody>
          <a:bodyPr/>
          <a:lstStyle/>
          <a:p>
            <a:r>
              <a:rPr lang="en-US" dirty="0"/>
              <a:t>Writing to files Using </a:t>
            </a:r>
            <a:r>
              <a:rPr lang="en-US" dirty="0" err="1"/>
              <a:t>PrintWriter</a:t>
            </a:r>
            <a:endParaRPr lang="en-US" dirty="0"/>
          </a:p>
        </p:txBody>
      </p:sp>
      <p:sp>
        <p:nvSpPr>
          <p:cNvPr id="3" name="Content Placeholder 2">
            <a:extLst>
              <a:ext uri="{FF2B5EF4-FFF2-40B4-BE49-F238E27FC236}">
                <a16:creationId xmlns:a16="http://schemas.microsoft.com/office/drawing/2014/main" id="{F7228490-413A-414E-85B0-892FB4AEFF40}"/>
              </a:ext>
            </a:extLst>
          </p:cNvPr>
          <p:cNvSpPr>
            <a:spLocks noGrp="1"/>
          </p:cNvSpPr>
          <p:nvPr>
            <p:ph idx="1"/>
          </p:nvPr>
        </p:nvSpPr>
        <p:spPr/>
        <p:txBody>
          <a:bodyPr/>
          <a:lstStyle/>
          <a:p>
            <a:r>
              <a:rPr lang="en-US" dirty="0"/>
              <a:t>First, make a new </a:t>
            </a:r>
            <a:r>
              <a:rPr lang="en-US" dirty="0" err="1"/>
              <a:t>PrintWriter</a:t>
            </a:r>
            <a:r>
              <a:rPr lang="en-US" dirty="0"/>
              <a:t> object and set the file name.</a:t>
            </a:r>
          </a:p>
          <a:p>
            <a:r>
              <a:rPr lang="en-US" dirty="0"/>
              <a:t>Then, write your data.</a:t>
            </a:r>
          </a:p>
          <a:p>
            <a:r>
              <a:rPr lang="en-US" dirty="0"/>
              <a:t>Make sure to close it using </a:t>
            </a:r>
            <a:r>
              <a:rPr lang="en-US" dirty="0" err="1"/>
              <a:t>writer.close</a:t>
            </a:r>
            <a:r>
              <a:rPr lang="en-US" dirty="0"/>
              <a:t>();</a:t>
            </a:r>
          </a:p>
          <a:p>
            <a:pPr lvl="1"/>
            <a:r>
              <a:rPr lang="en-US" dirty="0"/>
              <a:t>Your data won’t write if you don’t do this.</a:t>
            </a:r>
          </a:p>
        </p:txBody>
      </p:sp>
    </p:spTree>
    <p:extLst>
      <p:ext uri="{BB962C8B-B14F-4D97-AF65-F5344CB8AC3E}">
        <p14:creationId xmlns:p14="http://schemas.microsoft.com/office/powerpoint/2010/main" val="1999195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1110</TotalTime>
  <Words>905</Words>
  <Application>Microsoft Macintosh PowerPoint</Application>
  <PresentationFormat>Widescreen</PresentationFormat>
  <Paragraphs>92</Paragraphs>
  <Slides>22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Ion</vt:lpstr>
      <vt:lpstr>CMPINF0401 Recitation</vt:lpstr>
      <vt:lpstr>Overview</vt:lpstr>
      <vt:lpstr>File I/O: Using the Scanner</vt:lpstr>
      <vt:lpstr>Reading Text Files Using Scanner</vt:lpstr>
      <vt:lpstr>Reading Text Files Using Scanner</vt:lpstr>
      <vt:lpstr>Reading Text Files Using BufferedReader</vt:lpstr>
      <vt:lpstr>Reading Text Files Using BufferedReader</vt:lpstr>
      <vt:lpstr>Scanner Vs. BufferedReader</vt:lpstr>
      <vt:lpstr>Writing to files Using PrintWriter</vt:lpstr>
      <vt:lpstr>Writing Text Files Using PrintWriter</vt:lpstr>
      <vt:lpstr>Appending Data To Existing File Using FileWriter</vt:lpstr>
      <vt:lpstr>Appending Data To Existing File Using FileWriter</vt:lpstr>
      <vt:lpstr>What’s an Array?</vt:lpstr>
      <vt:lpstr>Creating/Reading Arrays</vt:lpstr>
      <vt:lpstr>Multidimensional Arrays</vt:lpstr>
      <vt:lpstr>The Array Discipline</vt:lpstr>
      <vt:lpstr>Let’s look at the example again using Array Discipline</vt:lpstr>
      <vt:lpstr>Lab 5</vt:lpstr>
      <vt:lpstr>Lab 5: How?</vt:lpstr>
      <vt:lpstr>Lab 5: Pseduocode</vt:lpstr>
      <vt:lpstr>Assignment 2</vt:lpstr>
      <vt:lpstr>Assignment 2: Pseduocode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CS0007 Recitation</dc:title>
  <dc:creator>Bartlett, Michael</dc:creator>
  <cp:lastModifiedBy>Bartlett, Michael</cp:lastModifiedBy>
  <cp:revision>60</cp:revision>
  <dcterms:created xsi:type="dcterms:W3CDTF">2021-09-09T03:17:48Z</dcterms:created>
  <dcterms:modified xsi:type="dcterms:W3CDTF">2022-02-08T00:20:41Z</dcterms:modified>
</cp:coreProperties>
</file>