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71" r:id="rId3"/>
    <p:sldId id="287" r:id="rId4"/>
    <p:sldId id="288" r:id="rId5"/>
    <p:sldId id="289" r:id="rId6"/>
    <p:sldId id="282" r:id="rId7"/>
    <p:sldId id="290" r:id="rId8"/>
    <p:sldId id="292" r:id="rId9"/>
    <p:sldId id="293" r:id="rId10"/>
    <p:sldId id="283" r:id="rId11"/>
    <p:sldId id="285" r:id="rId12"/>
    <p:sldId id="286" r:id="rId13"/>
    <p:sldId id="284" r:id="rId14"/>
    <p:sldId id="294" r:id="rId15"/>
    <p:sldId id="295" r:id="rId16"/>
    <p:sldId id="291" r:id="rId17"/>
    <p:sldId id="296" r:id="rId18"/>
    <p:sldId id="297" r:id="rId19"/>
    <p:sldId id="298" r:id="rId20"/>
    <p:sldId id="280" r:id="rId21"/>
    <p:sldId id="281" r:id="rId22"/>
    <p:sldId id="299" r:id="rId23"/>
    <p:sldId id="300" r:id="rId24"/>
    <p:sldId id="301" r:id="rId25"/>
    <p:sldId id="30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09"/>
    <p:restoredTop sz="92969"/>
  </p:normalViewPr>
  <p:slideViewPr>
    <p:cSldViewPr snapToGrid="0" snapToObjects="1">
      <p:cViewPr varScale="1">
        <p:scale>
          <a:sx n="150" d="100"/>
          <a:sy n="150" d="100"/>
        </p:scale>
        <p:origin x="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4/19/22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4/19/22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Users/michaelbartlett/Desktop/Pitt/Spring%20Semester%20'22/CMPINF0401%20-%20TA%20Intermediate%20Programming%20w%20Java/Labs/A4Solution.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CMPINF0401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Tuesdays 11:00-12:50</a:t>
            </a:r>
          </a:p>
          <a:p>
            <a:r>
              <a:rPr lang="en-US" dirty="0"/>
              <a:t>Michael Bartlett</a:t>
            </a:r>
          </a:p>
        </p:txBody>
      </p:sp>
      <p:sp>
        <p:nvSpPr>
          <p:cNvPr id="4" name="TextBox 3">
            <a:extLst>
              <a:ext uri="{FF2B5EF4-FFF2-40B4-BE49-F238E27FC236}">
                <a16:creationId xmlns:a16="http://schemas.microsoft.com/office/drawing/2014/main" id="{7B516FC0-5485-5A43-B456-54F4DB5840D3}"/>
              </a:ext>
            </a:extLst>
          </p:cNvPr>
          <p:cNvSpPr txBox="1"/>
          <p:nvPr/>
        </p:nvSpPr>
        <p:spPr>
          <a:xfrm>
            <a:off x="2431473" y="20262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p:txBody>
          <a:bodyPr/>
          <a:lstStyle/>
          <a:p>
            <a:r>
              <a:rPr lang="en-US" dirty="0"/>
              <a:t>OOP: What’s a Class?</a:t>
            </a:r>
          </a:p>
        </p:txBody>
      </p:sp>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p:txBody>
          <a:bodyPr/>
          <a:lstStyle/>
          <a:p>
            <a:r>
              <a:rPr lang="en-US" dirty="0"/>
              <a:t>Every object has a class</a:t>
            </a:r>
          </a:p>
          <a:p>
            <a:pPr lvl="1"/>
            <a:r>
              <a:rPr lang="en-US" dirty="0"/>
              <a:t>A class defines the object’s methods and fields</a:t>
            </a:r>
          </a:p>
          <a:p>
            <a:r>
              <a:rPr lang="en-US" dirty="0"/>
              <a:t>A class defines both type and implementation</a:t>
            </a:r>
          </a:p>
          <a:p>
            <a:pPr lvl="1"/>
            <a:r>
              <a:rPr lang="en-US" dirty="0"/>
              <a:t>Type </a:t>
            </a:r>
            <a:r>
              <a:rPr lang="en-US" dirty="0">
                <a:sym typeface="Wingdings" pitchFamily="2" charset="2"/>
              </a:rPr>
              <a:t> Where the object can be used (What datatypes is the constructor going to accept?)</a:t>
            </a:r>
          </a:p>
          <a:p>
            <a:pPr lvl="1"/>
            <a:r>
              <a:rPr lang="en-US" dirty="0">
                <a:sym typeface="Wingdings" pitchFamily="2" charset="2"/>
              </a:rPr>
              <a:t>Implementation  How the object does things (its methods)</a:t>
            </a:r>
            <a:endParaRPr lang="en-US" dirty="0"/>
          </a:p>
        </p:txBody>
      </p:sp>
    </p:spTree>
    <p:extLst>
      <p:ext uri="{BB962C8B-B14F-4D97-AF65-F5344CB8AC3E}">
        <p14:creationId xmlns:p14="http://schemas.microsoft.com/office/powerpoint/2010/main" val="265727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p:txBody>
          <a:bodyPr/>
          <a:lstStyle/>
          <a:p>
            <a:r>
              <a:rPr lang="en-US" dirty="0"/>
              <a:t>OOP: Class vs. Objects Example</a:t>
            </a:r>
          </a:p>
        </p:txBody>
      </p:sp>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p:txBody>
          <a:bodyPr/>
          <a:lstStyle/>
          <a:p>
            <a:r>
              <a:rPr lang="en-US" dirty="0"/>
              <a:t>Example of a class:</a:t>
            </a:r>
          </a:p>
          <a:p>
            <a:pPr lvl="1"/>
            <a:r>
              <a:rPr lang="en-US" dirty="0"/>
              <a:t>Fruit</a:t>
            </a:r>
          </a:p>
          <a:p>
            <a:pPr lvl="1"/>
            <a:r>
              <a:rPr lang="en-US" dirty="0"/>
              <a:t>Car</a:t>
            </a:r>
          </a:p>
          <a:p>
            <a:r>
              <a:rPr lang="en-US" dirty="0"/>
              <a:t>Example of corresponding objects:</a:t>
            </a:r>
          </a:p>
          <a:p>
            <a:pPr lvl="1"/>
            <a:r>
              <a:rPr lang="en-US" dirty="0"/>
              <a:t>Apple, Banana, Mango</a:t>
            </a:r>
          </a:p>
          <a:p>
            <a:pPr lvl="1"/>
            <a:r>
              <a:rPr lang="en-US" dirty="0"/>
              <a:t>Volvo, Audi, Toyota</a:t>
            </a:r>
          </a:p>
          <a:p>
            <a:r>
              <a:rPr lang="en-US" dirty="0"/>
              <a:t>So, a class is a template for objects, and an object is an instance of a class</a:t>
            </a:r>
          </a:p>
        </p:txBody>
      </p:sp>
    </p:spTree>
    <p:extLst>
      <p:ext uri="{BB962C8B-B14F-4D97-AF65-F5344CB8AC3E}">
        <p14:creationId xmlns:p14="http://schemas.microsoft.com/office/powerpoint/2010/main" val="147412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p:txBody>
          <a:bodyPr/>
          <a:lstStyle/>
          <a:p>
            <a:r>
              <a:rPr lang="en-US" dirty="0"/>
              <a:t>OOP: Class vs. Objects Example</a:t>
            </a:r>
          </a:p>
        </p:txBody>
      </p:sp>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p:txBody>
          <a:bodyPr/>
          <a:lstStyle/>
          <a:p>
            <a:r>
              <a:rPr lang="en-US" dirty="0"/>
              <a:t>When we create individual objects, they inherit all the variables and methods from the class</a:t>
            </a:r>
          </a:p>
          <a:p>
            <a:pPr lvl="1"/>
            <a:r>
              <a:rPr lang="en-US" dirty="0"/>
              <a:t>We’ve seen this with Strings:</a:t>
            </a:r>
          </a:p>
          <a:p>
            <a:pPr lvl="2"/>
            <a:r>
              <a:rPr lang="en-US" dirty="0"/>
              <a:t>String name = “Michael”</a:t>
            </a:r>
          </a:p>
          <a:p>
            <a:pPr lvl="3"/>
            <a:r>
              <a:rPr lang="en-US" dirty="0"/>
              <a:t>name is a String Object where String is a class</a:t>
            </a:r>
          </a:p>
          <a:p>
            <a:pPr lvl="2"/>
            <a:r>
              <a:rPr lang="en-US" dirty="0"/>
              <a:t>name = </a:t>
            </a:r>
            <a:r>
              <a:rPr lang="en-US" dirty="0" err="1"/>
              <a:t>name.toUpperCase</a:t>
            </a:r>
            <a:r>
              <a:rPr lang="en-US" dirty="0"/>
              <a:t>();</a:t>
            </a:r>
          </a:p>
          <a:p>
            <a:pPr lvl="3"/>
            <a:r>
              <a:rPr lang="en-US" dirty="0"/>
              <a:t>Now, name == ”MICHAEL”</a:t>
            </a:r>
          </a:p>
          <a:p>
            <a:pPr lvl="3"/>
            <a:r>
              <a:rPr lang="en-US" dirty="0"/>
              <a:t>name was able to use the predefined method for the String object</a:t>
            </a:r>
          </a:p>
        </p:txBody>
      </p:sp>
    </p:spTree>
    <p:extLst>
      <p:ext uri="{BB962C8B-B14F-4D97-AF65-F5344CB8AC3E}">
        <p14:creationId xmlns:p14="http://schemas.microsoft.com/office/powerpoint/2010/main" val="235405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p:txBody>
          <a:bodyPr/>
          <a:lstStyle/>
          <a:p>
            <a:r>
              <a:rPr lang="en-US" dirty="0"/>
              <a:t>OOP: Interfaces vs Classes</a:t>
            </a:r>
          </a:p>
        </p:txBody>
      </p:sp>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p:txBody>
          <a:bodyPr>
            <a:normAutofit/>
          </a:bodyPr>
          <a:lstStyle/>
          <a:p>
            <a:r>
              <a:rPr lang="en-US" dirty="0"/>
              <a:t>Interfaces can be used to define the methods that the class must contain</a:t>
            </a:r>
          </a:p>
          <a:p>
            <a:pPr lvl="1"/>
            <a:r>
              <a:rPr lang="en-US" dirty="0"/>
              <a:t>For example, an interface might define a Car like this:</a:t>
            </a:r>
          </a:p>
          <a:p>
            <a:pPr lvl="2"/>
            <a:r>
              <a:rPr lang="en-US" dirty="0"/>
              <a:t>interface Car { public String </a:t>
            </a:r>
            <a:r>
              <a:rPr lang="en-US" dirty="0" err="1"/>
              <a:t>getColor</a:t>
            </a:r>
            <a:r>
              <a:rPr lang="en-US" dirty="0"/>
              <a:t>();}</a:t>
            </a:r>
          </a:p>
          <a:p>
            <a:pPr lvl="1"/>
            <a:r>
              <a:rPr lang="en-US" dirty="0"/>
              <a:t>The class for a type of Car could look like this:</a:t>
            </a:r>
          </a:p>
          <a:p>
            <a:pPr lvl="2"/>
            <a:r>
              <a:rPr lang="en-US" dirty="0"/>
              <a:t>class Volkswagen implements Car</a:t>
            </a:r>
            <a:br>
              <a:rPr lang="en-US" dirty="0"/>
            </a:br>
            <a:r>
              <a:rPr lang="en-US" dirty="0"/>
              <a:t>{</a:t>
            </a:r>
            <a:br>
              <a:rPr lang="en-US" dirty="0"/>
            </a:br>
            <a:r>
              <a:rPr lang="en-US" dirty="0"/>
              <a:t>	String color = “blue”; // Normally done with an </a:t>
            </a:r>
            <a:r>
              <a:rPr lang="en-US" dirty="0" err="1"/>
              <a:t>init</a:t>
            </a:r>
            <a:r>
              <a:rPr lang="en-US" dirty="0"/>
              <a:t> method</a:t>
            </a:r>
            <a:br>
              <a:rPr lang="en-US" dirty="0"/>
            </a:br>
            <a:r>
              <a:rPr lang="en-US" dirty="0"/>
              <a:t>	public String </a:t>
            </a:r>
            <a:r>
              <a:rPr lang="en-US" dirty="0" err="1"/>
              <a:t>getColor</a:t>
            </a:r>
            <a:r>
              <a:rPr lang="en-US" dirty="0"/>
              <a:t>() </a:t>
            </a:r>
            <a:br>
              <a:rPr lang="en-US" dirty="0"/>
            </a:br>
            <a:r>
              <a:rPr lang="en-US" dirty="0"/>
              <a:t>	{</a:t>
            </a:r>
            <a:br>
              <a:rPr lang="en-US" dirty="0"/>
            </a:br>
            <a:r>
              <a:rPr lang="en-US" dirty="0"/>
              <a:t>		return(</a:t>
            </a:r>
            <a:r>
              <a:rPr lang="en-US" dirty="0" err="1"/>
              <a:t>this.color</a:t>
            </a:r>
            <a:r>
              <a:rPr lang="en-US" dirty="0"/>
              <a:t>);</a:t>
            </a:r>
            <a:br>
              <a:rPr lang="en-US" dirty="0"/>
            </a:br>
            <a:r>
              <a:rPr lang="en-US" dirty="0"/>
              <a:t>	}</a:t>
            </a:r>
            <a:br>
              <a:rPr lang="en-US" dirty="0"/>
            </a:br>
            <a:r>
              <a:rPr lang="en-US" dirty="0"/>
              <a:t>}</a:t>
            </a:r>
          </a:p>
          <a:p>
            <a:pPr marL="914400" lvl="2" indent="0">
              <a:buNone/>
            </a:pPr>
            <a:endParaRPr lang="en-US" dirty="0"/>
          </a:p>
        </p:txBody>
      </p:sp>
    </p:spTree>
    <p:extLst>
      <p:ext uri="{BB962C8B-B14F-4D97-AF65-F5344CB8AC3E}">
        <p14:creationId xmlns:p14="http://schemas.microsoft.com/office/powerpoint/2010/main" val="413136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a:xfrm>
            <a:off x="648931" y="629266"/>
            <a:ext cx="4166510" cy="1622321"/>
          </a:xfrm>
        </p:spPr>
        <p:txBody>
          <a:bodyPr>
            <a:normAutofit/>
          </a:bodyPr>
          <a:lstStyle/>
          <a:p>
            <a:r>
              <a:rPr lang="en-US">
                <a:solidFill>
                  <a:srgbClr val="EBEBEB"/>
                </a:solidFill>
              </a:rPr>
              <a:t>How do we make objects?</a:t>
            </a:r>
          </a:p>
        </p:txBody>
      </p:sp>
      <p:pic>
        <p:nvPicPr>
          <p:cNvPr id="5" name="Picture 4" descr="Text&#10;&#10;Description automatically generated">
            <a:extLst>
              <a:ext uri="{FF2B5EF4-FFF2-40B4-BE49-F238E27FC236}">
                <a16:creationId xmlns:a16="http://schemas.microsoft.com/office/drawing/2014/main" id="{F3DDB6EC-A2EA-8B41-8FA5-B16A65D2E977}"/>
              </a:ext>
            </a:extLst>
          </p:cNvPr>
          <p:cNvPicPr>
            <a:picLocks noChangeAspect="1"/>
          </p:cNvPicPr>
          <p:nvPr/>
        </p:nvPicPr>
        <p:blipFill>
          <a:blip r:embed="rId2"/>
          <a:stretch>
            <a:fillRect/>
          </a:stretch>
        </p:blipFill>
        <p:spPr>
          <a:xfrm>
            <a:off x="6093992" y="2209587"/>
            <a:ext cx="5449889" cy="2438823"/>
          </a:xfrm>
          <a:prstGeom prst="rect">
            <a:avLst/>
          </a:prstGeom>
          <a:effectLst/>
        </p:spPr>
      </p:pic>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a:xfrm>
            <a:off x="648931" y="2438400"/>
            <a:ext cx="4166509" cy="3785419"/>
          </a:xfrm>
        </p:spPr>
        <p:txBody>
          <a:bodyPr>
            <a:normAutofit/>
          </a:bodyPr>
          <a:lstStyle/>
          <a:p>
            <a:r>
              <a:rPr lang="en-US">
                <a:solidFill>
                  <a:srgbClr val="EBEBEB"/>
                </a:solidFill>
              </a:rPr>
              <a:t>We saw the previous String example, but how do we define our own and use them?</a:t>
            </a:r>
          </a:p>
          <a:p>
            <a:pPr marL="0" indent="0">
              <a:buNone/>
            </a:pPr>
            <a:endParaRPr lang="en-US">
              <a:solidFill>
                <a:srgbClr val="EBEBEB"/>
              </a:solidFill>
            </a:endParaRPr>
          </a:p>
        </p:txBody>
      </p:sp>
    </p:spTree>
    <p:extLst>
      <p:ext uri="{BB962C8B-B14F-4D97-AF65-F5344CB8AC3E}">
        <p14:creationId xmlns:p14="http://schemas.microsoft.com/office/powerpoint/2010/main" val="66798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a:xfrm>
            <a:off x="648931" y="629266"/>
            <a:ext cx="4166510" cy="1622321"/>
          </a:xfrm>
        </p:spPr>
        <p:txBody>
          <a:bodyPr>
            <a:normAutofit/>
          </a:bodyPr>
          <a:lstStyle/>
          <a:p>
            <a:r>
              <a:rPr lang="en-US">
                <a:solidFill>
                  <a:srgbClr val="EBEBEB"/>
                </a:solidFill>
              </a:rPr>
              <a:t>Classes can have methods</a:t>
            </a:r>
          </a:p>
        </p:txBody>
      </p:sp>
      <p:pic>
        <p:nvPicPr>
          <p:cNvPr id="5" name="Picture 4" descr="Text&#10;&#10;Description automatically generated">
            <a:extLst>
              <a:ext uri="{FF2B5EF4-FFF2-40B4-BE49-F238E27FC236}">
                <a16:creationId xmlns:a16="http://schemas.microsoft.com/office/drawing/2014/main" id="{349BDA26-0C8F-9A48-B45D-6E548C8317AB}"/>
              </a:ext>
            </a:extLst>
          </p:cNvPr>
          <p:cNvPicPr>
            <a:picLocks noChangeAspect="1"/>
          </p:cNvPicPr>
          <p:nvPr/>
        </p:nvPicPr>
        <p:blipFill>
          <a:blip r:embed="rId2"/>
          <a:stretch>
            <a:fillRect/>
          </a:stretch>
        </p:blipFill>
        <p:spPr>
          <a:xfrm>
            <a:off x="6093992" y="1807656"/>
            <a:ext cx="5449889" cy="3242684"/>
          </a:xfrm>
          <a:prstGeom prst="rect">
            <a:avLst/>
          </a:prstGeom>
          <a:effectLst/>
        </p:spPr>
      </p:pic>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a:xfrm>
            <a:off x="648931" y="2438400"/>
            <a:ext cx="4166509" cy="3785419"/>
          </a:xfrm>
        </p:spPr>
        <p:txBody>
          <a:bodyPr>
            <a:normAutofit/>
          </a:bodyPr>
          <a:lstStyle/>
          <a:p>
            <a:r>
              <a:rPr lang="en-US">
                <a:solidFill>
                  <a:srgbClr val="EBEBEB"/>
                </a:solidFill>
              </a:rPr>
              <a:t>As shown before, we know that Classes can have methods. There are two types, static and public.</a:t>
            </a:r>
          </a:p>
          <a:p>
            <a:r>
              <a:rPr lang="en-US">
                <a:solidFill>
                  <a:srgbClr val="EBEBEB"/>
                </a:solidFill>
              </a:rPr>
              <a:t>Static can be accessed without creating an object of the class, public needs an instance of the class to be created.</a:t>
            </a:r>
          </a:p>
          <a:p>
            <a:pPr marL="0" indent="0">
              <a:buNone/>
            </a:pPr>
            <a:endParaRPr lang="en-US">
              <a:solidFill>
                <a:srgbClr val="EBEBEB"/>
              </a:solidFill>
            </a:endParaRPr>
          </a:p>
        </p:txBody>
      </p:sp>
    </p:spTree>
    <p:extLst>
      <p:ext uri="{BB962C8B-B14F-4D97-AF65-F5344CB8AC3E}">
        <p14:creationId xmlns:p14="http://schemas.microsoft.com/office/powerpoint/2010/main" val="2169675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p:txBody>
          <a:bodyPr/>
          <a:lstStyle/>
          <a:p>
            <a:r>
              <a:rPr lang="en-US" dirty="0"/>
              <a:t>A constructor is a special method that is used to initialize objects.</a:t>
            </a:r>
          </a:p>
          <a:p>
            <a:r>
              <a:rPr lang="en-US" dirty="0"/>
              <a:t>The constructor is called when an object of a class is created.</a:t>
            </a:r>
          </a:p>
          <a:p>
            <a:r>
              <a:rPr lang="en-US" dirty="0"/>
              <a:t>It can be used to set initial values for object attributes</a:t>
            </a:r>
          </a:p>
        </p:txBody>
      </p:sp>
    </p:spTree>
    <p:extLst>
      <p:ext uri="{BB962C8B-B14F-4D97-AF65-F5344CB8AC3E}">
        <p14:creationId xmlns:p14="http://schemas.microsoft.com/office/powerpoint/2010/main" val="168110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a:xfrm>
            <a:off x="648930" y="629266"/>
            <a:ext cx="9252154" cy="1223983"/>
          </a:xfrm>
        </p:spPr>
        <p:txBody>
          <a:bodyPr>
            <a:normAutofit/>
          </a:bodyPr>
          <a:lstStyle/>
          <a:p>
            <a:r>
              <a:rPr lang="en-US" dirty="0"/>
              <a:t>Constructors Example</a:t>
            </a:r>
          </a:p>
        </p:txBody>
      </p:sp>
      <p:pic>
        <p:nvPicPr>
          <p:cNvPr id="5" name="Picture 4">
            <a:extLst>
              <a:ext uri="{FF2B5EF4-FFF2-40B4-BE49-F238E27FC236}">
                <a16:creationId xmlns:a16="http://schemas.microsoft.com/office/drawing/2014/main" id="{349BDA26-0C8F-9A48-B45D-6E548C8317AB}"/>
              </a:ext>
            </a:extLst>
          </p:cNvPr>
          <p:cNvPicPr>
            <a:picLocks noChangeAspect="1"/>
          </p:cNvPicPr>
          <p:nvPr/>
        </p:nvPicPr>
        <p:blipFill>
          <a:blip r:embed="rId2"/>
          <a:stretch/>
        </p:blipFill>
        <p:spPr>
          <a:xfrm>
            <a:off x="461350" y="1591154"/>
            <a:ext cx="11269300" cy="42259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193903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a:xfrm>
            <a:off x="648931" y="629266"/>
            <a:ext cx="4166510" cy="1622321"/>
          </a:xfrm>
        </p:spPr>
        <p:txBody>
          <a:bodyPr>
            <a:normAutofit/>
          </a:bodyPr>
          <a:lstStyle/>
          <a:p>
            <a:r>
              <a:rPr lang="en-US">
                <a:solidFill>
                  <a:srgbClr val="EBEBEB"/>
                </a:solidFill>
              </a:rPr>
              <a:t>Encapsulation</a:t>
            </a:r>
          </a:p>
        </p:txBody>
      </p:sp>
      <p:pic>
        <p:nvPicPr>
          <p:cNvPr id="5" name="Picture 4" descr="Text&#10;&#10;Description automatically generated">
            <a:extLst>
              <a:ext uri="{FF2B5EF4-FFF2-40B4-BE49-F238E27FC236}">
                <a16:creationId xmlns:a16="http://schemas.microsoft.com/office/drawing/2014/main" id="{EC088BD0-517B-4B47-AA16-65AD43DD23B3}"/>
              </a:ext>
            </a:extLst>
          </p:cNvPr>
          <p:cNvPicPr>
            <a:picLocks noChangeAspect="1"/>
          </p:cNvPicPr>
          <p:nvPr/>
        </p:nvPicPr>
        <p:blipFill>
          <a:blip r:embed="rId2"/>
          <a:stretch>
            <a:fillRect/>
          </a:stretch>
        </p:blipFill>
        <p:spPr>
          <a:xfrm>
            <a:off x="6093992" y="1596473"/>
            <a:ext cx="5449889" cy="3665050"/>
          </a:xfrm>
          <a:prstGeom prst="rect">
            <a:avLst/>
          </a:prstGeom>
          <a:effectLst/>
        </p:spPr>
      </p:pic>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a:xfrm>
            <a:off x="648931" y="2438400"/>
            <a:ext cx="4166509" cy="3785419"/>
          </a:xfrm>
        </p:spPr>
        <p:txBody>
          <a:bodyPr>
            <a:normAutofit/>
          </a:bodyPr>
          <a:lstStyle/>
          <a:p>
            <a:r>
              <a:rPr lang="en-US">
                <a:solidFill>
                  <a:srgbClr val="EBEBEB"/>
                </a:solidFill>
              </a:rPr>
              <a:t>Encapsulation: make sure that “sensitive” data is hidden from users. To do this:</a:t>
            </a:r>
          </a:p>
          <a:p>
            <a:pPr lvl="1"/>
            <a:r>
              <a:rPr lang="en-US">
                <a:solidFill>
                  <a:srgbClr val="EBEBEB"/>
                </a:solidFill>
              </a:rPr>
              <a:t>Declare class variables/attributes as private</a:t>
            </a:r>
          </a:p>
          <a:p>
            <a:pPr lvl="1"/>
            <a:r>
              <a:rPr lang="en-US">
                <a:solidFill>
                  <a:srgbClr val="EBEBEB"/>
                </a:solidFill>
              </a:rPr>
              <a:t>Provide public get and set methods to access and update the value of a private variable.</a:t>
            </a:r>
          </a:p>
        </p:txBody>
      </p:sp>
    </p:spTree>
    <p:extLst>
      <p:ext uri="{BB962C8B-B14F-4D97-AF65-F5344CB8AC3E}">
        <p14:creationId xmlns:p14="http://schemas.microsoft.com/office/powerpoint/2010/main" val="26366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p:txBody>
          <a:bodyPr/>
          <a:lstStyle/>
          <a:p>
            <a:r>
              <a:rPr lang="en-US" dirty="0"/>
              <a:t>Why Encapsulation?</a:t>
            </a:r>
          </a:p>
        </p:txBody>
      </p:sp>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p:txBody>
          <a:bodyPr/>
          <a:lstStyle/>
          <a:p>
            <a:r>
              <a:rPr lang="en-US" dirty="0"/>
              <a:t>Better control of class attributes and methods</a:t>
            </a:r>
          </a:p>
          <a:p>
            <a:r>
              <a:rPr lang="en-US" dirty="0"/>
              <a:t>Class attributes can be read-only (if they can only be accessed through a get method), or write-only (if they can only be accessed through a set method).</a:t>
            </a:r>
          </a:p>
          <a:p>
            <a:r>
              <a:rPr lang="en-US" dirty="0"/>
              <a:t>Flexible: The programmer can change one part of the code without affecting others</a:t>
            </a:r>
          </a:p>
          <a:p>
            <a:r>
              <a:rPr lang="en-US" dirty="0"/>
              <a:t>Increased Security: hide data that shouldn’t be available to all users, test to see if the value being set is valid (i.e., a Person’s weight shouldn’t be 0)</a:t>
            </a:r>
          </a:p>
        </p:txBody>
      </p:sp>
    </p:spTree>
    <p:extLst>
      <p:ext uri="{BB962C8B-B14F-4D97-AF65-F5344CB8AC3E}">
        <p14:creationId xmlns:p14="http://schemas.microsoft.com/office/powerpoint/2010/main" val="177111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5BE-A185-49FC-9275-47384EDD9F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CE343AD-ED2A-4472-BA4A-1BD5DCE000E7}"/>
              </a:ext>
            </a:extLst>
          </p:cNvPr>
          <p:cNvSpPr>
            <a:spLocks noGrp="1"/>
          </p:cNvSpPr>
          <p:nvPr>
            <p:ph idx="1"/>
          </p:nvPr>
        </p:nvSpPr>
        <p:spPr/>
        <p:txBody>
          <a:bodyPr/>
          <a:lstStyle/>
          <a:p>
            <a:r>
              <a:rPr lang="en-US" dirty="0" err="1"/>
              <a:t>ArrayLists</a:t>
            </a:r>
            <a:endParaRPr lang="en-US" dirty="0"/>
          </a:p>
          <a:p>
            <a:r>
              <a:rPr lang="en-US" dirty="0"/>
              <a:t>Recursion</a:t>
            </a:r>
          </a:p>
          <a:p>
            <a:r>
              <a:rPr lang="en-US" dirty="0"/>
              <a:t>OOP</a:t>
            </a:r>
          </a:p>
        </p:txBody>
      </p:sp>
    </p:spTree>
    <p:extLst>
      <p:ext uri="{BB962C8B-B14F-4D97-AF65-F5344CB8AC3E}">
        <p14:creationId xmlns:p14="http://schemas.microsoft.com/office/powerpoint/2010/main" val="640818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8966-CCEA-2645-AD73-48376CE84B59}"/>
              </a:ext>
            </a:extLst>
          </p:cNvPr>
          <p:cNvSpPr>
            <a:spLocks noGrp="1"/>
          </p:cNvSpPr>
          <p:nvPr>
            <p:ph type="title"/>
          </p:nvPr>
        </p:nvSpPr>
        <p:spPr>
          <a:xfrm>
            <a:off x="648931" y="629266"/>
            <a:ext cx="4166510" cy="1622321"/>
          </a:xfrm>
        </p:spPr>
        <p:txBody>
          <a:bodyPr>
            <a:normAutofit/>
          </a:bodyPr>
          <a:lstStyle/>
          <a:p>
            <a:r>
              <a:rPr lang="en-US">
                <a:solidFill>
                  <a:srgbClr val="EBEBEB"/>
                </a:solidFill>
              </a:rPr>
              <a:t>Inheritance</a:t>
            </a:r>
          </a:p>
        </p:txBody>
      </p:sp>
      <p:pic>
        <p:nvPicPr>
          <p:cNvPr id="5" name="Picture 4" descr="Text&#10;&#10;Description automatically generated">
            <a:extLst>
              <a:ext uri="{FF2B5EF4-FFF2-40B4-BE49-F238E27FC236}">
                <a16:creationId xmlns:a16="http://schemas.microsoft.com/office/drawing/2014/main" id="{A034B9EB-171C-874B-87DA-BFF9CCDFDF93}"/>
              </a:ext>
            </a:extLst>
          </p:cNvPr>
          <p:cNvPicPr>
            <a:picLocks noChangeAspect="1"/>
          </p:cNvPicPr>
          <p:nvPr/>
        </p:nvPicPr>
        <p:blipFill>
          <a:blip r:embed="rId2"/>
          <a:stretch>
            <a:fillRect/>
          </a:stretch>
        </p:blipFill>
        <p:spPr>
          <a:xfrm>
            <a:off x="6093992" y="1875781"/>
            <a:ext cx="5449889" cy="3106435"/>
          </a:xfrm>
          <a:prstGeom prst="rect">
            <a:avLst/>
          </a:prstGeom>
          <a:effectLst/>
        </p:spPr>
      </p:pic>
      <p:sp>
        <p:nvSpPr>
          <p:cNvPr id="3" name="Content Placeholder 2">
            <a:extLst>
              <a:ext uri="{FF2B5EF4-FFF2-40B4-BE49-F238E27FC236}">
                <a16:creationId xmlns:a16="http://schemas.microsoft.com/office/drawing/2014/main" id="{CFA4BC24-78E3-C046-A76C-1849583C782C}"/>
              </a:ext>
            </a:extLst>
          </p:cNvPr>
          <p:cNvSpPr>
            <a:spLocks noGrp="1"/>
          </p:cNvSpPr>
          <p:nvPr>
            <p:ph idx="1"/>
          </p:nvPr>
        </p:nvSpPr>
        <p:spPr>
          <a:xfrm>
            <a:off x="648931" y="2438400"/>
            <a:ext cx="4166509" cy="3785419"/>
          </a:xfrm>
        </p:spPr>
        <p:txBody>
          <a:bodyPr>
            <a:normAutofit/>
          </a:bodyPr>
          <a:lstStyle/>
          <a:p>
            <a:r>
              <a:rPr lang="en-US" dirty="0">
                <a:solidFill>
                  <a:srgbClr val="EBEBEB"/>
                </a:solidFill>
              </a:rPr>
              <a:t>An important feature of OOP, it allows for one class (child class) to inherit the fields and methods of another class (parent class).</a:t>
            </a:r>
          </a:p>
          <a:p>
            <a:r>
              <a:rPr lang="en-US" dirty="0">
                <a:solidFill>
                  <a:srgbClr val="EBEBEB"/>
                </a:solidFill>
              </a:rPr>
              <a:t>When defining a child class, we use the keyword </a:t>
            </a:r>
            <a:r>
              <a:rPr lang="en-US" i="1" dirty="0">
                <a:solidFill>
                  <a:srgbClr val="EBEBEB"/>
                </a:solidFill>
              </a:rPr>
              <a:t>extends</a:t>
            </a:r>
            <a:r>
              <a:rPr lang="en-US" dirty="0">
                <a:solidFill>
                  <a:srgbClr val="EBEBEB"/>
                </a:solidFill>
              </a:rPr>
              <a:t> to inherit from a parent class</a:t>
            </a:r>
          </a:p>
        </p:txBody>
      </p:sp>
    </p:spTree>
    <p:extLst>
      <p:ext uri="{BB962C8B-B14F-4D97-AF65-F5344CB8AC3E}">
        <p14:creationId xmlns:p14="http://schemas.microsoft.com/office/powerpoint/2010/main" val="3358301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8966-CCEA-2645-AD73-48376CE84B59}"/>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Super()</a:t>
            </a:r>
          </a:p>
        </p:txBody>
      </p:sp>
      <p:pic>
        <p:nvPicPr>
          <p:cNvPr id="5" name="Picture 4">
            <a:extLst>
              <a:ext uri="{FF2B5EF4-FFF2-40B4-BE49-F238E27FC236}">
                <a16:creationId xmlns:a16="http://schemas.microsoft.com/office/drawing/2014/main" id="{A034B9EB-171C-874B-87DA-BFF9CCDFDF93}"/>
              </a:ext>
            </a:extLst>
          </p:cNvPr>
          <p:cNvPicPr>
            <a:picLocks noChangeAspect="1"/>
          </p:cNvPicPr>
          <p:nvPr/>
        </p:nvPicPr>
        <p:blipFill>
          <a:blip r:embed="rId2"/>
          <a:srcRect/>
          <a:stretch/>
        </p:blipFill>
        <p:spPr>
          <a:xfrm>
            <a:off x="6320426" y="1218147"/>
            <a:ext cx="5104640" cy="5237518"/>
          </a:xfrm>
          <a:prstGeom prst="rect">
            <a:avLst/>
          </a:prstGeom>
          <a:effectLst/>
        </p:spPr>
      </p:pic>
      <p:sp>
        <p:nvSpPr>
          <p:cNvPr id="3" name="Content Placeholder 2">
            <a:extLst>
              <a:ext uri="{FF2B5EF4-FFF2-40B4-BE49-F238E27FC236}">
                <a16:creationId xmlns:a16="http://schemas.microsoft.com/office/drawing/2014/main" id="{CFA4BC24-78E3-C046-A76C-1849583C782C}"/>
              </a:ext>
            </a:extLst>
          </p:cNvPr>
          <p:cNvSpPr>
            <a:spLocks noGrp="1"/>
          </p:cNvSpPr>
          <p:nvPr>
            <p:ph idx="1"/>
          </p:nvPr>
        </p:nvSpPr>
        <p:spPr>
          <a:xfrm>
            <a:off x="648931" y="2438400"/>
            <a:ext cx="4166509" cy="3785419"/>
          </a:xfrm>
        </p:spPr>
        <p:txBody>
          <a:bodyPr>
            <a:normAutofit fontScale="85000" lnSpcReduction="10000"/>
          </a:bodyPr>
          <a:lstStyle/>
          <a:p>
            <a:r>
              <a:rPr lang="en-US" dirty="0">
                <a:solidFill>
                  <a:srgbClr val="EBEBEB"/>
                </a:solidFill>
              </a:rPr>
              <a:t>A child class inherits its parent’s fields and methods, meaning it also inherits the parent’s constructor.</a:t>
            </a:r>
          </a:p>
          <a:p>
            <a:pPr lvl="1"/>
            <a:r>
              <a:rPr lang="en-US" dirty="0">
                <a:solidFill>
                  <a:srgbClr val="EBEBEB"/>
                </a:solidFill>
              </a:rPr>
              <a:t>Sometimes we may want to modify the constructor, in which case we can use the super() method, which acts like the parent constructor inside the child class constructor.</a:t>
            </a:r>
          </a:p>
          <a:p>
            <a:r>
              <a:rPr lang="en-US" dirty="0">
                <a:solidFill>
                  <a:srgbClr val="EBEBEB"/>
                </a:solidFill>
              </a:rPr>
              <a:t>Alternatively, we can also completely override a parent class constructor by writing a new constructor for the child class.</a:t>
            </a:r>
          </a:p>
        </p:txBody>
      </p:sp>
    </p:spTree>
    <p:extLst>
      <p:ext uri="{BB962C8B-B14F-4D97-AF65-F5344CB8AC3E}">
        <p14:creationId xmlns:p14="http://schemas.microsoft.com/office/powerpoint/2010/main" val="361976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007F-3107-AC4E-9EE1-275A29E14DC4}"/>
              </a:ext>
            </a:extLst>
          </p:cNvPr>
          <p:cNvSpPr>
            <a:spLocks noGrp="1"/>
          </p:cNvSpPr>
          <p:nvPr>
            <p:ph type="title"/>
          </p:nvPr>
        </p:nvSpPr>
        <p:spPr>
          <a:xfrm>
            <a:off x="648931" y="629266"/>
            <a:ext cx="4166510" cy="1622321"/>
          </a:xfrm>
        </p:spPr>
        <p:txBody>
          <a:bodyPr>
            <a:normAutofit/>
          </a:bodyPr>
          <a:lstStyle/>
          <a:p>
            <a:r>
              <a:rPr lang="en-US">
                <a:solidFill>
                  <a:srgbClr val="EBEBEB"/>
                </a:solidFill>
              </a:rPr>
              <a:t>Protected &amp; Final</a:t>
            </a:r>
          </a:p>
        </p:txBody>
      </p:sp>
      <p:pic>
        <p:nvPicPr>
          <p:cNvPr id="5" name="Picture 4">
            <a:extLst>
              <a:ext uri="{FF2B5EF4-FFF2-40B4-BE49-F238E27FC236}">
                <a16:creationId xmlns:a16="http://schemas.microsoft.com/office/drawing/2014/main" id="{2BDDA803-0A03-FC4E-A721-2D3579ACD810}"/>
              </a:ext>
            </a:extLst>
          </p:cNvPr>
          <p:cNvPicPr>
            <a:picLocks noChangeAspect="1"/>
          </p:cNvPicPr>
          <p:nvPr/>
        </p:nvPicPr>
        <p:blipFill>
          <a:blip r:embed="rId2"/>
          <a:stretch>
            <a:fillRect/>
          </a:stretch>
        </p:blipFill>
        <p:spPr>
          <a:xfrm>
            <a:off x="6093992" y="1998402"/>
            <a:ext cx="5449889" cy="2861192"/>
          </a:xfrm>
          <a:prstGeom prst="rect">
            <a:avLst/>
          </a:prstGeom>
          <a:effectLst/>
        </p:spPr>
      </p:pic>
      <p:sp>
        <p:nvSpPr>
          <p:cNvPr id="3" name="Content Placeholder 2">
            <a:extLst>
              <a:ext uri="{FF2B5EF4-FFF2-40B4-BE49-F238E27FC236}">
                <a16:creationId xmlns:a16="http://schemas.microsoft.com/office/drawing/2014/main" id="{0DD50A2E-2E1B-6548-867F-2CF5D7B3D861}"/>
              </a:ext>
            </a:extLst>
          </p:cNvPr>
          <p:cNvSpPr>
            <a:spLocks noGrp="1"/>
          </p:cNvSpPr>
          <p:nvPr>
            <p:ph idx="1"/>
          </p:nvPr>
        </p:nvSpPr>
        <p:spPr>
          <a:xfrm>
            <a:off x="648931" y="2438400"/>
            <a:ext cx="4166509" cy="3785419"/>
          </a:xfrm>
        </p:spPr>
        <p:txBody>
          <a:bodyPr>
            <a:normAutofit/>
          </a:bodyPr>
          <a:lstStyle/>
          <a:p>
            <a:pPr>
              <a:lnSpc>
                <a:spcPct val="90000"/>
              </a:lnSpc>
            </a:pPr>
            <a:r>
              <a:rPr lang="en-US" sz="1400" dirty="0">
                <a:solidFill>
                  <a:srgbClr val="EBEBEB"/>
                </a:solidFill>
              </a:rPr>
              <a:t>When creating classes, sometimes we may want to control child class access to parent class members.</a:t>
            </a:r>
          </a:p>
          <a:p>
            <a:pPr lvl="1">
              <a:lnSpc>
                <a:spcPct val="90000"/>
              </a:lnSpc>
            </a:pPr>
            <a:r>
              <a:rPr lang="en-US" sz="1400" dirty="0">
                <a:solidFill>
                  <a:srgbClr val="EBEBEB"/>
                </a:solidFill>
              </a:rPr>
              <a:t>We can use the protected and final keywords to do just that.</a:t>
            </a:r>
          </a:p>
          <a:p>
            <a:pPr>
              <a:lnSpc>
                <a:spcPct val="90000"/>
              </a:lnSpc>
            </a:pPr>
            <a:r>
              <a:rPr lang="en-US" sz="1400" dirty="0">
                <a:solidFill>
                  <a:srgbClr val="EBEBEB"/>
                </a:solidFill>
              </a:rPr>
              <a:t>protected keeps a parent class member accessible to its child classes, to files within its own package, and by subclasses of this class in another package.</a:t>
            </a:r>
          </a:p>
          <a:p>
            <a:pPr>
              <a:lnSpc>
                <a:spcPct val="90000"/>
              </a:lnSpc>
            </a:pPr>
            <a:r>
              <a:rPr lang="en-US" sz="1400" dirty="0">
                <a:solidFill>
                  <a:srgbClr val="EBEBEB"/>
                </a:solidFill>
              </a:rPr>
              <a:t>Adding final before a parent class method’s access modifier makes it so that any child classes cannot modify that method - it is immutable.</a:t>
            </a:r>
          </a:p>
        </p:txBody>
      </p:sp>
    </p:spTree>
    <p:extLst>
      <p:ext uri="{BB962C8B-B14F-4D97-AF65-F5344CB8AC3E}">
        <p14:creationId xmlns:p14="http://schemas.microsoft.com/office/powerpoint/2010/main" val="2570922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5558-4785-5B49-B79F-FDB7FFD00121}"/>
              </a:ext>
            </a:extLst>
          </p:cNvPr>
          <p:cNvSpPr>
            <a:spLocks noGrp="1"/>
          </p:cNvSpPr>
          <p:nvPr>
            <p:ph type="title"/>
          </p:nvPr>
        </p:nvSpPr>
        <p:spPr>
          <a:xfrm>
            <a:off x="648931" y="629266"/>
            <a:ext cx="4166510" cy="1622321"/>
          </a:xfrm>
        </p:spPr>
        <p:txBody>
          <a:bodyPr>
            <a:normAutofit/>
          </a:bodyPr>
          <a:lstStyle/>
          <a:p>
            <a:r>
              <a:rPr lang="en-US">
                <a:solidFill>
                  <a:srgbClr val="EBEBEB"/>
                </a:solidFill>
              </a:rPr>
              <a:t>Polymorphism</a:t>
            </a:r>
          </a:p>
        </p:txBody>
      </p:sp>
      <p:pic>
        <p:nvPicPr>
          <p:cNvPr id="5" name="Picture 4" descr="Text&#10;&#10;Description automatically generated">
            <a:extLst>
              <a:ext uri="{FF2B5EF4-FFF2-40B4-BE49-F238E27FC236}">
                <a16:creationId xmlns:a16="http://schemas.microsoft.com/office/drawing/2014/main" id="{C19F739E-25F3-164F-940E-658B5C329A49}"/>
              </a:ext>
            </a:extLst>
          </p:cNvPr>
          <p:cNvPicPr>
            <a:picLocks noChangeAspect="1"/>
          </p:cNvPicPr>
          <p:nvPr/>
        </p:nvPicPr>
        <p:blipFill>
          <a:blip r:embed="rId2"/>
          <a:stretch>
            <a:fillRect/>
          </a:stretch>
        </p:blipFill>
        <p:spPr>
          <a:xfrm>
            <a:off x="6459969" y="1219199"/>
            <a:ext cx="4825554" cy="5562601"/>
          </a:xfrm>
          <a:prstGeom prst="rect">
            <a:avLst/>
          </a:prstGeom>
          <a:effectLst/>
        </p:spPr>
      </p:pic>
      <p:sp>
        <p:nvSpPr>
          <p:cNvPr id="3" name="Content Placeholder 2">
            <a:extLst>
              <a:ext uri="{FF2B5EF4-FFF2-40B4-BE49-F238E27FC236}">
                <a16:creationId xmlns:a16="http://schemas.microsoft.com/office/drawing/2014/main" id="{2394192E-C81D-AF40-A981-06DAF82A40A8}"/>
              </a:ext>
            </a:extLst>
          </p:cNvPr>
          <p:cNvSpPr>
            <a:spLocks noGrp="1"/>
          </p:cNvSpPr>
          <p:nvPr>
            <p:ph idx="1"/>
          </p:nvPr>
        </p:nvSpPr>
        <p:spPr>
          <a:xfrm>
            <a:off x="648931" y="2438400"/>
            <a:ext cx="4166509" cy="3785419"/>
          </a:xfrm>
        </p:spPr>
        <p:txBody>
          <a:bodyPr>
            <a:normAutofit/>
          </a:bodyPr>
          <a:lstStyle/>
          <a:p>
            <a:r>
              <a:rPr lang="en-US">
                <a:solidFill>
                  <a:srgbClr val="EBEBEB"/>
                </a:solidFill>
              </a:rPr>
              <a:t>Java incorporates the object-oriented programming principle of </a:t>
            </a:r>
            <a:r>
              <a:rPr lang="en-US" i="1">
                <a:solidFill>
                  <a:srgbClr val="EBEBEB"/>
                </a:solidFill>
              </a:rPr>
              <a:t>polymorphism</a:t>
            </a:r>
            <a:r>
              <a:rPr lang="en-US">
                <a:solidFill>
                  <a:srgbClr val="EBEBEB"/>
                </a:solidFill>
              </a:rPr>
              <a:t>.</a:t>
            </a:r>
          </a:p>
          <a:p>
            <a:r>
              <a:rPr lang="en-US">
                <a:solidFill>
                  <a:srgbClr val="EBEBEB"/>
                </a:solidFill>
              </a:rPr>
              <a:t>Polymorphism allows a child class to share the information and behavior of its parent class while also incorporating its own functionality. This allows for the simplified syntax.</a:t>
            </a:r>
          </a:p>
          <a:p>
            <a:endParaRPr lang="en-US">
              <a:solidFill>
                <a:srgbClr val="EBEBEB"/>
              </a:solidFill>
            </a:endParaRPr>
          </a:p>
        </p:txBody>
      </p:sp>
    </p:spTree>
    <p:extLst>
      <p:ext uri="{BB962C8B-B14F-4D97-AF65-F5344CB8AC3E}">
        <p14:creationId xmlns:p14="http://schemas.microsoft.com/office/powerpoint/2010/main" val="392632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98E3-D0B8-F04D-91DC-FFB88568796B}"/>
              </a:ext>
            </a:extLst>
          </p:cNvPr>
          <p:cNvSpPr>
            <a:spLocks noGrp="1"/>
          </p:cNvSpPr>
          <p:nvPr>
            <p:ph type="title"/>
          </p:nvPr>
        </p:nvSpPr>
        <p:spPr>
          <a:xfrm>
            <a:off x="648931" y="629266"/>
            <a:ext cx="4166510" cy="1622321"/>
          </a:xfrm>
        </p:spPr>
        <p:txBody>
          <a:bodyPr>
            <a:normAutofit/>
          </a:bodyPr>
          <a:lstStyle/>
          <a:p>
            <a:r>
              <a:rPr lang="en-US">
                <a:solidFill>
                  <a:srgbClr val="EBEBEB"/>
                </a:solidFill>
              </a:rPr>
              <a:t>Method Overriding</a:t>
            </a:r>
          </a:p>
        </p:txBody>
      </p:sp>
      <p:pic>
        <p:nvPicPr>
          <p:cNvPr id="5" name="Picture 4" descr="Text&#10;&#10;Description automatically generated">
            <a:extLst>
              <a:ext uri="{FF2B5EF4-FFF2-40B4-BE49-F238E27FC236}">
                <a16:creationId xmlns:a16="http://schemas.microsoft.com/office/drawing/2014/main" id="{7EA9A9D5-3012-6648-B1E7-4405002E5EB6}"/>
              </a:ext>
            </a:extLst>
          </p:cNvPr>
          <p:cNvPicPr>
            <a:picLocks noChangeAspect="1"/>
          </p:cNvPicPr>
          <p:nvPr/>
        </p:nvPicPr>
        <p:blipFill>
          <a:blip r:embed="rId2"/>
          <a:stretch>
            <a:fillRect/>
          </a:stretch>
        </p:blipFill>
        <p:spPr>
          <a:xfrm>
            <a:off x="6093992" y="1249044"/>
            <a:ext cx="5449889" cy="4359909"/>
          </a:xfrm>
          <a:prstGeom prst="rect">
            <a:avLst/>
          </a:prstGeom>
          <a:effectLst/>
        </p:spPr>
      </p:pic>
      <p:sp>
        <p:nvSpPr>
          <p:cNvPr id="3" name="Content Placeholder 2">
            <a:extLst>
              <a:ext uri="{FF2B5EF4-FFF2-40B4-BE49-F238E27FC236}">
                <a16:creationId xmlns:a16="http://schemas.microsoft.com/office/drawing/2014/main" id="{70D9E3C3-92E1-A74E-9F3F-990B3177054D}"/>
              </a:ext>
            </a:extLst>
          </p:cNvPr>
          <p:cNvSpPr>
            <a:spLocks noGrp="1"/>
          </p:cNvSpPr>
          <p:nvPr>
            <p:ph idx="1"/>
          </p:nvPr>
        </p:nvSpPr>
        <p:spPr>
          <a:xfrm>
            <a:off x="648931" y="2438400"/>
            <a:ext cx="4166509" cy="3785419"/>
          </a:xfrm>
        </p:spPr>
        <p:txBody>
          <a:bodyPr>
            <a:normAutofit/>
          </a:bodyPr>
          <a:lstStyle/>
          <a:p>
            <a:pPr>
              <a:lnSpc>
                <a:spcPct val="90000"/>
              </a:lnSpc>
            </a:pPr>
            <a:r>
              <a:rPr lang="en-US" sz="1300" dirty="0" err="1">
                <a:solidFill>
                  <a:srgbClr val="EBEBEB"/>
                </a:solidFill>
              </a:rPr>
              <a:t>Wcan</a:t>
            </a:r>
            <a:r>
              <a:rPr lang="en-US" sz="1300" dirty="0">
                <a:solidFill>
                  <a:srgbClr val="EBEBEB"/>
                </a:solidFill>
              </a:rPr>
              <a:t> easily </a:t>
            </a:r>
            <a:r>
              <a:rPr lang="en-US" sz="1300" i="1" dirty="0">
                <a:solidFill>
                  <a:srgbClr val="EBEBEB"/>
                </a:solidFill>
              </a:rPr>
              <a:t>override</a:t>
            </a:r>
            <a:r>
              <a:rPr lang="en-US" sz="1300" dirty="0">
                <a:solidFill>
                  <a:srgbClr val="EBEBEB"/>
                </a:solidFill>
              </a:rPr>
              <a:t> parent class methods in a child class. Overriding a method is useful when we want our child class method to have the same name as a parent class method but behave a bit differently.</a:t>
            </a:r>
          </a:p>
          <a:p>
            <a:pPr>
              <a:lnSpc>
                <a:spcPct val="90000"/>
              </a:lnSpc>
            </a:pPr>
            <a:r>
              <a:rPr lang="en-US" sz="1300" dirty="0">
                <a:solidFill>
                  <a:srgbClr val="EBEBEB"/>
                </a:solidFill>
              </a:rPr>
              <a:t>In order to override a parent class method in a child class, we need to make sure that the child class method has the following in common with its parent class method:</a:t>
            </a:r>
          </a:p>
          <a:p>
            <a:pPr lvl="1">
              <a:lnSpc>
                <a:spcPct val="90000"/>
              </a:lnSpc>
            </a:pPr>
            <a:r>
              <a:rPr lang="en-US" sz="1300" dirty="0">
                <a:solidFill>
                  <a:srgbClr val="EBEBEB"/>
                </a:solidFill>
              </a:rPr>
              <a:t>Method name</a:t>
            </a:r>
          </a:p>
          <a:p>
            <a:pPr lvl="1">
              <a:lnSpc>
                <a:spcPct val="90000"/>
              </a:lnSpc>
            </a:pPr>
            <a:r>
              <a:rPr lang="en-US" sz="1300" dirty="0">
                <a:solidFill>
                  <a:srgbClr val="EBEBEB"/>
                </a:solidFill>
              </a:rPr>
              <a:t>Return type </a:t>
            </a:r>
          </a:p>
          <a:p>
            <a:pPr lvl="1">
              <a:lnSpc>
                <a:spcPct val="90000"/>
              </a:lnSpc>
            </a:pPr>
            <a:r>
              <a:rPr lang="en-US" sz="1300" dirty="0">
                <a:solidFill>
                  <a:srgbClr val="EBEBEB"/>
                </a:solidFill>
              </a:rPr>
              <a:t>Number and type of parameters</a:t>
            </a:r>
          </a:p>
        </p:txBody>
      </p:sp>
    </p:spTree>
    <p:extLst>
      <p:ext uri="{BB962C8B-B14F-4D97-AF65-F5344CB8AC3E}">
        <p14:creationId xmlns:p14="http://schemas.microsoft.com/office/powerpoint/2010/main" val="935010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763C-41D9-0948-BFE6-8296192B2946}"/>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Child Classes in Arrays &amp; Arraylists</a:t>
            </a:r>
          </a:p>
        </p:txBody>
      </p:sp>
      <p:pic>
        <p:nvPicPr>
          <p:cNvPr id="5" name="Picture 4" descr="Text&#10;&#10;Description automatically generated">
            <a:extLst>
              <a:ext uri="{FF2B5EF4-FFF2-40B4-BE49-F238E27FC236}">
                <a16:creationId xmlns:a16="http://schemas.microsoft.com/office/drawing/2014/main" id="{D0683997-6609-5F40-834A-2695A59653CA}"/>
              </a:ext>
            </a:extLst>
          </p:cNvPr>
          <p:cNvPicPr>
            <a:picLocks noChangeAspect="1"/>
          </p:cNvPicPr>
          <p:nvPr/>
        </p:nvPicPr>
        <p:blipFill>
          <a:blip r:embed="rId2"/>
          <a:stretch>
            <a:fillRect/>
          </a:stretch>
        </p:blipFill>
        <p:spPr>
          <a:xfrm>
            <a:off x="6093180" y="1225404"/>
            <a:ext cx="5449889" cy="4809525"/>
          </a:xfrm>
          <a:prstGeom prst="rect">
            <a:avLst/>
          </a:prstGeom>
          <a:effectLst/>
        </p:spPr>
      </p:pic>
      <p:sp>
        <p:nvSpPr>
          <p:cNvPr id="3" name="Content Placeholder 2">
            <a:extLst>
              <a:ext uri="{FF2B5EF4-FFF2-40B4-BE49-F238E27FC236}">
                <a16:creationId xmlns:a16="http://schemas.microsoft.com/office/drawing/2014/main" id="{95DDB253-2BC9-DA49-971E-E19D55C886F0}"/>
              </a:ext>
            </a:extLst>
          </p:cNvPr>
          <p:cNvSpPr>
            <a:spLocks noGrp="1"/>
          </p:cNvSpPr>
          <p:nvPr>
            <p:ph idx="1"/>
          </p:nvPr>
        </p:nvSpPr>
        <p:spPr>
          <a:xfrm>
            <a:off x="648931" y="2438400"/>
            <a:ext cx="4166509" cy="3785419"/>
          </a:xfrm>
        </p:spPr>
        <p:txBody>
          <a:bodyPr>
            <a:normAutofit/>
          </a:bodyPr>
          <a:lstStyle/>
          <a:p>
            <a:pPr>
              <a:lnSpc>
                <a:spcPct val="90000"/>
              </a:lnSpc>
            </a:pPr>
            <a:r>
              <a:rPr lang="en-US" sz="1700" dirty="0">
                <a:solidFill>
                  <a:srgbClr val="EBEBEB"/>
                </a:solidFill>
              </a:rPr>
              <a:t>Polymorphism allows us to put instances of different classes that share a parent class together in an array or </a:t>
            </a:r>
            <a:r>
              <a:rPr lang="en-US" sz="1700" dirty="0" err="1">
                <a:solidFill>
                  <a:srgbClr val="EBEBEB"/>
                </a:solidFill>
              </a:rPr>
              <a:t>ArrayList</a:t>
            </a:r>
            <a:r>
              <a:rPr lang="en-US" sz="1700" dirty="0">
                <a:solidFill>
                  <a:srgbClr val="EBEBEB"/>
                </a:solidFill>
              </a:rPr>
              <a:t>. </a:t>
            </a:r>
          </a:p>
          <a:p>
            <a:pPr>
              <a:lnSpc>
                <a:spcPct val="90000"/>
              </a:lnSpc>
            </a:pPr>
            <a:r>
              <a:rPr lang="en-US" sz="1700" dirty="0">
                <a:solidFill>
                  <a:srgbClr val="EBEBEB"/>
                </a:solidFill>
              </a:rPr>
              <a:t>For example, if we have an Animal parent class with child classes Cat, Dog, and Pig we can set up an array with instances of each animal and then iterate through the list of animals to perform the same action on each.</a:t>
            </a:r>
          </a:p>
          <a:p>
            <a:pPr>
              <a:lnSpc>
                <a:spcPct val="90000"/>
              </a:lnSpc>
            </a:pPr>
            <a:endParaRPr lang="en-US" sz="1700" dirty="0">
              <a:solidFill>
                <a:srgbClr val="EBEBEB"/>
              </a:solidFill>
            </a:endParaRPr>
          </a:p>
        </p:txBody>
      </p:sp>
    </p:spTree>
    <p:extLst>
      <p:ext uri="{BB962C8B-B14F-4D97-AF65-F5344CB8AC3E}">
        <p14:creationId xmlns:p14="http://schemas.microsoft.com/office/powerpoint/2010/main" val="268895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84D3-C2CE-0782-D8B7-99E2331BA208}"/>
              </a:ext>
            </a:extLst>
          </p:cNvPr>
          <p:cNvSpPr>
            <a:spLocks noGrp="1"/>
          </p:cNvSpPr>
          <p:nvPr>
            <p:ph type="title"/>
          </p:nvPr>
        </p:nvSpPr>
        <p:spPr/>
        <p:txBody>
          <a:bodyPr/>
          <a:lstStyle/>
          <a:p>
            <a:r>
              <a:rPr lang="en-US" dirty="0" err="1"/>
              <a:t>ArrayLists</a:t>
            </a:r>
            <a:endParaRPr lang="en-US" dirty="0"/>
          </a:p>
        </p:txBody>
      </p:sp>
      <p:sp>
        <p:nvSpPr>
          <p:cNvPr id="3" name="Content Placeholder 2">
            <a:extLst>
              <a:ext uri="{FF2B5EF4-FFF2-40B4-BE49-F238E27FC236}">
                <a16:creationId xmlns:a16="http://schemas.microsoft.com/office/drawing/2014/main" id="{75D834F2-2C13-F502-C676-DF2E24EEC6B7}"/>
              </a:ext>
            </a:extLst>
          </p:cNvPr>
          <p:cNvSpPr>
            <a:spLocks noGrp="1"/>
          </p:cNvSpPr>
          <p:nvPr>
            <p:ph idx="1"/>
          </p:nvPr>
        </p:nvSpPr>
        <p:spPr/>
        <p:txBody>
          <a:bodyPr/>
          <a:lstStyle/>
          <a:p>
            <a:r>
              <a:rPr lang="en-US" dirty="0"/>
              <a:t>All operations on </a:t>
            </a:r>
            <a:r>
              <a:rPr lang="en-US" dirty="0" err="1"/>
              <a:t>ArrayLists</a:t>
            </a:r>
            <a:r>
              <a:rPr lang="en-US" dirty="0"/>
              <a:t> are specified as method calls</a:t>
            </a:r>
          </a:p>
          <a:p>
            <a:pPr lvl="1"/>
            <a:r>
              <a:rPr lang="en-US" dirty="0"/>
              <a:t>Add to the end of an </a:t>
            </a:r>
            <a:r>
              <a:rPr lang="en-US" dirty="0" err="1"/>
              <a:t>ArrayList</a:t>
            </a:r>
            <a:r>
              <a:rPr lang="en-US" dirty="0"/>
              <a:t> by using </a:t>
            </a:r>
            <a:r>
              <a:rPr lang="en-US" dirty="0" err="1"/>
              <a:t>arrayListName.add</a:t>
            </a:r>
            <a:r>
              <a:rPr lang="en-US" dirty="0"/>
              <a:t>(object)</a:t>
            </a:r>
          </a:p>
          <a:p>
            <a:pPr lvl="1"/>
            <a:r>
              <a:rPr lang="en-US" dirty="0"/>
              <a:t>Remove from an </a:t>
            </a:r>
            <a:r>
              <a:rPr lang="en-US" dirty="0" err="1"/>
              <a:t>ArrayList</a:t>
            </a:r>
            <a:r>
              <a:rPr lang="en-US" dirty="0"/>
              <a:t>:</a:t>
            </a:r>
          </a:p>
          <a:p>
            <a:pPr lvl="2"/>
            <a:r>
              <a:rPr lang="en-US" dirty="0" err="1"/>
              <a:t>arrayListName.remove</a:t>
            </a:r>
            <a:r>
              <a:rPr lang="en-US" dirty="0"/>
              <a:t>(object)</a:t>
            </a:r>
          </a:p>
          <a:p>
            <a:pPr lvl="2"/>
            <a:r>
              <a:rPr lang="en-US" dirty="0" err="1"/>
              <a:t>arrayListName.remove</a:t>
            </a:r>
            <a:r>
              <a:rPr lang="en-US" dirty="0"/>
              <a:t>(index)</a:t>
            </a:r>
          </a:p>
          <a:p>
            <a:pPr lvl="1"/>
            <a:r>
              <a:rPr lang="en-US" dirty="0"/>
              <a:t>Get the number of elements by using </a:t>
            </a:r>
            <a:r>
              <a:rPr lang="en-US" dirty="0" err="1"/>
              <a:t>arrayListName.size</a:t>
            </a:r>
            <a:r>
              <a:rPr lang="en-US" dirty="0"/>
              <a:t>()</a:t>
            </a:r>
          </a:p>
          <a:p>
            <a:pPr lvl="1"/>
            <a:r>
              <a:rPr lang="en-US" dirty="0"/>
              <a:t>Get a value from an index using </a:t>
            </a:r>
            <a:r>
              <a:rPr lang="en-US" dirty="0" err="1"/>
              <a:t>arrayListName.get</a:t>
            </a:r>
            <a:r>
              <a:rPr lang="en-US" dirty="0"/>
              <a:t>(index)</a:t>
            </a:r>
          </a:p>
          <a:p>
            <a:pPr lvl="1"/>
            <a:r>
              <a:rPr lang="en-US" dirty="0"/>
              <a:t>Get the index of an object by using </a:t>
            </a:r>
            <a:r>
              <a:rPr lang="en-US" dirty="0" err="1"/>
              <a:t>arrayListName.indexOf</a:t>
            </a:r>
            <a:r>
              <a:rPr lang="en-US" dirty="0"/>
              <a:t>(object)</a:t>
            </a:r>
          </a:p>
          <a:p>
            <a:pPr lvl="1"/>
            <a:r>
              <a:rPr lang="en-US" dirty="0"/>
              <a:t>Set a value from an index using </a:t>
            </a:r>
            <a:r>
              <a:rPr lang="en-US" dirty="0" err="1"/>
              <a:t>arrayListName.set</a:t>
            </a:r>
            <a:r>
              <a:rPr lang="en-US" dirty="0"/>
              <a:t>(index, value)</a:t>
            </a:r>
          </a:p>
          <a:p>
            <a:endParaRPr lang="en-US" dirty="0"/>
          </a:p>
        </p:txBody>
      </p:sp>
    </p:spTree>
    <p:extLst>
      <p:ext uri="{BB962C8B-B14F-4D97-AF65-F5344CB8AC3E}">
        <p14:creationId xmlns:p14="http://schemas.microsoft.com/office/powerpoint/2010/main" val="67986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84D3-C2CE-0782-D8B7-99E2331BA208}"/>
              </a:ext>
            </a:extLst>
          </p:cNvPr>
          <p:cNvSpPr>
            <a:spLocks noGrp="1"/>
          </p:cNvSpPr>
          <p:nvPr>
            <p:ph type="title"/>
          </p:nvPr>
        </p:nvSpPr>
        <p:spPr/>
        <p:txBody>
          <a:bodyPr/>
          <a:lstStyle/>
          <a:p>
            <a:r>
              <a:rPr lang="en-US" dirty="0" err="1"/>
              <a:t>ArrayLists</a:t>
            </a:r>
            <a:endParaRPr lang="en-US" dirty="0"/>
          </a:p>
        </p:txBody>
      </p:sp>
      <p:sp>
        <p:nvSpPr>
          <p:cNvPr id="3" name="Content Placeholder 2">
            <a:extLst>
              <a:ext uri="{FF2B5EF4-FFF2-40B4-BE49-F238E27FC236}">
                <a16:creationId xmlns:a16="http://schemas.microsoft.com/office/drawing/2014/main" id="{75D834F2-2C13-F502-C676-DF2E24EEC6B7}"/>
              </a:ext>
            </a:extLst>
          </p:cNvPr>
          <p:cNvSpPr>
            <a:spLocks noGrp="1"/>
          </p:cNvSpPr>
          <p:nvPr>
            <p:ph idx="1"/>
          </p:nvPr>
        </p:nvSpPr>
        <p:spPr/>
        <p:txBody>
          <a:bodyPr>
            <a:normAutofit lnSpcReduction="10000"/>
          </a:bodyPr>
          <a:lstStyle/>
          <a:p>
            <a:r>
              <a:rPr lang="en-US" dirty="0" err="1"/>
              <a:t>ArrayLists</a:t>
            </a:r>
            <a:r>
              <a:rPr lang="en-US" dirty="0"/>
              <a:t> are initialized using the following syntax:</a:t>
            </a:r>
          </a:p>
          <a:p>
            <a:pPr lvl="1"/>
            <a:r>
              <a:rPr lang="en-US" dirty="0" err="1"/>
              <a:t>ArrayList</a:t>
            </a:r>
            <a:r>
              <a:rPr lang="en-US" dirty="0"/>
              <a:t>&lt;Type&gt; </a:t>
            </a:r>
            <a:r>
              <a:rPr lang="en-US" dirty="0" err="1"/>
              <a:t>varName</a:t>
            </a:r>
            <a:r>
              <a:rPr lang="en-US" dirty="0"/>
              <a:t> = new </a:t>
            </a:r>
            <a:r>
              <a:rPr lang="en-US" dirty="0" err="1"/>
              <a:t>ArrayList</a:t>
            </a:r>
            <a:r>
              <a:rPr lang="en-US" dirty="0"/>
              <a:t>&lt;Type&gt;();</a:t>
            </a:r>
          </a:p>
          <a:p>
            <a:r>
              <a:rPr lang="en-US" dirty="0"/>
              <a:t>Let’s break this down:</a:t>
            </a:r>
          </a:p>
          <a:p>
            <a:pPr lvl="1"/>
            <a:r>
              <a:rPr lang="en-US" dirty="0" err="1"/>
              <a:t>ArrayList</a:t>
            </a:r>
            <a:r>
              <a:rPr lang="en-US" dirty="0"/>
              <a:t>&lt;Type&gt;: Need to make sure your Type is Capitalized.</a:t>
            </a:r>
          </a:p>
          <a:p>
            <a:pPr lvl="2"/>
            <a:r>
              <a:rPr lang="en-US" dirty="0"/>
              <a:t>i.e., </a:t>
            </a:r>
            <a:r>
              <a:rPr lang="en-US" dirty="0" err="1"/>
              <a:t>ArrayList</a:t>
            </a:r>
            <a:r>
              <a:rPr lang="en-US" dirty="0"/>
              <a:t>&lt;int&gt; is not valid </a:t>
            </a:r>
            <a:r>
              <a:rPr lang="en-US" dirty="0">
                <a:sym typeface="Wingdings" pitchFamily="2" charset="2"/>
              </a:rPr>
              <a:t> Needs to be </a:t>
            </a:r>
            <a:r>
              <a:rPr lang="en-US" dirty="0" err="1">
                <a:sym typeface="Wingdings" pitchFamily="2" charset="2"/>
              </a:rPr>
              <a:t>ArrayList</a:t>
            </a:r>
            <a:r>
              <a:rPr lang="en-US" dirty="0">
                <a:sym typeface="Wingdings" pitchFamily="2" charset="2"/>
              </a:rPr>
              <a:t>&lt;Integer&gt;</a:t>
            </a:r>
          </a:p>
          <a:p>
            <a:pPr lvl="2"/>
            <a:r>
              <a:rPr lang="en-US" dirty="0">
                <a:sym typeface="Wingdings" pitchFamily="2" charset="2"/>
              </a:rPr>
              <a:t>This is because you can make an </a:t>
            </a:r>
            <a:r>
              <a:rPr lang="en-US" dirty="0" err="1">
                <a:sym typeface="Wingdings" pitchFamily="2" charset="2"/>
              </a:rPr>
              <a:t>ArrayList</a:t>
            </a:r>
            <a:r>
              <a:rPr lang="en-US" dirty="0">
                <a:sym typeface="Wingdings" pitchFamily="2" charset="2"/>
              </a:rPr>
              <a:t> of any Generic Type. Generics haven’t been covered yet, but you’ll see this later. As a result, by saying </a:t>
            </a:r>
            <a:r>
              <a:rPr lang="en-US" dirty="0" err="1">
                <a:sym typeface="Wingdings" pitchFamily="2" charset="2"/>
              </a:rPr>
              <a:t>ArrayList</a:t>
            </a:r>
            <a:r>
              <a:rPr lang="en-US" dirty="0">
                <a:sym typeface="Wingdings" pitchFamily="2" charset="2"/>
              </a:rPr>
              <a:t>&lt;Integer&gt; java converts an int to it’s “generic” counterpart. </a:t>
            </a:r>
            <a:r>
              <a:rPr lang="en-US" b="1" dirty="0">
                <a:sym typeface="Wingdings" pitchFamily="2" charset="2"/>
              </a:rPr>
              <a:t>All values are stored as objects.</a:t>
            </a:r>
          </a:p>
          <a:p>
            <a:pPr lvl="1"/>
            <a:r>
              <a:rPr lang="en-US" dirty="0">
                <a:sym typeface="Wingdings" pitchFamily="2" charset="2"/>
              </a:rPr>
              <a:t>new </a:t>
            </a:r>
            <a:r>
              <a:rPr lang="en-US" dirty="0" err="1">
                <a:sym typeface="Wingdings" pitchFamily="2" charset="2"/>
              </a:rPr>
              <a:t>ArrayList</a:t>
            </a:r>
            <a:r>
              <a:rPr lang="en-US" dirty="0">
                <a:sym typeface="Wingdings" pitchFamily="2" charset="2"/>
              </a:rPr>
              <a:t>&lt;Type&gt;();</a:t>
            </a:r>
          </a:p>
          <a:p>
            <a:pPr lvl="2"/>
            <a:r>
              <a:rPr lang="en-US" dirty="0">
                <a:sym typeface="Wingdings" pitchFamily="2" charset="2"/>
              </a:rPr>
              <a:t>Because everything with </a:t>
            </a:r>
            <a:r>
              <a:rPr lang="en-US" dirty="0" err="1">
                <a:sym typeface="Wingdings" pitchFamily="2" charset="2"/>
              </a:rPr>
              <a:t>ArrayLists</a:t>
            </a:r>
            <a:r>
              <a:rPr lang="en-US" dirty="0">
                <a:sym typeface="Wingdings" pitchFamily="2" charset="2"/>
              </a:rPr>
              <a:t> is done using method calls, the () calls the method to create a new </a:t>
            </a:r>
            <a:r>
              <a:rPr lang="en-US" dirty="0" err="1">
                <a:sym typeface="Wingdings" pitchFamily="2" charset="2"/>
              </a:rPr>
              <a:t>ArrayList</a:t>
            </a:r>
            <a:r>
              <a:rPr lang="en-US" dirty="0">
                <a:sym typeface="Wingdings" pitchFamily="2" charset="2"/>
              </a:rPr>
              <a:t> of the Type you’re passing. </a:t>
            </a:r>
            <a:r>
              <a:rPr lang="en-US" b="1" dirty="0">
                <a:sym typeface="Wingdings" pitchFamily="2" charset="2"/>
              </a:rPr>
              <a:t>An </a:t>
            </a:r>
            <a:r>
              <a:rPr lang="en-US" b="1" dirty="0" err="1">
                <a:sym typeface="Wingdings" pitchFamily="2" charset="2"/>
              </a:rPr>
              <a:t>ArrayList</a:t>
            </a:r>
            <a:r>
              <a:rPr lang="en-US" b="1" dirty="0">
                <a:sym typeface="Wingdings" pitchFamily="2" charset="2"/>
              </a:rPr>
              <a:t> is an object.</a:t>
            </a:r>
            <a:endParaRPr lang="en-US" b="1" dirty="0"/>
          </a:p>
        </p:txBody>
      </p:sp>
    </p:spTree>
    <p:extLst>
      <p:ext uri="{BB962C8B-B14F-4D97-AF65-F5344CB8AC3E}">
        <p14:creationId xmlns:p14="http://schemas.microsoft.com/office/powerpoint/2010/main" val="286526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84D3-C2CE-0782-D8B7-99E2331BA208}"/>
              </a:ext>
            </a:extLst>
          </p:cNvPr>
          <p:cNvSpPr>
            <a:spLocks noGrp="1"/>
          </p:cNvSpPr>
          <p:nvPr>
            <p:ph type="title"/>
          </p:nvPr>
        </p:nvSpPr>
        <p:spPr/>
        <p:txBody>
          <a:bodyPr/>
          <a:lstStyle/>
          <a:p>
            <a:r>
              <a:rPr lang="en-US" dirty="0" err="1"/>
              <a:t>ArrayLists</a:t>
            </a:r>
            <a:r>
              <a:rPr lang="en-US" dirty="0"/>
              <a:t> vs. Arrays</a:t>
            </a:r>
          </a:p>
        </p:txBody>
      </p:sp>
      <p:sp>
        <p:nvSpPr>
          <p:cNvPr id="3" name="Content Placeholder 2">
            <a:extLst>
              <a:ext uri="{FF2B5EF4-FFF2-40B4-BE49-F238E27FC236}">
                <a16:creationId xmlns:a16="http://schemas.microsoft.com/office/drawing/2014/main" id="{75D834F2-2C13-F502-C676-DF2E24EEC6B7}"/>
              </a:ext>
            </a:extLst>
          </p:cNvPr>
          <p:cNvSpPr>
            <a:spLocks noGrp="1"/>
          </p:cNvSpPr>
          <p:nvPr>
            <p:ph idx="1"/>
          </p:nvPr>
        </p:nvSpPr>
        <p:spPr/>
        <p:txBody>
          <a:bodyPr>
            <a:normAutofit/>
          </a:bodyPr>
          <a:lstStyle/>
          <a:p>
            <a:r>
              <a:rPr lang="en-US" dirty="0" err="1"/>
              <a:t>ArrayLists</a:t>
            </a:r>
            <a:r>
              <a:rPr lang="en-US" dirty="0"/>
              <a:t> are built off off arrays. Unlike arrays, you do not have to worry about size constraints since they automatically take care of sizing.</a:t>
            </a:r>
          </a:p>
          <a:p>
            <a:pPr lvl="1"/>
            <a:r>
              <a:rPr lang="en-US" dirty="0"/>
              <a:t>As a result, in terms of runtime, it’s better to use an </a:t>
            </a:r>
            <a:r>
              <a:rPr lang="en-US" dirty="0" err="1"/>
              <a:t>ArrayList</a:t>
            </a:r>
            <a:r>
              <a:rPr lang="en-US" dirty="0"/>
              <a:t> for a dynamic set of data</a:t>
            </a:r>
          </a:p>
          <a:p>
            <a:pPr lvl="1"/>
            <a:r>
              <a:rPr lang="en-US" dirty="0"/>
              <a:t>All operations are done using method calls in an </a:t>
            </a:r>
            <a:r>
              <a:rPr lang="en-US" dirty="0" err="1"/>
              <a:t>ArrayList</a:t>
            </a:r>
            <a:endParaRPr lang="en-US" dirty="0"/>
          </a:p>
        </p:txBody>
      </p:sp>
    </p:spTree>
    <p:extLst>
      <p:ext uri="{BB962C8B-B14F-4D97-AF65-F5344CB8AC3E}">
        <p14:creationId xmlns:p14="http://schemas.microsoft.com/office/powerpoint/2010/main" val="88500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p:txBody>
          <a:bodyPr/>
          <a:lstStyle/>
          <a:p>
            <a:r>
              <a:rPr lang="en-US" dirty="0"/>
              <a:t>Recursion: an overview</a:t>
            </a:r>
          </a:p>
        </p:txBody>
      </p:sp>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p:txBody>
          <a:bodyPr/>
          <a:lstStyle/>
          <a:p>
            <a:r>
              <a:rPr lang="en-US" dirty="0"/>
              <a:t>Recursion is the process of making a method call itself</a:t>
            </a:r>
          </a:p>
          <a:p>
            <a:r>
              <a:rPr lang="en-US" dirty="0"/>
              <a:t>This provides a way to break larger problems down into simple subproblems.</a:t>
            </a:r>
          </a:p>
          <a:p>
            <a:r>
              <a:rPr lang="en-US" dirty="0"/>
              <a:t>When writing a recursive method, you must ensure that you have:</a:t>
            </a:r>
          </a:p>
          <a:p>
            <a:pPr lvl="1"/>
            <a:r>
              <a:rPr lang="en-US" dirty="0"/>
              <a:t>A base case, otherwise known as a halting case, that is attainable </a:t>
            </a:r>
          </a:p>
          <a:p>
            <a:pPr lvl="1"/>
            <a:r>
              <a:rPr lang="en-US" dirty="0"/>
              <a:t>A recursive case in which the method calls itself</a:t>
            </a:r>
          </a:p>
        </p:txBody>
      </p:sp>
    </p:spTree>
    <p:extLst>
      <p:ext uri="{BB962C8B-B14F-4D97-AF65-F5344CB8AC3E}">
        <p14:creationId xmlns:p14="http://schemas.microsoft.com/office/powerpoint/2010/main" val="336168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BEA3-9D81-60EF-4479-D7ED2745B566}"/>
              </a:ext>
            </a:extLst>
          </p:cNvPr>
          <p:cNvSpPr>
            <a:spLocks noGrp="1"/>
          </p:cNvSpPr>
          <p:nvPr>
            <p:ph type="title"/>
          </p:nvPr>
        </p:nvSpPr>
        <p:spPr/>
        <p:txBody>
          <a:bodyPr/>
          <a:lstStyle/>
          <a:p>
            <a:r>
              <a:rPr lang="en-US" dirty="0"/>
              <a:t>Recursion Assignment4 Example</a:t>
            </a:r>
          </a:p>
        </p:txBody>
      </p:sp>
      <p:sp>
        <p:nvSpPr>
          <p:cNvPr id="3" name="Content Placeholder 2">
            <a:extLst>
              <a:ext uri="{FF2B5EF4-FFF2-40B4-BE49-F238E27FC236}">
                <a16:creationId xmlns:a16="http://schemas.microsoft.com/office/drawing/2014/main" id="{EE430B9E-8A03-AD57-9A70-7FF45CCAC5F5}"/>
              </a:ext>
            </a:extLst>
          </p:cNvPr>
          <p:cNvSpPr>
            <a:spLocks noGrp="1"/>
          </p:cNvSpPr>
          <p:nvPr>
            <p:ph idx="1"/>
          </p:nvPr>
        </p:nvSpPr>
        <p:spPr/>
        <p:txBody>
          <a:bodyPr/>
          <a:lstStyle/>
          <a:p>
            <a:r>
              <a:rPr lang="en-US" dirty="0">
                <a:hlinkClick r:id="rId2"/>
              </a:rPr>
              <a:t>Assignment4.java</a:t>
            </a:r>
            <a:endParaRPr lang="en-US" dirty="0"/>
          </a:p>
        </p:txBody>
      </p:sp>
    </p:spTree>
    <p:extLst>
      <p:ext uri="{BB962C8B-B14F-4D97-AF65-F5344CB8AC3E}">
        <p14:creationId xmlns:p14="http://schemas.microsoft.com/office/powerpoint/2010/main" val="330989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DFAE-A1D7-4269-8C7D-59F2F5C7CAB5}"/>
              </a:ext>
            </a:extLst>
          </p:cNvPr>
          <p:cNvSpPr>
            <a:spLocks noGrp="1"/>
          </p:cNvSpPr>
          <p:nvPr>
            <p:ph type="title"/>
          </p:nvPr>
        </p:nvSpPr>
        <p:spPr/>
        <p:txBody>
          <a:bodyPr/>
          <a:lstStyle/>
          <a:p>
            <a:r>
              <a:rPr lang="en-US" dirty="0"/>
              <a:t>Why recursion?</a:t>
            </a:r>
          </a:p>
        </p:txBody>
      </p:sp>
      <p:sp>
        <p:nvSpPr>
          <p:cNvPr id="3" name="Content Placeholder 2">
            <a:extLst>
              <a:ext uri="{FF2B5EF4-FFF2-40B4-BE49-F238E27FC236}">
                <a16:creationId xmlns:a16="http://schemas.microsoft.com/office/drawing/2014/main" id="{2F3E680D-9E01-4E60-B7BD-F8FA06BD0E39}"/>
              </a:ext>
            </a:extLst>
          </p:cNvPr>
          <p:cNvSpPr>
            <a:spLocks noGrp="1"/>
          </p:cNvSpPr>
          <p:nvPr>
            <p:ph idx="1"/>
          </p:nvPr>
        </p:nvSpPr>
        <p:spPr>
          <a:xfrm>
            <a:off x="1141412" y="2249486"/>
            <a:ext cx="9905999" cy="3706697"/>
          </a:xfrm>
        </p:spPr>
        <p:txBody>
          <a:bodyPr>
            <a:normAutofit/>
          </a:bodyPr>
          <a:lstStyle/>
          <a:p>
            <a:r>
              <a:rPr lang="en-US" dirty="0"/>
              <a:t>Despite it taking up more memory than iterative methods (i.e., ones that contain loops), recursion can reduce the amount of time that it takes to do certain problems</a:t>
            </a:r>
          </a:p>
          <a:p>
            <a:pPr lvl="1"/>
            <a:r>
              <a:rPr lang="en-US" dirty="0"/>
              <a:t>A recursive function calls itself, so the memory for a called function is </a:t>
            </a:r>
            <a:r>
              <a:rPr lang="en-US" b="1" dirty="0"/>
              <a:t>allocated on top of the memory allocated for calling the function</a:t>
            </a:r>
            <a:r>
              <a:rPr lang="en-US" dirty="0"/>
              <a:t>. When the base case is reached, the function returns its value to the function that it was called from, and its memory is de-allocated.</a:t>
            </a:r>
          </a:p>
          <a:p>
            <a:r>
              <a:rPr lang="en-US" dirty="0"/>
              <a:t>At its core, recursion is essentially dividing one large problem into several smaller subproblems until they are manageable.</a:t>
            </a:r>
          </a:p>
          <a:p>
            <a:endParaRPr lang="en-US" dirty="0"/>
          </a:p>
        </p:txBody>
      </p:sp>
    </p:spTree>
    <p:extLst>
      <p:ext uri="{BB962C8B-B14F-4D97-AF65-F5344CB8AC3E}">
        <p14:creationId xmlns:p14="http://schemas.microsoft.com/office/powerpoint/2010/main" val="61106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FAC-6FAE-4549-9CAC-48D5EA6933C0}"/>
              </a:ext>
            </a:extLst>
          </p:cNvPr>
          <p:cNvSpPr>
            <a:spLocks noGrp="1"/>
          </p:cNvSpPr>
          <p:nvPr>
            <p:ph type="title"/>
          </p:nvPr>
        </p:nvSpPr>
        <p:spPr/>
        <p:txBody>
          <a:bodyPr/>
          <a:lstStyle/>
          <a:p>
            <a:r>
              <a:rPr lang="en-US" dirty="0"/>
              <a:t>OOP: What’s an object?</a:t>
            </a:r>
          </a:p>
        </p:txBody>
      </p:sp>
      <p:sp>
        <p:nvSpPr>
          <p:cNvPr id="3" name="Content Placeholder 2">
            <a:extLst>
              <a:ext uri="{FF2B5EF4-FFF2-40B4-BE49-F238E27FC236}">
                <a16:creationId xmlns:a16="http://schemas.microsoft.com/office/drawing/2014/main" id="{9EFFFA37-4FAA-47F2-9C92-14A47BF49AC1}"/>
              </a:ext>
            </a:extLst>
          </p:cNvPr>
          <p:cNvSpPr>
            <a:spLocks noGrp="1"/>
          </p:cNvSpPr>
          <p:nvPr>
            <p:ph idx="1"/>
          </p:nvPr>
        </p:nvSpPr>
        <p:spPr/>
        <p:txBody>
          <a:bodyPr/>
          <a:lstStyle/>
          <a:p>
            <a:r>
              <a:rPr lang="en-US" dirty="0"/>
              <a:t>Technically speaking, an object is a bundle of state and behavior:</a:t>
            </a:r>
          </a:p>
          <a:p>
            <a:pPr lvl="1"/>
            <a:r>
              <a:rPr lang="en-US" dirty="0"/>
              <a:t>State: The data contained in the object (the object’s fields)</a:t>
            </a:r>
          </a:p>
          <a:p>
            <a:pPr lvl="1"/>
            <a:r>
              <a:rPr lang="en-US" dirty="0"/>
              <a:t>Behavior: The actions supported by the object (its methods)</a:t>
            </a:r>
          </a:p>
        </p:txBody>
      </p:sp>
    </p:spTree>
    <p:extLst>
      <p:ext uri="{BB962C8B-B14F-4D97-AF65-F5344CB8AC3E}">
        <p14:creationId xmlns:p14="http://schemas.microsoft.com/office/powerpoint/2010/main" val="4164822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1617</TotalTime>
  <Words>1450</Words>
  <Application>Microsoft Macintosh PowerPoint</Application>
  <PresentationFormat>Widescreen</PresentationFormat>
  <Paragraphs>117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Ion</vt:lpstr>
      <vt:lpstr>CMPINF0401 Recitation</vt:lpstr>
      <vt:lpstr>Overview</vt:lpstr>
      <vt:lpstr>ArrayLists</vt:lpstr>
      <vt:lpstr>ArrayLists</vt:lpstr>
      <vt:lpstr>ArrayLists vs. Arrays</vt:lpstr>
      <vt:lpstr>Recursion: an overview</vt:lpstr>
      <vt:lpstr>Recursion Assignment4 Example</vt:lpstr>
      <vt:lpstr>Why recursion?</vt:lpstr>
      <vt:lpstr>OOP: What’s an object?</vt:lpstr>
      <vt:lpstr>OOP: What’s a Class?</vt:lpstr>
      <vt:lpstr>OOP: Class vs. Objects Example</vt:lpstr>
      <vt:lpstr>OOP: Class vs. Objects Example</vt:lpstr>
      <vt:lpstr>OOP: Interfaces vs Classes</vt:lpstr>
      <vt:lpstr>How do we make objects?</vt:lpstr>
      <vt:lpstr>Classes can have methods</vt:lpstr>
      <vt:lpstr>Constructors</vt:lpstr>
      <vt:lpstr>Constructors Example</vt:lpstr>
      <vt:lpstr>Encapsulation</vt:lpstr>
      <vt:lpstr>Why Encapsulation?</vt:lpstr>
      <vt:lpstr>Inheritance</vt:lpstr>
      <vt:lpstr>Super()</vt:lpstr>
      <vt:lpstr>Protected &amp; Final</vt:lpstr>
      <vt:lpstr>Polymorphism</vt:lpstr>
      <vt:lpstr>Method Overriding</vt:lpstr>
      <vt:lpstr>Child Classes in Arrays &amp; Arraylists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89</cp:revision>
  <dcterms:created xsi:type="dcterms:W3CDTF">2021-09-09T03:17:48Z</dcterms:created>
  <dcterms:modified xsi:type="dcterms:W3CDTF">2022-04-19T06:04:32Z</dcterms:modified>
</cp:coreProperties>
</file>