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71" r:id="rId3"/>
    <p:sldId id="258" r:id="rId4"/>
    <p:sldId id="259" r:id="rId5"/>
    <p:sldId id="260" r:id="rId6"/>
    <p:sldId id="261" r:id="rId7"/>
    <p:sldId id="262" r:id="rId8"/>
    <p:sldId id="263" r:id="rId9"/>
    <p:sldId id="264" r:id="rId10"/>
    <p:sldId id="267" r:id="rId11"/>
    <p:sldId id="268" r:id="rId12"/>
    <p:sldId id="265" r:id="rId13"/>
    <p:sldId id="266" r:id="rId14"/>
    <p:sldId id="269"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59"/>
    <p:restoredTop sz="82649"/>
  </p:normalViewPr>
  <p:slideViewPr>
    <p:cSldViewPr snapToGrid="0" snapToObjects="1">
      <p:cViewPr varScale="1">
        <p:scale>
          <a:sx n="123" d="100"/>
          <a:sy n="123" d="100"/>
        </p:scale>
        <p:origin x="16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2/15/22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2/15/22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2/15/22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2/15/22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FiletoArray.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Labs/Lab6.jav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Labs/A3.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anvas.pitt.edu/courses/127916/pages/midterm-topics?module_item_id=273528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CMPINF0401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Tuesdays 11:00-12:50</a:t>
            </a:r>
          </a:p>
          <a:p>
            <a:r>
              <a:rPr lang="en-US" dirty="0"/>
              <a:t>Michael Bartlett</a:t>
            </a:r>
          </a:p>
        </p:txBody>
      </p:sp>
      <p:sp>
        <p:nvSpPr>
          <p:cNvPr id="4" name="TextBox 3">
            <a:extLst>
              <a:ext uri="{FF2B5EF4-FFF2-40B4-BE49-F238E27FC236}">
                <a16:creationId xmlns:a16="http://schemas.microsoft.com/office/drawing/2014/main" id="{7B516FC0-5485-5A43-B456-54F4DB5840D3}"/>
              </a:ext>
            </a:extLst>
          </p:cNvPr>
          <p:cNvSpPr txBox="1"/>
          <p:nvPr/>
        </p:nvSpPr>
        <p:spPr>
          <a:xfrm>
            <a:off x="2431473" y="20262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6AF7-E89C-4F64-B8F1-9EFA651A5AB8}"/>
              </a:ext>
            </a:extLst>
          </p:cNvPr>
          <p:cNvSpPr>
            <a:spLocks noGrp="1"/>
          </p:cNvSpPr>
          <p:nvPr>
            <p:ph type="title"/>
          </p:nvPr>
        </p:nvSpPr>
        <p:spPr/>
        <p:txBody>
          <a:bodyPr/>
          <a:lstStyle/>
          <a:p>
            <a:r>
              <a:rPr lang="en-US" dirty="0"/>
              <a:t>Return Types</a:t>
            </a:r>
          </a:p>
        </p:txBody>
      </p:sp>
      <p:sp>
        <p:nvSpPr>
          <p:cNvPr id="3" name="Content Placeholder 2">
            <a:extLst>
              <a:ext uri="{FF2B5EF4-FFF2-40B4-BE49-F238E27FC236}">
                <a16:creationId xmlns:a16="http://schemas.microsoft.com/office/drawing/2014/main" id="{7807125C-D108-45F2-8310-0BB224E9BEAB}"/>
              </a:ext>
            </a:extLst>
          </p:cNvPr>
          <p:cNvSpPr>
            <a:spLocks noGrp="1"/>
          </p:cNvSpPr>
          <p:nvPr>
            <p:ph idx="1"/>
          </p:nvPr>
        </p:nvSpPr>
        <p:spPr/>
        <p:txBody>
          <a:bodyPr/>
          <a:lstStyle/>
          <a:p>
            <a:r>
              <a:rPr lang="en-US" dirty="0"/>
              <a:t>Sometimes, a method will do something, but it won’t return anything</a:t>
            </a:r>
          </a:p>
          <a:p>
            <a:pPr lvl="1"/>
            <a:r>
              <a:rPr lang="en-US" dirty="0"/>
              <a:t>These are called void methods</a:t>
            </a:r>
          </a:p>
          <a:p>
            <a:r>
              <a:rPr lang="en-US" dirty="0"/>
              <a:t>Void methods might be used for a variety of purposes, but one of the most common is outputting lots of print statements</a:t>
            </a:r>
          </a:p>
          <a:p>
            <a:pPr lvl="1"/>
            <a:endParaRPr lang="en-US" dirty="0"/>
          </a:p>
        </p:txBody>
      </p:sp>
      <p:pic>
        <p:nvPicPr>
          <p:cNvPr id="5" name="Picture 4">
            <a:extLst>
              <a:ext uri="{FF2B5EF4-FFF2-40B4-BE49-F238E27FC236}">
                <a16:creationId xmlns:a16="http://schemas.microsoft.com/office/drawing/2014/main" id="{91DEC69D-69D4-429A-A7A2-9F913E1399D3}"/>
              </a:ext>
            </a:extLst>
          </p:cNvPr>
          <p:cNvPicPr>
            <a:picLocks noChangeAspect="1"/>
          </p:cNvPicPr>
          <p:nvPr/>
        </p:nvPicPr>
        <p:blipFill>
          <a:blip r:embed="rId2"/>
          <a:stretch>
            <a:fillRect/>
          </a:stretch>
        </p:blipFill>
        <p:spPr>
          <a:xfrm>
            <a:off x="2754402" y="4564712"/>
            <a:ext cx="6683195" cy="1558859"/>
          </a:xfrm>
          <a:prstGeom prst="rect">
            <a:avLst/>
          </a:prstGeom>
        </p:spPr>
      </p:pic>
    </p:spTree>
    <p:extLst>
      <p:ext uri="{BB962C8B-B14F-4D97-AF65-F5344CB8AC3E}">
        <p14:creationId xmlns:p14="http://schemas.microsoft.com/office/powerpoint/2010/main" val="24549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81C9-5F86-40F7-B8B2-6B368C1D5CE2}"/>
              </a:ext>
            </a:extLst>
          </p:cNvPr>
          <p:cNvSpPr>
            <a:spLocks noGrp="1"/>
          </p:cNvSpPr>
          <p:nvPr>
            <p:ph type="title"/>
          </p:nvPr>
        </p:nvSpPr>
        <p:spPr/>
        <p:txBody>
          <a:bodyPr/>
          <a:lstStyle/>
          <a:p>
            <a:r>
              <a:rPr lang="en-US" dirty="0"/>
              <a:t>Return Types</a:t>
            </a:r>
          </a:p>
        </p:txBody>
      </p:sp>
      <p:sp>
        <p:nvSpPr>
          <p:cNvPr id="3" name="Content Placeholder 2">
            <a:extLst>
              <a:ext uri="{FF2B5EF4-FFF2-40B4-BE49-F238E27FC236}">
                <a16:creationId xmlns:a16="http://schemas.microsoft.com/office/drawing/2014/main" id="{72CBE335-DDB1-40D8-A8A4-75163F722157}"/>
              </a:ext>
            </a:extLst>
          </p:cNvPr>
          <p:cNvSpPr>
            <a:spLocks noGrp="1"/>
          </p:cNvSpPr>
          <p:nvPr>
            <p:ph idx="1"/>
          </p:nvPr>
        </p:nvSpPr>
        <p:spPr>
          <a:xfrm>
            <a:off x="1141412" y="2249487"/>
            <a:ext cx="10352982" cy="3541714"/>
          </a:xfrm>
        </p:spPr>
        <p:txBody>
          <a:bodyPr/>
          <a:lstStyle/>
          <a:p>
            <a:r>
              <a:rPr lang="en-US" dirty="0"/>
              <a:t>We call this part of the method a return type in part because of the return keyword in Java</a:t>
            </a:r>
          </a:p>
          <a:p>
            <a:pPr lvl="1"/>
            <a:r>
              <a:rPr lang="en-US" dirty="0"/>
              <a:t>Some time in the method (sometimes it will be at the end, sometimes it won’t) we will use the return keyword to tell the method what exactly it will give the programmer/user</a:t>
            </a:r>
          </a:p>
          <a:p>
            <a:pPr lvl="1"/>
            <a:r>
              <a:rPr lang="en-US" dirty="0"/>
              <a:t>We may have more than one return statement, but </a:t>
            </a:r>
            <a:r>
              <a:rPr lang="en-US" b="1" dirty="0"/>
              <a:t>void methods have no return statements</a:t>
            </a:r>
          </a:p>
          <a:p>
            <a:pPr lvl="1"/>
            <a:r>
              <a:rPr lang="en-US" dirty="0"/>
              <a:t>When called, the method below will give back the sum of the two numbers, which is stored in the </a:t>
            </a:r>
            <a:r>
              <a:rPr lang="en-US" dirty="0">
                <a:latin typeface="Courier New" panose="02070309020205020404" pitchFamily="49" charset="0"/>
                <a:cs typeface="Courier New" panose="02070309020205020404" pitchFamily="49" charset="0"/>
              </a:rPr>
              <a:t>result</a:t>
            </a:r>
            <a:r>
              <a:rPr lang="en-US" dirty="0"/>
              <a:t> variable. Thus, we </a:t>
            </a:r>
            <a:r>
              <a:rPr lang="en-US" dirty="0">
                <a:latin typeface="Courier New" panose="02070309020205020404" pitchFamily="49" charset="0"/>
                <a:cs typeface="Courier New" panose="02070309020205020404" pitchFamily="49" charset="0"/>
              </a:rPr>
              <a:t>return result; </a:t>
            </a:r>
          </a:p>
        </p:txBody>
      </p:sp>
      <p:pic>
        <p:nvPicPr>
          <p:cNvPr id="5" name="Picture 4">
            <a:extLst>
              <a:ext uri="{FF2B5EF4-FFF2-40B4-BE49-F238E27FC236}">
                <a16:creationId xmlns:a16="http://schemas.microsoft.com/office/drawing/2014/main" id="{F0C9DA10-7A96-4DEB-8C12-F4C0CAE1F71D}"/>
              </a:ext>
            </a:extLst>
          </p:cNvPr>
          <p:cNvPicPr>
            <a:picLocks noChangeAspect="1"/>
          </p:cNvPicPr>
          <p:nvPr/>
        </p:nvPicPr>
        <p:blipFill>
          <a:blip r:embed="rId2"/>
          <a:stretch>
            <a:fillRect/>
          </a:stretch>
        </p:blipFill>
        <p:spPr>
          <a:xfrm>
            <a:off x="3841434" y="5242667"/>
            <a:ext cx="4505954" cy="1524213"/>
          </a:xfrm>
          <a:prstGeom prst="rect">
            <a:avLst/>
          </a:prstGeom>
        </p:spPr>
      </p:pic>
    </p:spTree>
    <p:extLst>
      <p:ext uri="{BB962C8B-B14F-4D97-AF65-F5344CB8AC3E}">
        <p14:creationId xmlns:p14="http://schemas.microsoft.com/office/powerpoint/2010/main" val="265157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654C-E513-48AE-A821-DFF0F23CB4F0}"/>
              </a:ext>
            </a:extLst>
          </p:cNvPr>
          <p:cNvSpPr>
            <a:spLocks noGrp="1"/>
          </p:cNvSpPr>
          <p:nvPr>
            <p:ph type="title"/>
          </p:nvPr>
        </p:nvSpPr>
        <p:spPr/>
        <p:txBody>
          <a:bodyPr/>
          <a:lstStyle/>
          <a:p>
            <a:r>
              <a:rPr lang="en-US" dirty="0"/>
              <a:t>Method Naming Conventions</a:t>
            </a:r>
          </a:p>
        </p:txBody>
      </p:sp>
      <p:sp>
        <p:nvSpPr>
          <p:cNvPr id="3" name="Content Placeholder 2">
            <a:extLst>
              <a:ext uri="{FF2B5EF4-FFF2-40B4-BE49-F238E27FC236}">
                <a16:creationId xmlns:a16="http://schemas.microsoft.com/office/drawing/2014/main" id="{E264CD8C-4A6B-4643-A688-2E56893A4860}"/>
              </a:ext>
            </a:extLst>
          </p:cNvPr>
          <p:cNvSpPr>
            <a:spLocks noGrp="1"/>
          </p:cNvSpPr>
          <p:nvPr>
            <p:ph idx="1"/>
          </p:nvPr>
        </p:nvSpPr>
        <p:spPr>
          <a:xfrm>
            <a:off x="1141412" y="2249486"/>
            <a:ext cx="9905999" cy="3919493"/>
          </a:xfrm>
        </p:spPr>
        <p:txBody>
          <a:bodyPr>
            <a:normAutofit/>
          </a:bodyPr>
          <a:lstStyle/>
          <a:p>
            <a:r>
              <a:rPr lang="en-US" dirty="0"/>
              <a:t>Method naming conventions will be very similar to how you name variables</a:t>
            </a:r>
          </a:p>
          <a:p>
            <a:pPr lvl="1"/>
            <a:r>
              <a:rPr lang="en-US" dirty="0"/>
              <a:t>First word is all lowercase</a:t>
            </a:r>
          </a:p>
          <a:p>
            <a:pPr lvl="1"/>
            <a:r>
              <a:rPr lang="en-US" dirty="0"/>
              <a:t>If there is more than one word to your method name, all the following words will begin with capital letters</a:t>
            </a:r>
          </a:p>
          <a:p>
            <a:pPr lvl="1"/>
            <a:r>
              <a:rPr lang="en-US" dirty="0"/>
              <a:t>Use alphanumeric characters only, don’t begin with a number</a:t>
            </a:r>
          </a:p>
          <a:p>
            <a:pPr lvl="1"/>
            <a:r>
              <a:rPr lang="en-US" dirty="0"/>
              <a:t>Include parentheses at the end – more on what they mean in a bit!</a:t>
            </a:r>
          </a:p>
          <a:p>
            <a:r>
              <a:rPr lang="en-US" dirty="0"/>
              <a:t>Examples:</a:t>
            </a:r>
          </a:p>
          <a:p>
            <a:pPr lvl="1"/>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printArray</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private int </a:t>
            </a:r>
            <a:r>
              <a:rPr lang="en-US" dirty="0" err="1">
                <a:latin typeface="Courier New" panose="02070309020205020404" pitchFamily="49" charset="0"/>
                <a:cs typeface="Courier New" panose="02070309020205020404" pitchFamily="49" charset="0"/>
              </a:rPr>
              <a:t>mySuperCoolMethod</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public double max()</a:t>
            </a:r>
          </a:p>
        </p:txBody>
      </p:sp>
    </p:spTree>
    <p:extLst>
      <p:ext uri="{BB962C8B-B14F-4D97-AF65-F5344CB8AC3E}">
        <p14:creationId xmlns:p14="http://schemas.microsoft.com/office/powerpoint/2010/main" val="266390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F13B-B98C-4C6C-BCD9-4943E9600D30}"/>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1A004914-2D35-4141-9C8D-E0A83C985B1D}"/>
              </a:ext>
            </a:extLst>
          </p:cNvPr>
          <p:cNvSpPr>
            <a:spLocks noGrp="1"/>
          </p:cNvSpPr>
          <p:nvPr>
            <p:ph idx="1"/>
          </p:nvPr>
        </p:nvSpPr>
        <p:spPr>
          <a:xfrm>
            <a:off x="1141412" y="2249487"/>
            <a:ext cx="9905999" cy="4273662"/>
          </a:xfrm>
        </p:spPr>
        <p:txBody>
          <a:bodyPr>
            <a:normAutofit/>
          </a:bodyPr>
          <a:lstStyle/>
          <a:p>
            <a:r>
              <a:rPr lang="en-US" dirty="0"/>
              <a:t>Parameters (or arguments) are essentially the </a:t>
            </a:r>
            <a:r>
              <a:rPr lang="en-US" b="1" dirty="0"/>
              <a:t>input value </a:t>
            </a:r>
            <a:r>
              <a:rPr lang="en-US" dirty="0"/>
              <a:t>of a method</a:t>
            </a:r>
          </a:p>
          <a:p>
            <a:pPr lvl="1"/>
            <a:r>
              <a:rPr lang="en-US" dirty="0"/>
              <a:t>Not every method will have parameters, but some will!</a:t>
            </a:r>
          </a:p>
          <a:p>
            <a:pPr lvl="1"/>
            <a:r>
              <a:rPr lang="en-US" dirty="0"/>
              <a:t>When you’re declaring your method, you’ll need to declare the parameters as well if you have them</a:t>
            </a:r>
          </a:p>
          <a:p>
            <a:r>
              <a:rPr lang="en-US" dirty="0"/>
              <a:t>For example, with the substring method:</a:t>
            </a:r>
          </a:p>
          <a:p>
            <a:pPr lvl="1"/>
            <a:r>
              <a:rPr lang="en-US" dirty="0" err="1">
                <a:latin typeface="Courier New" panose="02070309020205020404" pitchFamily="49" charset="0"/>
                <a:cs typeface="Courier New" panose="02070309020205020404" pitchFamily="49" charset="0"/>
              </a:rPr>
              <a:t>str.substring</a:t>
            </a:r>
            <a:r>
              <a:rPr lang="en-US" dirty="0">
                <a:latin typeface="Courier New" panose="02070309020205020404" pitchFamily="49" charset="0"/>
                <a:cs typeface="Courier New" panose="02070309020205020404" pitchFamily="49" charset="0"/>
              </a:rPr>
              <a:t>(1, 3);</a:t>
            </a:r>
            <a:r>
              <a:rPr lang="en-US" dirty="0"/>
              <a:t> </a:t>
            </a:r>
            <a:r>
              <a:rPr lang="en-US" dirty="0">
                <a:sym typeface="Wingdings" panose="05000000000000000000" pitchFamily="2" charset="2"/>
              </a:rPr>
              <a:t> those numbers are parameters of the method substring!</a:t>
            </a:r>
          </a:p>
          <a:p>
            <a:r>
              <a:rPr lang="en-US" dirty="0">
                <a:sym typeface="Wingdings" panose="05000000000000000000" pitchFamily="2" charset="2"/>
              </a:rPr>
              <a:t>The method declaration for substring may look something like this:</a:t>
            </a:r>
          </a:p>
          <a:p>
            <a:pPr lvl="1"/>
            <a:r>
              <a:rPr lang="en-US" dirty="0">
                <a:latin typeface="Courier New" panose="02070309020205020404" pitchFamily="49" charset="0"/>
                <a:cs typeface="Courier New" panose="02070309020205020404" pitchFamily="49" charset="0"/>
                <a:sym typeface="Wingdings" panose="05000000000000000000" pitchFamily="2" charset="2"/>
              </a:rPr>
              <a:t>public String substring(int start, int end);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142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309A-93AB-4AB4-9B1E-4C8B8A998587}"/>
              </a:ext>
            </a:extLst>
          </p:cNvPr>
          <p:cNvSpPr>
            <a:spLocks noGrp="1"/>
          </p:cNvSpPr>
          <p:nvPr>
            <p:ph type="title"/>
          </p:nvPr>
        </p:nvSpPr>
        <p:spPr/>
        <p:txBody>
          <a:bodyPr/>
          <a:lstStyle/>
          <a:p>
            <a:r>
              <a:rPr lang="en-US" dirty="0"/>
              <a:t>Parameters and Local/Global Variables</a:t>
            </a:r>
          </a:p>
        </p:txBody>
      </p:sp>
      <p:sp>
        <p:nvSpPr>
          <p:cNvPr id="3" name="Content Placeholder 2">
            <a:extLst>
              <a:ext uri="{FF2B5EF4-FFF2-40B4-BE49-F238E27FC236}">
                <a16:creationId xmlns:a16="http://schemas.microsoft.com/office/drawing/2014/main" id="{8A426993-5767-4D8C-9884-8C6D2BC98EE8}"/>
              </a:ext>
            </a:extLst>
          </p:cNvPr>
          <p:cNvSpPr>
            <a:spLocks noGrp="1"/>
          </p:cNvSpPr>
          <p:nvPr>
            <p:ph idx="1"/>
          </p:nvPr>
        </p:nvSpPr>
        <p:spPr/>
        <p:txBody>
          <a:bodyPr/>
          <a:lstStyle/>
          <a:p>
            <a:r>
              <a:rPr lang="en-US" dirty="0"/>
              <a:t>The parameters that you declare in your method declaration will only be able to be used </a:t>
            </a:r>
            <a:r>
              <a:rPr lang="en-US" i="1" dirty="0"/>
              <a:t>within </a:t>
            </a:r>
            <a:r>
              <a:rPr lang="en-US" dirty="0"/>
              <a:t>your method</a:t>
            </a:r>
          </a:p>
          <a:p>
            <a:pPr lvl="1"/>
            <a:r>
              <a:rPr lang="en-US" dirty="0"/>
              <a:t>As such, these are called local variables</a:t>
            </a:r>
          </a:p>
          <a:p>
            <a:pPr lvl="1"/>
            <a:r>
              <a:rPr lang="en-US" dirty="0"/>
              <a:t>We’ve used local variables before, specifically when working with for loops!</a:t>
            </a:r>
          </a:p>
          <a:p>
            <a:pPr lvl="2"/>
            <a:r>
              <a:rPr lang="en-US" dirty="0">
                <a:latin typeface="Courier New" panose="02070309020205020404" pitchFamily="49" charset="0"/>
                <a:cs typeface="Courier New" panose="02070309020205020404" pitchFamily="49" charset="0"/>
              </a:rPr>
              <a:t>for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a:t> </a:t>
            </a:r>
            <a:r>
              <a:rPr lang="en-US" dirty="0">
                <a:sym typeface="Wingdings" panose="05000000000000000000" pitchFamily="2" charset="2"/>
              </a:rPr>
              <a:t> </a:t>
            </a:r>
            <a:r>
              <a:rPr lang="en-US" dirty="0" err="1">
                <a:sym typeface="Wingdings" panose="05000000000000000000" pitchFamily="2" charset="2"/>
              </a:rPr>
              <a:t>i</a:t>
            </a:r>
            <a:r>
              <a:rPr lang="en-US" dirty="0">
                <a:sym typeface="Wingdings" panose="05000000000000000000" pitchFamily="2" charset="2"/>
              </a:rPr>
              <a:t> is a local variable!</a:t>
            </a:r>
          </a:p>
          <a:p>
            <a:r>
              <a:rPr lang="en-US" dirty="0">
                <a:sym typeface="Wingdings" panose="05000000000000000000" pitchFamily="2" charset="2"/>
              </a:rPr>
              <a:t>Any variable declared outside any methods is considered a global variable</a:t>
            </a:r>
          </a:p>
        </p:txBody>
      </p:sp>
    </p:spTree>
    <p:extLst>
      <p:ext uri="{BB962C8B-B14F-4D97-AF65-F5344CB8AC3E}">
        <p14:creationId xmlns:p14="http://schemas.microsoft.com/office/powerpoint/2010/main" val="6068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309A-93AB-4AB4-9B1E-4C8B8A998587}"/>
              </a:ext>
            </a:extLst>
          </p:cNvPr>
          <p:cNvSpPr>
            <a:spLocks noGrp="1"/>
          </p:cNvSpPr>
          <p:nvPr>
            <p:ph type="title"/>
          </p:nvPr>
        </p:nvSpPr>
        <p:spPr/>
        <p:txBody>
          <a:bodyPr/>
          <a:lstStyle/>
          <a:p>
            <a:r>
              <a:rPr lang="en-US" dirty="0"/>
              <a:t>Loading Arrays with Files</a:t>
            </a:r>
          </a:p>
        </p:txBody>
      </p:sp>
      <p:sp>
        <p:nvSpPr>
          <p:cNvPr id="3" name="Content Placeholder 2">
            <a:extLst>
              <a:ext uri="{FF2B5EF4-FFF2-40B4-BE49-F238E27FC236}">
                <a16:creationId xmlns:a16="http://schemas.microsoft.com/office/drawing/2014/main" id="{8A426993-5767-4D8C-9884-8C6D2BC98EE8}"/>
              </a:ext>
            </a:extLst>
          </p:cNvPr>
          <p:cNvSpPr>
            <a:spLocks noGrp="1"/>
          </p:cNvSpPr>
          <p:nvPr>
            <p:ph idx="1"/>
          </p:nvPr>
        </p:nvSpPr>
        <p:spPr/>
        <p:txBody>
          <a:bodyPr>
            <a:normAutofit fontScale="92500" lnSpcReduction="10000"/>
          </a:bodyPr>
          <a:lstStyle/>
          <a:p>
            <a:r>
              <a:rPr lang="en-US" dirty="0">
                <a:sym typeface="Wingdings" panose="05000000000000000000" pitchFamily="2" charset="2"/>
              </a:rPr>
              <a:t>Declare an array of some size to be used to load the data into it</a:t>
            </a:r>
          </a:p>
          <a:p>
            <a:pPr lvl="1"/>
            <a:r>
              <a:rPr lang="en-US" dirty="0">
                <a:sym typeface="Wingdings" panose="05000000000000000000" pitchFamily="2" charset="2"/>
              </a:rPr>
              <a:t>Typically it’s made to be bigger than your data set so that you don’t have to worry about upsizing, just trimming after the fact.</a:t>
            </a:r>
          </a:p>
          <a:p>
            <a:r>
              <a:rPr lang="en-US" dirty="0">
                <a:sym typeface="Wingdings" panose="05000000000000000000" pitchFamily="2" charset="2"/>
              </a:rPr>
              <a:t>Read the file and while(</a:t>
            </a:r>
            <a:r>
              <a:rPr lang="en-US" dirty="0" err="1">
                <a:sym typeface="Wingdings" panose="05000000000000000000" pitchFamily="2" charset="2"/>
              </a:rPr>
              <a:t>file.hasNext</a:t>
            </a:r>
            <a:r>
              <a:rPr lang="en-US" dirty="0">
                <a:sym typeface="Wingdings" panose="05000000000000000000" pitchFamily="2" charset="2"/>
              </a:rPr>
              <a:t>()), keep reading the file into the array and use your count variable as reference of where you are.</a:t>
            </a:r>
          </a:p>
          <a:p>
            <a:pPr lvl="1"/>
            <a:r>
              <a:rPr lang="en-US" dirty="0">
                <a:sym typeface="Wingdings" panose="05000000000000000000" pitchFamily="2" charset="2"/>
              </a:rPr>
              <a:t>If your array wasn’t big enough you’d have to upsize it.</a:t>
            </a:r>
          </a:p>
          <a:p>
            <a:pPr lvl="2"/>
            <a:r>
              <a:rPr lang="en-US" dirty="0">
                <a:sym typeface="Wingdings" panose="05000000000000000000" pitchFamily="2" charset="2"/>
              </a:rPr>
              <a:t>This is done by making a new array (typically double the size) and taking all the elements that were in the original array and putting them in the array of bigger size before continuing to read the values in.</a:t>
            </a:r>
          </a:p>
          <a:p>
            <a:pPr lvl="3"/>
            <a:r>
              <a:rPr lang="en-US" dirty="0">
                <a:sym typeface="Wingdings" panose="05000000000000000000" pitchFamily="2" charset="2"/>
              </a:rPr>
              <a:t>Can be seen in Lab6.</a:t>
            </a:r>
          </a:p>
          <a:p>
            <a:r>
              <a:rPr lang="en-US" dirty="0">
                <a:sym typeface="Wingdings" panose="05000000000000000000" pitchFamily="2" charset="2"/>
              </a:rPr>
              <a:t>Once the array is filled, trim as needed.</a:t>
            </a:r>
          </a:p>
          <a:p>
            <a:r>
              <a:rPr lang="en-US" dirty="0">
                <a:sym typeface="Wingdings" panose="05000000000000000000" pitchFamily="2" charset="2"/>
                <a:hlinkClick r:id="rId2"/>
              </a:rPr>
              <a:t>FiletoArray.java</a:t>
            </a:r>
            <a:endParaRPr lang="en-US" dirty="0">
              <a:sym typeface="Wingdings" panose="05000000000000000000" pitchFamily="2" charset="2"/>
            </a:endParaRPr>
          </a:p>
          <a:p>
            <a:pPr lvl="1"/>
            <a:r>
              <a:rPr lang="en-US" dirty="0">
                <a:sym typeface="Wingdings" panose="05000000000000000000" pitchFamily="2" charset="2"/>
              </a:rPr>
              <a:t>Credit: Prof. Devine (on Canvas)</a:t>
            </a:r>
          </a:p>
          <a:p>
            <a:endParaRPr lang="en-US" dirty="0">
              <a:sym typeface="Wingdings" panose="05000000000000000000" pitchFamily="2" charset="2"/>
            </a:endParaRPr>
          </a:p>
        </p:txBody>
      </p:sp>
    </p:spTree>
    <p:extLst>
      <p:ext uri="{BB962C8B-B14F-4D97-AF65-F5344CB8AC3E}">
        <p14:creationId xmlns:p14="http://schemas.microsoft.com/office/powerpoint/2010/main" val="2539306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309A-93AB-4AB4-9B1E-4C8B8A998587}"/>
              </a:ext>
            </a:extLst>
          </p:cNvPr>
          <p:cNvSpPr>
            <a:spLocks noGrp="1"/>
          </p:cNvSpPr>
          <p:nvPr>
            <p:ph type="title"/>
          </p:nvPr>
        </p:nvSpPr>
        <p:spPr/>
        <p:txBody>
          <a:bodyPr/>
          <a:lstStyle/>
          <a:p>
            <a:r>
              <a:rPr lang="en-US" dirty="0"/>
              <a:t>Lab 6</a:t>
            </a:r>
          </a:p>
        </p:txBody>
      </p:sp>
      <p:sp>
        <p:nvSpPr>
          <p:cNvPr id="3" name="Content Placeholder 2">
            <a:extLst>
              <a:ext uri="{FF2B5EF4-FFF2-40B4-BE49-F238E27FC236}">
                <a16:creationId xmlns:a16="http://schemas.microsoft.com/office/drawing/2014/main" id="{8A426993-5767-4D8C-9884-8C6D2BC98EE8}"/>
              </a:ext>
            </a:extLst>
          </p:cNvPr>
          <p:cNvSpPr>
            <a:spLocks noGrp="1"/>
          </p:cNvSpPr>
          <p:nvPr>
            <p:ph idx="1"/>
          </p:nvPr>
        </p:nvSpPr>
        <p:spPr/>
        <p:txBody>
          <a:bodyPr>
            <a:normAutofit/>
          </a:bodyPr>
          <a:lstStyle/>
          <a:p>
            <a:r>
              <a:rPr lang="en-US" dirty="0">
                <a:sym typeface="Wingdings" panose="05000000000000000000" pitchFamily="2" charset="2"/>
                <a:hlinkClick r:id="rId2"/>
              </a:rPr>
              <a:t>Lab6.java</a:t>
            </a:r>
            <a:endParaRPr lang="en-US" dirty="0">
              <a:sym typeface="Wingdings" panose="05000000000000000000" pitchFamily="2" charset="2"/>
            </a:endParaRPr>
          </a:p>
          <a:p>
            <a:r>
              <a:rPr lang="en-US" dirty="0">
                <a:sym typeface="Wingdings" panose="05000000000000000000" pitchFamily="2" charset="2"/>
              </a:rPr>
              <a:t>Base your solution off the trim method from </a:t>
            </a:r>
            <a:r>
              <a:rPr lang="en-US" dirty="0" err="1">
                <a:sym typeface="Wingdings" panose="05000000000000000000" pitchFamily="2" charset="2"/>
              </a:rPr>
              <a:t>FiletoArray.java</a:t>
            </a:r>
            <a:endParaRPr lang="en-US" dirty="0">
              <a:sym typeface="Wingdings" panose="05000000000000000000" pitchFamily="2" charset="2"/>
            </a:endParaRPr>
          </a:p>
        </p:txBody>
      </p:sp>
    </p:spTree>
    <p:extLst>
      <p:ext uri="{BB962C8B-B14F-4D97-AF65-F5344CB8AC3E}">
        <p14:creationId xmlns:p14="http://schemas.microsoft.com/office/powerpoint/2010/main" val="1451082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309A-93AB-4AB4-9B1E-4C8B8A998587}"/>
              </a:ext>
            </a:extLst>
          </p:cNvPr>
          <p:cNvSpPr>
            <a:spLocks noGrp="1"/>
          </p:cNvSpPr>
          <p:nvPr>
            <p:ph type="title"/>
          </p:nvPr>
        </p:nvSpPr>
        <p:spPr/>
        <p:txBody>
          <a:bodyPr/>
          <a:lstStyle/>
          <a:p>
            <a:r>
              <a:rPr lang="en-US" dirty="0"/>
              <a:t>Assignment 3</a:t>
            </a:r>
          </a:p>
        </p:txBody>
      </p:sp>
      <p:sp>
        <p:nvSpPr>
          <p:cNvPr id="3" name="Content Placeholder 2">
            <a:extLst>
              <a:ext uri="{FF2B5EF4-FFF2-40B4-BE49-F238E27FC236}">
                <a16:creationId xmlns:a16="http://schemas.microsoft.com/office/drawing/2014/main" id="{8A426993-5767-4D8C-9884-8C6D2BC98EE8}"/>
              </a:ext>
            </a:extLst>
          </p:cNvPr>
          <p:cNvSpPr>
            <a:spLocks noGrp="1"/>
          </p:cNvSpPr>
          <p:nvPr>
            <p:ph idx="1"/>
          </p:nvPr>
        </p:nvSpPr>
        <p:spPr/>
        <p:txBody>
          <a:bodyPr>
            <a:normAutofit lnSpcReduction="10000"/>
          </a:bodyPr>
          <a:lstStyle/>
          <a:p>
            <a:r>
              <a:rPr lang="en-US" dirty="0">
                <a:sym typeface="Wingdings" panose="05000000000000000000" pitchFamily="2" charset="2"/>
              </a:rPr>
              <a:t>Item 1: Simple if statement to check and make sure </a:t>
            </a:r>
            <a:r>
              <a:rPr lang="en-US" dirty="0" err="1">
                <a:sym typeface="Wingdings" panose="05000000000000000000" pitchFamily="2" charset="2"/>
              </a:rPr>
              <a:t>args.length</a:t>
            </a:r>
            <a:r>
              <a:rPr lang="en-US" dirty="0">
                <a:sym typeface="Wingdings" panose="05000000000000000000" pitchFamily="2" charset="2"/>
              </a:rPr>
              <a:t> &lt; 1.</a:t>
            </a:r>
          </a:p>
          <a:p>
            <a:pPr lvl="1"/>
            <a:r>
              <a:rPr lang="en-US" dirty="0">
                <a:sym typeface="Wingdings" panose="05000000000000000000" pitchFamily="2" charset="2"/>
              </a:rPr>
              <a:t>If </a:t>
            </a:r>
            <a:r>
              <a:rPr lang="en-US" dirty="0" err="1">
                <a:sym typeface="Wingdings" panose="05000000000000000000" pitchFamily="2" charset="2"/>
              </a:rPr>
              <a:t>args.length</a:t>
            </a:r>
            <a:r>
              <a:rPr lang="en-US" dirty="0">
                <a:sym typeface="Wingdings" panose="05000000000000000000" pitchFamily="2" charset="2"/>
              </a:rPr>
              <a:t> &lt; 1, allow the user to know the proper usage of opening the file and then exit the program.</a:t>
            </a:r>
          </a:p>
          <a:p>
            <a:pPr lvl="2"/>
            <a:r>
              <a:rPr lang="en-US" dirty="0">
                <a:sym typeface="Wingdings" panose="05000000000000000000" pitchFamily="2" charset="2"/>
              </a:rPr>
              <a:t>This is seen in </a:t>
            </a:r>
            <a:r>
              <a:rPr lang="en-US" dirty="0" err="1">
                <a:sym typeface="Wingdings" panose="05000000000000000000" pitchFamily="2" charset="2"/>
              </a:rPr>
              <a:t>FiletoArray.java</a:t>
            </a:r>
            <a:endParaRPr lang="en-US" dirty="0">
              <a:sym typeface="Wingdings" panose="05000000000000000000" pitchFamily="2" charset="2"/>
            </a:endParaRPr>
          </a:p>
          <a:p>
            <a:r>
              <a:rPr lang="en-US" dirty="0">
                <a:sym typeface="Wingdings" panose="05000000000000000000" pitchFamily="2" charset="2"/>
              </a:rPr>
              <a:t>Item 2: Make a new array of size MAX_CAPACITY and set a count variable = 0.</a:t>
            </a:r>
          </a:p>
          <a:p>
            <a:r>
              <a:rPr lang="en-US" dirty="0">
                <a:sym typeface="Wingdings" panose="05000000000000000000" pitchFamily="2" charset="2"/>
              </a:rPr>
              <a:t>Item 3: Make a new Scanner object using the filename that was passed in ( </a:t>
            </a:r>
            <a:r>
              <a:rPr lang="en-US" dirty="0" err="1">
                <a:sym typeface="Wingdings" panose="05000000000000000000" pitchFamily="2" charset="2"/>
              </a:rPr>
              <a:t>args</a:t>
            </a:r>
            <a:r>
              <a:rPr lang="en-US" dirty="0">
                <a:sym typeface="Wingdings" panose="05000000000000000000" pitchFamily="2" charset="2"/>
              </a:rPr>
              <a:t>[0] ) and then use a while loop to loop through the file while there is a next int.</a:t>
            </a:r>
          </a:p>
          <a:p>
            <a:pPr lvl="1"/>
            <a:r>
              <a:rPr lang="en-US" dirty="0">
                <a:sym typeface="Wingdings" panose="05000000000000000000" pitchFamily="2" charset="2"/>
              </a:rPr>
              <a:t>Item 4: Inside this while loop call your </a:t>
            </a:r>
            <a:r>
              <a:rPr lang="en-US" dirty="0" err="1">
                <a:sym typeface="Wingdings" panose="05000000000000000000" pitchFamily="2" charset="2"/>
              </a:rPr>
              <a:t>insertInOrder</a:t>
            </a:r>
            <a:r>
              <a:rPr lang="en-US" dirty="0">
                <a:sym typeface="Wingdings" panose="05000000000000000000" pitchFamily="2" charset="2"/>
              </a:rPr>
              <a:t> method (while passing the proper </a:t>
            </a:r>
            <a:r>
              <a:rPr lang="en-US" dirty="0" err="1">
                <a:sym typeface="Wingdings" panose="05000000000000000000" pitchFamily="2" charset="2"/>
              </a:rPr>
              <a:t>args</a:t>
            </a:r>
            <a:r>
              <a:rPr lang="en-US" dirty="0">
                <a:sym typeface="Wingdings" panose="05000000000000000000" pitchFamily="2" charset="2"/>
              </a:rPr>
              <a:t>) and then increment your count.</a:t>
            </a:r>
          </a:p>
          <a:p>
            <a:pPr lvl="2"/>
            <a:r>
              <a:rPr lang="en-US" dirty="0">
                <a:sym typeface="Wingdings" panose="05000000000000000000" pitchFamily="2" charset="2"/>
              </a:rPr>
              <a:t>Void method so no need to set anything equal to the method call</a:t>
            </a:r>
          </a:p>
        </p:txBody>
      </p:sp>
    </p:spTree>
    <p:extLst>
      <p:ext uri="{BB962C8B-B14F-4D97-AF65-F5344CB8AC3E}">
        <p14:creationId xmlns:p14="http://schemas.microsoft.com/office/powerpoint/2010/main" val="387541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309A-93AB-4AB4-9B1E-4C8B8A998587}"/>
              </a:ext>
            </a:extLst>
          </p:cNvPr>
          <p:cNvSpPr>
            <a:spLocks noGrp="1"/>
          </p:cNvSpPr>
          <p:nvPr>
            <p:ph type="title"/>
          </p:nvPr>
        </p:nvSpPr>
        <p:spPr/>
        <p:txBody>
          <a:bodyPr/>
          <a:lstStyle/>
          <a:p>
            <a:r>
              <a:rPr lang="en-US" dirty="0"/>
              <a:t>Assignment 3</a:t>
            </a:r>
          </a:p>
        </p:txBody>
      </p:sp>
      <p:sp>
        <p:nvSpPr>
          <p:cNvPr id="3" name="Content Placeholder 2">
            <a:extLst>
              <a:ext uri="{FF2B5EF4-FFF2-40B4-BE49-F238E27FC236}">
                <a16:creationId xmlns:a16="http://schemas.microsoft.com/office/drawing/2014/main" id="{8A426993-5767-4D8C-9884-8C6D2BC98EE8}"/>
              </a:ext>
            </a:extLst>
          </p:cNvPr>
          <p:cNvSpPr>
            <a:spLocks noGrp="1"/>
          </p:cNvSpPr>
          <p:nvPr>
            <p:ph idx="1"/>
          </p:nvPr>
        </p:nvSpPr>
        <p:spPr/>
        <p:txBody>
          <a:bodyPr>
            <a:normAutofit fontScale="85000" lnSpcReduction="20000"/>
          </a:bodyPr>
          <a:lstStyle/>
          <a:p>
            <a:r>
              <a:rPr lang="en-US" dirty="0">
                <a:sym typeface="Wingdings" panose="05000000000000000000" pitchFamily="2" charset="2"/>
              </a:rPr>
              <a:t>Item 4: Insert in Order:</a:t>
            </a:r>
          </a:p>
          <a:p>
            <a:pPr lvl="1"/>
            <a:r>
              <a:rPr lang="en-US" dirty="0">
                <a:sym typeface="Wingdings" panose="05000000000000000000" pitchFamily="2" charset="2"/>
              </a:rPr>
              <a:t>Declare an uninitialized counting variable (</a:t>
            </a:r>
            <a:r>
              <a:rPr lang="en-US" dirty="0" err="1">
                <a:sym typeface="Wingdings" panose="05000000000000000000" pitchFamily="2" charset="2"/>
              </a:rPr>
              <a:t>i</a:t>
            </a:r>
            <a:r>
              <a:rPr lang="en-US" dirty="0">
                <a:sym typeface="Wingdings" panose="05000000000000000000" pitchFamily="2" charset="2"/>
              </a:rPr>
              <a:t> for example) to be used for a for loop</a:t>
            </a:r>
          </a:p>
          <a:p>
            <a:pPr lvl="1"/>
            <a:r>
              <a:rPr lang="en-US" dirty="0">
                <a:sym typeface="Wingdings" panose="05000000000000000000" pitchFamily="2" charset="2"/>
              </a:rPr>
              <a:t>In the for loop, set </a:t>
            </a:r>
            <a:r>
              <a:rPr lang="en-US" dirty="0" err="1">
                <a:sym typeface="Wingdings" panose="05000000000000000000" pitchFamily="2" charset="2"/>
              </a:rPr>
              <a:t>i</a:t>
            </a:r>
            <a:r>
              <a:rPr lang="en-US" dirty="0">
                <a:sym typeface="Wingdings" panose="05000000000000000000" pitchFamily="2" charset="2"/>
              </a:rPr>
              <a:t> = count – 1 (count will not work because that’s the total number of elements, we need to go to the value last stored)</a:t>
            </a:r>
          </a:p>
          <a:p>
            <a:pPr lvl="1"/>
            <a:r>
              <a:rPr lang="en-US" dirty="0">
                <a:sym typeface="Wingdings" panose="05000000000000000000" pitchFamily="2" charset="2"/>
              </a:rPr>
              <a:t>Condition for the for loop: Make sure that </a:t>
            </a:r>
            <a:r>
              <a:rPr lang="en-US" dirty="0" err="1">
                <a:sym typeface="Wingdings" panose="05000000000000000000" pitchFamily="2" charset="2"/>
              </a:rPr>
              <a:t>i</a:t>
            </a:r>
            <a:r>
              <a:rPr lang="en-US" dirty="0">
                <a:sym typeface="Wingdings" panose="05000000000000000000" pitchFamily="2" charset="2"/>
              </a:rPr>
              <a:t> &gt;= 0 and that </a:t>
            </a:r>
            <a:r>
              <a:rPr lang="en-US" dirty="0" err="1">
                <a:sym typeface="Wingdings" panose="05000000000000000000" pitchFamily="2" charset="2"/>
              </a:rPr>
              <a:t>newVal</a:t>
            </a:r>
            <a:r>
              <a:rPr lang="en-US" dirty="0">
                <a:sym typeface="Wingdings" panose="05000000000000000000" pitchFamily="2" charset="2"/>
              </a:rPr>
              <a:t> is less than the current </a:t>
            </a:r>
            <a:r>
              <a:rPr lang="en-US" dirty="0" err="1">
                <a:sym typeface="Wingdings" panose="05000000000000000000" pitchFamily="2" charset="2"/>
              </a:rPr>
              <a:t>val</a:t>
            </a:r>
            <a:r>
              <a:rPr lang="en-US" dirty="0">
                <a:sym typeface="Wingdings" panose="05000000000000000000" pitchFamily="2" charset="2"/>
              </a:rPr>
              <a:t> we are at</a:t>
            </a:r>
          </a:p>
          <a:p>
            <a:pPr lvl="1"/>
            <a:r>
              <a:rPr lang="en-US" dirty="0">
                <a:sym typeface="Wingdings" panose="05000000000000000000" pitchFamily="2" charset="2"/>
              </a:rPr>
              <a:t>Decrement </a:t>
            </a:r>
            <a:r>
              <a:rPr lang="en-US" dirty="0" err="1">
                <a:sym typeface="Wingdings" panose="05000000000000000000" pitchFamily="2" charset="2"/>
              </a:rPr>
              <a:t>i</a:t>
            </a:r>
            <a:r>
              <a:rPr lang="en-US" dirty="0">
                <a:sym typeface="Wingdings" panose="05000000000000000000" pitchFamily="2" charset="2"/>
              </a:rPr>
              <a:t> since we’re starting at the high end of the array</a:t>
            </a:r>
          </a:p>
          <a:p>
            <a:pPr lvl="1"/>
            <a:r>
              <a:rPr lang="en-US" dirty="0">
                <a:sym typeface="Wingdings" panose="05000000000000000000" pitchFamily="2" charset="2"/>
              </a:rPr>
              <a:t>Once this for loop breaks, you can set your </a:t>
            </a:r>
            <a:r>
              <a:rPr lang="en-US" dirty="0" err="1">
                <a:sym typeface="Wingdings" panose="05000000000000000000" pitchFamily="2" charset="2"/>
              </a:rPr>
              <a:t>arr</a:t>
            </a:r>
            <a:r>
              <a:rPr lang="en-US" dirty="0">
                <a:sym typeface="Wingdings" panose="05000000000000000000" pitchFamily="2" charset="2"/>
              </a:rPr>
              <a:t>[</a:t>
            </a:r>
            <a:r>
              <a:rPr lang="en-US" dirty="0" err="1">
                <a:sym typeface="Wingdings" panose="05000000000000000000" pitchFamily="2" charset="2"/>
              </a:rPr>
              <a:t>i</a:t>
            </a:r>
            <a:r>
              <a:rPr lang="en-US" dirty="0">
                <a:sym typeface="Wingdings" panose="05000000000000000000" pitchFamily="2" charset="2"/>
              </a:rPr>
              <a:t> + 1] = </a:t>
            </a:r>
            <a:r>
              <a:rPr lang="en-US" dirty="0" err="1">
                <a:sym typeface="Wingdings" panose="05000000000000000000" pitchFamily="2" charset="2"/>
              </a:rPr>
              <a:t>newVal</a:t>
            </a:r>
            <a:endParaRPr lang="en-US" dirty="0">
              <a:sym typeface="Wingdings" panose="05000000000000000000" pitchFamily="2" charset="2"/>
            </a:endParaRPr>
          </a:p>
          <a:p>
            <a:r>
              <a:rPr lang="en-US" dirty="0">
                <a:sym typeface="Wingdings" panose="05000000000000000000" pitchFamily="2" charset="2"/>
              </a:rPr>
              <a:t>Item 5: After the loop, call your </a:t>
            </a:r>
            <a:r>
              <a:rPr lang="en-US" dirty="0" err="1">
                <a:sym typeface="Wingdings" panose="05000000000000000000" pitchFamily="2" charset="2"/>
              </a:rPr>
              <a:t>trimArray</a:t>
            </a:r>
            <a:r>
              <a:rPr lang="en-US" dirty="0">
                <a:sym typeface="Wingdings" panose="05000000000000000000" pitchFamily="2" charset="2"/>
              </a:rPr>
              <a:t> method (use your lab6 as a base for writing this method) and set your array equal to the array that this method is returning</a:t>
            </a:r>
          </a:p>
          <a:p>
            <a:r>
              <a:rPr lang="en-US" dirty="0">
                <a:sym typeface="Wingdings" panose="05000000000000000000" pitchFamily="2" charset="2"/>
              </a:rPr>
              <a:t>Item 6: Call your print array method.</a:t>
            </a:r>
          </a:p>
          <a:p>
            <a:pPr lvl="1"/>
            <a:r>
              <a:rPr lang="en-US" dirty="0">
                <a:sym typeface="Wingdings" panose="05000000000000000000" pitchFamily="2" charset="2"/>
              </a:rPr>
              <a:t>Remember, we can’t just call </a:t>
            </a:r>
            <a:r>
              <a:rPr lang="en-US" dirty="0" err="1">
                <a:sym typeface="Wingdings" panose="05000000000000000000" pitchFamily="2" charset="2"/>
              </a:rPr>
              <a:t>System.out.println</a:t>
            </a:r>
            <a:r>
              <a:rPr lang="en-US" dirty="0">
                <a:sym typeface="Wingdings" panose="05000000000000000000" pitchFamily="2" charset="2"/>
              </a:rPr>
              <a:t>(</a:t>
            </a:r>
            <a:r>
              <a:rPr lang="en-US" dirty="0" err="1">
                <a:sym typeface="Wingdings" panose="05000000000000000000" pitchFamily="2" charset="2"/>
              </a:rPr>
              <a:t>arrayName</a:t>
            </a:r>
            <a:r>
              <a:rPr lang="en-US" dirty="0">
                <a:sym typeface="Wingdings" panose="05000000000000000000" pitchFamily="2" charset="2"/>
              </a:rPr>
              <a:t>), instead you need to loop through the array and print out each value. You can see this in last week’s slides.</a:t>
            </a:r>
          </a:p>
          <a:p>
            <a:r>
              <a:rPr lang="en-US" dirty="0">
                <a:sym typeface="Wingdings" panose="05000000000000000000" pitchFamily="2" charset="2"/>
                <a:hlinkClick r:id="rId2"/>
              </a:rPr>
              <a:t>A3.java</a:t>
            </a:r>
            <a:endParaRPr lang="en-US" dirty="0">
              <a:sym typeface="Wingdings" panose="05000000000000000000" pitchFamily="2" charset="2"/>
            </a:endParaRPr>
          </a:p>
          <a:p>
            <a:endParaRPr lang="en-US" dirty="0">
              <a:sym typeface="Wingdings" panose="05000000000000000000" pitchFamily="2" charset="2"/>
            </a:endParaRPr>
          </a:p>
        </p:txBody>
      </p:sp>
      <p:sp>
        <p:nvSpPr>
          <p:cNvPr id="4" name="TextBox 3">
            <a:extLst>
              <a:ext uri="{FF2B5EF4-FFF2-40B4-BE49-F238E27FC236}">
                <a16:creationId xmlns:a16="http://schemas.microsoft.com/office/drawing/2014/main" id="{2B1E0E63-3BB7-5C4E-9062-2532E822BFF0}"/>
              </a:ext>
            </a:extLst>
          </p:cNvPr>
          <p:cNvSpPr txBox="1"/>
          <p:nvPr/>
        </p:nvSpPr>
        <p:spPr>
          <a:xfrm>
            <a:off x="2182091" y="935182"/>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37607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309A-93AB-4AB4-9B1E-4C8B8A998587}"/>
              </a:ext>
            </a:extLst>
          </p:cNvPr>
          <p:cNvSpPr>
            <a:spLocks noGrp="1"/>
          </p:cNvSpPr>
          <p:nvPr>
            <p:ph type="title"/>
          </p:nvPr>
        </p:nvSpPr>
        <p:spPr/>
        <p:txBody>
          <a:bodyPr/>
          <a:lstStyle/>
          <a:p>
            <a:r>
              <a:rPr lang="en-US" dirty="0"/>
              <a:t>Midterm Review</a:t>
            </a:r>
          </a:p>
        </p:txBody>
      </p:sp>
      <p:sp>
        <p:nvSpPr>
          <p:cNvPr id="3" name="Content Placeholder 2">
            <a:extLst>
              <a:ext uri="{FF2B5EF4-FFF2-40B4-BE49-F238E27FC236}">
                <a16:creationId xmlns:a16="http://schemas.microsoft.com/office/drawing/2014/main" id="{8A426993-5767-4D8C-9884-8C6D2BC98EE8}"/>
              </a:ext>
            </a:extLst>
          </p:cNvPr>
          <p:cNvSpPr>
            <a:spLocks noGrp="1"/>
          </p:cNvSpPr>
          <p:nvPr>
            <p:ph idx="1"/>
          </p:nvPr>
        </p:nvSpPr>
        <p:spPr/>
        <p:txBody>
          <a:bodyPr>
            <a:normAutofit/>
          </a:bodyPr>
          <a:lstStyle/>
          <a:p>
            <a:r>
              <a:rPr lang="en-US" dirty="0">
                <a:sym typeface="Wingdings" panose="05000000000000000000" pitchFamily="2" charset="2"/>
                <a:hlinkClick r:id="rId2"/>
              </a:rPr>
              <a:t>Midterm topics</a:t>
            </a:r>
            <a:endParaRPr lang="en-US" dirty="0">
              <a:sym typeface="Wingdings" panose="05000000000000000000" pitchFamily="2" charset="2"/>
            </a:endParaRPr>
          </a:p>
        </p:txBody>
      </p:sp>
      <p:sp>
        <p:nvSpPr>
          <p:cNvPr id="4" name="TextBox 3">
            <a:extLst>
              <a:ext uri="{FF2B5EF4-FFF2-40B4-BE49-F238E27FC236}">
                <a16:creationId xmlns:a16="http://schemas.microsoft.com/office/drawing/2014/main" id="{2B1E0E63-3BB7-5C4E-9062-2532E822BFF0}"/>
              </a:ext>
            </a:extLst>
          </p:cNvPr>
          <p:cNvSpPr txBox="1"/>
          <p:nvPr/>
        </p:nvSpPr>
        <p:spPr>
          <a:xfrm>
            <a:off x="2182091" y="935182"/>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1772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E5BE-A185-49FC-9275-47384EDD9F8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CE343AD-ED2A-4472-BA4A-1BD5DCE000E7}"/>
              </a:ext>
            </a:extLst>
          </p:cNvPr>
          <p:cNvSpPr>
            <a:spLocks noGrp="1"/>
          </p:cNvSpPr>
          <p:nvPr>
            <p:ph idx="1"/>
          </p:nvPr>
        </p:nvSpPr>
        <p:spPr/>
        <p:txBody>
          <a:bodyPr/>
          <a:lstStyle/>
          <a:p>
            <a:r>
              <a:rPr lang="en-US" dirty="0"/>
              <a:t>Methods</a:t>
            </a:r>
          </a:p>
          <a:p>
            <a:r>
              <a:rPr lang="en-US" dirty="0"/>
              <a:t>Array loading with loops and files</a:t>
            </a:r>
          </a:p>
          <a:p>
            <a:r>
              <a:rPr lang="en-US" dirty="0"/>
              <a:t>Lab 6</a:t>
            </a:r>
          </a:p>
          <a:p>
            <a:r>
              <a:rPr lang="en-US" dirty="0"/>
              <a:t>Assignment 3</a:t>
            </a:r>
          </a:p>
          <a:p>
            <a:r>
              <a:rPr lang="en-US" dirty="0"/>
              <a:t>Midterm Review</a:t>
            </a:r>
          </a:p>
          <a:p>
            <a:endParaRPr lang="en-US" dirty="0"/>
          </a:p>
        </p:txBody>
      </p:sp>
    </p:spTree>
    <p:extLst>
      <p:ext uri="{BB962C8B-B14F-4D97-AF65-F5344CB8AC3E}">
        <p14:creationId xmlns:p14="http://schemas.microsoft.com/office/powerpoint/2010/main" val="64081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88A5-FE41-4D3A-BEDE-278BA28239C1}"/>
              </a:ext>
            </a:extLst>
          </p:cNvPr>
          <p:cNvSpPr>
            <a:spLocks noGrp="1"/>
          </p:cNvSpPr>
          <p:nvPr>
            <p:ph type="title"/>
          </p:nvPr>
        </p:nvSpPr>
        <p:spPr/>
        <p:txBody>
          <a:bodyPr/>
          <a:lstStyle/>
          <a:p>
            <a:r>
              <a:rPr lang="en-US" dirty="0"/>
              <a:t>What is a Method?</a:t>
            </a:r>
          </a:p>
        </p:txBody>
      </p:sp>
      <p:sp>
        <p:nvSpPr>
          <p:cNvPr id="3" name="Content Placeholder 2">
            <a:extLst>
              <a:ext uri="{FF2B5EF4-FFF2-40B4-BE49-F238E27FC236}">
                <a16:creationId xmlns:a16="http://schemas.microsoft.com/office/drawing/2014/main" id="{4AA64BCA-D1E8-49D3-89D1-98551E9F8EB0}"/>
              </a:ext>
            </a:extLst>
          </p:cNvPr>
          <p:cNvSpPr>
            <a:spLocks noGrp="1"/>
          </p:cNvSpPr>
          <p:nvPr>
            <p:ph idx="1"/>
          </p:nvPr>
        </p:nvSpPr>
        <p:spPr/>
        <p:txBody>
          <a:bodyPr/>
          <a:lstStyle/>
          <a:p>
            <a:r>
              <a:rPr lang="en-US" dirty="0"/>
              <a:t>A method is a block of code that only runs when it is called</a:t>
            </a:r>
          </a:p>
          <a:p>
            <a:r>
              <a:rPr lang="en-US" dirty="0"/>
              <a:t>Up until now, we’ve been writing all of our code in one contiguous block</a:t>
            </a:r>
          </a:p>
          <a:p>
            <a:pPr lvl="1"/>
            <a:r>
              <a:rPr lang="en-US" dirty="0"/>
              <a:t>As we write larger programs, this won’t hold up</a:t>
            </a:r>
          </a:p>
          <a:p>
            <a:pPr lvl="1"/>
            <a:r>
              <a:rPr lang="en-US" dirty="0"/>
              <a:t>It gets hard to figure out what code does where, so that’s where methods come in!</a:t>
            </a:r>
          </a:p>
          <a:p>
            <a:r>
              <a:rPr lang="en-US" dirty="0"/>
              <a:t>You can also think of them as a program within a program</a:t>
            </a:r>
          </a:p>
        </p:txBody>
      </p:sp>
    </p:spTree>
    <p:extLst>
      <p:ext uri="{BB962C8B-B14F-4D97-AF65-F5344CB8AC3E}">
        <p14:creationId xmlns:p14="http://schemas.microsoft.com/office/powerpoint/2010/main" val="137235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C33C-AED7-4484-8150-9530B637292E}"/>
              </a:ext>
            </a:extLst>
          </p:cNvPr>
          <p:cNvSpPr>
            <a:spLocks noGrp="1"/>
          </p:cNvSpPr>
          <p:nvPr>
            <p:ph type="title"/>
          </p:nvPr>
        </p:nvSpPr>
        <p:spPr/>
        <p:txBody>
          <a:bodyPr/>
          <a:lstStyle/>
          <a:p>
            <a:r>
              <a:rPr lang="en-US" dirty="0"/>
              <a:t>Where Have We Seen These Before? </a:t>
            </a:r>
          </a:p>
        </p:txBody>
      </p:sp>
      <p:sp>
        <p:nvSpPr>
          <p:cNvPr id="3" name="Content Placeholder 2">
            <a:extLst>
              <a:ext uri="{FF2B5EF4-FFF2-40B4-BE49-F238E27FC236}">
                <a16:creationId xmlns:a16="http://schemas.microsoft.com/office/drawing/2014/main" id="{84436D7E-5907-4C87-BBA8-A7E76BE023BB}"/>
              </a:ext>
            </a:extLst>
          </p:cNvPr>
          <p:cNvSpPr>
            <a:spLocks noGrp="1"/>
          </p:cNvSpPr>
          <p:nvPr>
            <p:ph idx="1"/>
          </p:nvPr>
        </p:nvSpPr>
        <p:spPr/>
        <p:txBody>
          <a:bodyPr/>
          <a:lstStyle/>
          <a:p>
            <a:r>
              <a:rPr lang="en-US" dirty="0"/>
              <a:t>Lots of places!</a:t>
            </a:r>
          </a:p>
          <a:p>
            <a:pPr lvl="1"/>
            <a:r>
              <a:rPr lang="en-US" dirty="0">
                <a:latin typeface="Courier New" panose="02070309020205020404" pitchFamily="49" charset="0"/>
                <a:cs typeface="Courier New" panose="02070309020205020404" pitchFamily="49" charset="0"/>
              </a:rPr>
              <a:t>public static void main (String args[]) </a:t>
            </a:r>
            <a:r>
              <a:rPr lang="en-US" dirty="0"/>
              <a:t>is a method declaration!</a:t>
            </a:r>
          </a:p>
          <a:p>
            <a:r>
              <a:rPr lang="en-US" dirty="0"/>
              <a:t>Remember how we (repeatedly) talked about classes/objects (like String or Scanner for example) have their own special set of instructions?</a:t>
            </a:r>
          </a:p>
          <a:p>
            <a:pPr lvl="1"/>
            <a:r>
              <a:rPr lang="en-US" dirty="0"/>
              <a:t>Those instructions are methods!</a:t>
            </a:r>
          </a:p>
          <a:p>
            <a:pPr lvl="1"/>
            <a:r>
              <a:rPr lang="en-US" dirty="0" err="1"/>
              <a:t>Scanner.nextLine</a:t>
            </a:r>
            <a:r>
              <a:rPr lang="en-US" dirty="0"/>
              <a:t>(), </a:t>
            </a:r>
            <a:r>
              <a:rPr lang="en-US" dirty="0" err="1"/>
              <a:t>String.toUpperCase</a:t>
            </a:r>
            <a:r>
              <a:rPr lang="en-US" dirty="0"/>
              <a:t>(), </a:t>
            </a:r>
            <a:r>
              <a:rPr lang="en-US" dirty="0" err="1"/>
              <a:t>String.substring</a:t>
            </a:r>
            <a:r>
              <a:rPr lang="en-US" dirty="0"/>
              <a:t>(1, 2), and many </a:t>
            </a:r>
            <a:r>
              <a:rPr lang="en-US" dirty="0" err="1"/>
              <a:t>many</a:t>
            </a:r>
            <a:r>
              <a:rPr lang="en-US" dirty="0"/>
              <a:t> more</a:t>
            </a:r>
          </a:p>
          <a:p>
            <a:pPr lvl="1"/>
            <a:endParaRPr lang="en-US" dirty="0"/>
          </a:p>
        </p:txBody>
      </p:sp>
    </p:spTree>
    <p:extLst>
      <p:ext uri="{BB962C8B-B14F-4D97-AF65-F5344CB8AC3E}">
        <p14:creationId xmlns:p14="http://schemas.microsoft.com/office/powerpoint/2010/main" val="271569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D576-607F-44A9-8F4D-E1C47F9D6D9D}"/>
              </a:ext>
            </a:extLst>
          </p:cNvPr>
          <p:cNvSpPr>
            <a:spLocks noGrp="1"/>
          </p:cNvSpPr>
          <p:nvPr>
            <p:ph type="title"/>
          </p:nvPr>
        </p:nvSpPr>
        <p:spPr/>
        <p:txBody>
          <a:bodyPr/>
          <a:lstStyle/>
          <a:p>
            <a:r>
              <a:rPr lang="en-US" dirty="0"/>
              <a:t>Methods: A Breakdown</a:t>
            </a:r>
          </a:p>
        </p:txBody>
      </p:sp>
      <p:pic>
        <p:nvPicPr>
          <p:cNvPr id="5" name="Picture 4" descr="A picture containing diagram&#10;&#10;Description automatically generated">
            <a:extLst>
              <a:ext uri="{FF2B5EF4-FFF2-40B4-BE49-F238E27FC236}">
                <a16:creationId xmlns:a16="http://schemas.microsoft.com/office/drawing/2014/main" id="{515B7FE0-499C-4F3E-9660-7F43E30CA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5" y="2097088"/>
            <a:ext cx="6726374" cy="3600212"/>
          </a:xfrm>
          <a:prstGeom prst="rect">
            <a:avLst/>
          </a:prstGeom>
        </p:spPr>
      </p:pic>
    </p:spTree>
    <p:extLst>
      <p:ext uri="{BB962C8B-B14F-4D97-AF65-F5344CB8AC3E}">
        <p14:creationId xmlns:p14="http://schemas.microsoft.com/office/powerpoint/2010/main" val="89209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C006-21C4-4F3B-9E17-9DBE8E379C16}"/>
              </a:ext>
            </a:extLst>
          </p:cNvPr>
          <p:cNvSpPr>
            <a:spLocks noGrp="1"/>
          </p:cNvSpPr>
          <p:nvPr>
            <p:ph type="title"/>
          </p:nvPr>
        </p:nvSpPr>
        <p:spPr/>
        <p:txBody>
          <a:bodyPr/>
          <a:lstStyle/>
          <a:p>
            <a:r>
              <a:rPr lang="en-US" dirty="0"/>
              <a:t>Methods: Modifiers and Accessibility</a:t>
            </a:r>
          </a:p>
        </p:txBody>
      </p:sp>
      <p:sp>
        <p:nvSpPr>
          <p:cNvPr id="3" name="Content Placeholder 2">
            <a:extLst>
              <a:ext uri="{FF2B5EF4-FFF2-40B4-BE49-F238E27FC236}">
                <a16:creationId xmlns:a16="http://schemas.microsoft.com/office/drawing/2014/main" id="{CFC92410-8479-4515-82E0-C0B590AD706E}"/>
              </a:ext>
            </a:extLst>
          </p:cNvPr>
          <p:cNvSpPr>
            <a:spLocks noGrp="1"/>
          </p:cNvSpPr>
          <p:nvPr>
            <p:ph idx="1"/>
          </p:nvPr>
        </p:nvSpPr>
        <p:spPr/>
        <p:txBody>
          <a:bodyPr/>
          <a:lstStyle/>
          <a:p>
            <a:r>
              <a:rPr lang="en-US" dirty="0"/>
              <a:t>The first part of any method that we write is the accessibility modifier</a:t>
            </a:r>
          </a:p>
          <a:p>
            <a:pPr lvl="1"/>
            <a:r>
              <a:rPr lang="en-US" dirty="0"/>
              <a:t>This will be either public, private, protected, or… nothing at all!</a:t>
            </a:r>
          </a:p>
          <a:p>
            <a:pPr lvl="1"/>
            <a:r>
              <a:rPr lang="en-US" dirty="0"/>
              <a:t>Different modifiers mean different things for which programs can access your methods</a:t>
            </a:r>
          </a:p>
          <a:p>
            <a:pPr lvl="1"/>
            <a:r>
              <a:rPr lang="en-US" dirty="0"/>
              <a:t>In terms of accessibility, </a:t>
            </a:r>
            <a:r>
              <a:rPr lang="en-US" dirty="0">
                <a:latin typeface="Courier New" panose="02070309020205020404" pitchFamily="49" charset="0"/>
                <a:cs typeface="Courier New" panose="02070309020205020404" pitchFamily="49" charset="0"/>
              </a:rPr>
              <a:t>public &gt; protected &gt; default &gt; private</a:t>
            </a:r>
          </a:p>
          <a:p>
            <a:pPr lvl="1"/>
            <a:r>
              <a:rPr lang="en-US" dirty="0">
                <a:latin typeface="+mj-lt"/>
                <a:cs typeface="Courier New" panose="02070309020205020404" pitchFamily="49" charset="0"/>
              </a:rPr>
              <a:t>Most of the time, we’ll be working with public and private, but the other two are good to know</a:t>
            </a:r>
          </a:p>
        </p:txBody>
      </p:sp>
      <p:pic>
        <p:nvPicPr>
          <p:cNvPr id="7" name="Picture 6" descr="Table&#10;&#10;Description automatically generated">
            <a:extLst>
              <a:ext uri="{FF2B5EF4-FFF2-40B4-BE49-F238E27FC236}">
                <a16:creationId xmlns:a16="http://schemas.microsoft.com/office/drawing/2014/main" id="{74D4A2A9-AE6E-4A66-818F-5317FFBFF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375" y="4621908"/>
            <a:ext cx="4946071" cy="1836041"/>
          </a:xfrm>
          <a:prstGeom prst="rect">
            <a:avLst/>
          </a:prstGeom>
        </p:spPr>
      </p:pic>
    </p:spTree>
    <p:extLst>
      <p:ext uri="{BB962C8B-B14F-4D97-AF65-F5344CB8AC3E}">
        <p14:creationId xmlns:p14="http://schemas.microsoft.com/office/powerpoint/2010/main" val="145622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B5BA-DFDF-40A5-899E-99B0F93DC0BA}"/>
              </a:ext>
            </a:extLst>
          </p:cNvPr>
          <p:cNvSpPr>
            <a:spLocks noGrp="1"/>
          </p:cNvSpPr>
          <p:nvPr>
            <p:ph type="title"/>
          </p:nvPr>
        </p:nvSpPr>
        <p:spPr/>
        <p:txBody>
          <a:bodyPr/>
          <a:lstStyle/>
          <a:p>
            <a:r>
              <a:rPr lang="en-US" dirty="0"/>
              <a:t>Methods: Modifiers and Accessibility </a:t>
            </a:r>
          </a:p>
        </p:txBody>
      </p:sp>
      <p:sp>
        <p:nvSpPr>
          <p:cNvPr id="3" name="Content Placeholder 2">
            <a:extLst>
              <a:ext uri="{FF2B5EF4-FFF2-40B4-BE49-F238E27FC236}">
                <a16:creationId xmlns:a16="http://schemas.microsoft.com/office/drawing/2014/main" id="{7EBAAF42-1599-45C4-9A1C-E20549DEE4A0}"/>
              </a:ext>
            </a:extLst>
          </p:cNvPr>
          <p:cNvSpPr>
            <a:spLocks noGrp="1"/>
          </p:cNvSpPr>
          <p:nvPr>
            <p:ph idx="1"/>
          </p:nvPr>
        </p:nvSpPr>
        <p:spPr>
          <a:xfrm>
            <a:off x="1141412" y="2249486"/>
            <a:ext cx="9905999" cy="3893261"/>
          </a:xfrm>
        </p:spPr>
        <p:txBody>
          <a:bodyPr>
            <a:normAutofit/>
          </a:bodyPr>
          <a:lstStyle/>
          <a:p>
            <a:r>
              <a:rPr lang="en-US" dirty="0"/>
              <a:t>Following your access modifier will usually be your return type (more on that in a moment), but sometimes you’ll have another modifier unrelated to privacy</a:t>
            </a:r>
          </a:p>
          <a:p>
            <a:pPr lvl="1"/>
            <a:r>
              <a:rPr lang="en-US" dirty="0"/>
              <a:t>Final, static, or nothing at all!</a:t>
            </a:r>
          </a:p>
          <a:p>
            <a:r>
              <a:rPr lang="en-US" dirty="0"/>
              <a:t>The final keyword means that a method cannot be overwritten</a:t>
            </a:r>
          </a:p>
          <a:p>
            <a:pPr lvl="1"/>
            <a:r>
              <a:rPr lang="en-US" dirty="0"/>
              <a:t>Similar to how a final variable cannot be changed…</a:t>
            </a:r>
          </a:p>
        </p:txBody>
      </p:sp>
    </p:spTree>
    <p:extLst>
      <p:ext uri="{BB962C8B-B14F-4D97-AF65-F5344CB8AC3E}">
        <p14:creationId xmlns:p14="http://schemas.microsoft.com/office/powerpoint/2010/main" val="266893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0E1F-564F-4F90-90E5-3F9C2CF1C922}"/>
              </a:ext>
            </a:extLst>
          </p:cNvPr>
          <p:cNvSpPr>
            <a:spLocks noGrp="1"/>
          </p:cNvSpPr>
          <p:nvPr>
            <p:ph type="title"/>
          </p:nvPr>
        </p:nvSpPr>
        <p:spPr/>
        <p:txBody>
          <a:bodyPr/>
          <a:lstStyle/>
          <a:p>
            <a:r>
              <a:rPr lang="en-US" dirty="0"/>
              <a:t>Methods: Modifiers and Accessibility </a:t>
            </a:r>
          </a:p>
        </p:txBody>
      </p:sp>
      <p:sp>
        <p:nvSpPr>
          <p:cNvPr id="3" name="Content Placeholder 2">
            <a:extLst>
              <a:ext uri="{FF2B5EF4-FFF2-40B4-BE49-F238E27FC236}">
                <a16:creationId xmlns:a16="http://schemas.microsoft.com/office/drawing/2014/main" id="{24681B81-B2DE-4409-8E17-73B997BB8758}"/>
              </a:ext>
            </a:extLst>
          </p:cNvPr>
          <p:cNvSpPr>
            <a:spLocks noGrp="1"/>
          </p:cNvSpPr>
          <p:nvPr>
            <p:ph idx="1"/>
          </p:nvPr>
        </p:nvSpPr>
        <p:spPr>
          <a:xfrm>
            <a:off x="1141412" y="2249486"/>
            <a:ext cx="9905999" cy="3904481"/>
          </a:xfrm>
        </p:spPr>
        <p:txBody>
          <a:bodyPr>
            <a:normAutofit/>
          </a:bodyPr>
          <a:lstStyle/>
          <a:p>
            <a:r>
              <a:rPr lang="en-US" dirty="0"/>
              <a:t>A static method is a method that does not require an instance of a certain class</a:t>
            </a:r>
          </a:p>
          <a:p>
            <a:pPr lvl="1"/>
            <a:r>
              <a:rPr lang="en-US" dirty="0"/>
              <a:t>In other words… when you’re calling a static method, you’ll use the name of the class rather than creating a variable/object for it.</a:t>
            </a:r>
          </a:p>
          <a:p>
            <a:pPr lvl="1"/>
            <a:r>
              <a:rPr lang="en-US" dirty="0"/>
              <a:t>Example: </a:t>
            </a:r>
            <a:r>
              <a:rPr lang="en-US" dirty="0" err="1">
                <a:latin typeface="Courier New" panose="02070309020205020404" pitchFamily="49" charset="0"/>
                <a:cs typeface="Courier New" panose="02070309020205020404" pitchFamily="49" charset="0"/>
              </a:rPr>
              <a:t>Math.pow</a:t>
            </a:r>
            <a:r>
              <a:rPr lang="en-US" dirty="0">
                <a:latin typeface="Courier New" panose="02070309020205020404" pitchFamily="49" charset="0"/>
                <a:cs typeface="Courier New" panose="02070309020205020404" pitchFamily="49" charset="0"/>
              </a:rPr>
              <a:t>(2, 3);</a:t>
            </a:r>
          </a:p>
          <a:p>
            <a:r>
              <a:rPr lang="en-US" dirty="0"/>
              <a:t>Non-static methods require an instance of the class in which they belong to in order to have functionality</a:t>
            </a:r>
          </a:p>
          <a:p>
            <a:pPr lvl="1"/>
            <a:r>
              <a:rPr lang="en-US" dirty="0"/>
              <a:t>In other words… we create an object and use the name of the variable when we’re calling it</a:t>
            </a:r>
          </a:p>
          <a:p>
            <a:pPr lvl="1"/>
            <a:r>
              <a:rPr lang="en-US" dirty="0"/>
              <a:t>Example: </a:t>
            </a:r>
            <a:r>
              <a:rPr lang="en-US" dirty="0">
                <a:latin typeface="Courier New" panose="02070309020205020404" pitchFamily="49" charset="0"/>
                <a:cs typeface="Courier New" panose="02070309020205020404" pitchFamily="49" charset="0"/>
              </a:rPr>
              <a:t>String str = “computer”; </a:t>
            </a:r>
            <a:r>
              <a:rPr lang="en-US" dirty="0" err="1">
                <a:latin typeface="Courier New" panose="02070309020205020404" pitchFamily="49" charset="0"/>
                <a:cs typeface="Courier New" panose="02070309020205020404" pitchFamily="49" charset="0"/>
              </a:rPr>
              <a:t>str.toUpperCase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9245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2272-1FBD-4A81-98BD-68DF2C61CAAC}"/>
              </a:ext>
            </a:extLst>
          </p:cNvPr>
          <p:cNvSpPr>
            <a:spLocks noGrp="1"/>
          </p:cNvSpPr>
          <p:nvPr>
            <p:ph type="title"/>
          </p:nvPr>
        </p:nvSpPr>
        <p:spPr/>
        <p:txBody>
          <a:bodyPr/>
          <a:lstStyle/>
          <a:p>
            <a:r>
              <a:rPr lang="en-US" dirty="0"/>
              <a:t>Return Types</a:t>
            </a:r>
          </a:p>
        </p:txBody>
      </p:sp>
      <p:sp>
        <p:nvSpPr>
          <p:cNvPr id="3" name="Content Placeholder 2">
            <a:extLst>
              <a:ext uri="{FF2B5EF4-FFF2-40B4-BE49-F238E27FC236}">
                <a16:creationId xmlns:a16="http://schemas.microsoft.com/office/drawing/2014/main" id="{F9A79C35-12F0-462D-B9BD-A8407613F7DF}"/>
              </a:ext>
            </a:extLst>
          </p:cNvPr>
          <p:cNvSpPr>
            <a:spLocks noGrp="1"/>
          </p:cNvSpPr>
          <p:nvPr>
            <p:ph idx="1"/>
          </p:nvPr>
        </p:nvSpPr>
        <p:spPr/>
        <p:txBody>
          <a:bodyPr/>
          <a:lstStyle/>
          <a:p>
            <a:r>
              <a:rPr lang="en-US" dirty="0"/>
              <a:t>Following any modifiers (access or otherwise) will be the method’s return type</a:t>
            </a:r>
          </a:p>
          <a:p>
            <a:pPr lvl="1"/>
            <a:r>
              <a:rPr lang="en-US" dirty="0"/>
              <a:t>This will be the type of thing (primitive or object) that the method returns. </a:t>
            </a:r>
          </a:p>
          <a:p>
            <a:pPr lvl="1"/>
            <a:r>
              <a:rPr lang="en-US" dirty="0">
                <a:latin typeface="Courier New" panose="02070309020205020404" pitchFamily="49" charset="0"/>
                <a:cs typeface="Courier New" panose="02070309020205020404" pitchFamily="49" charset="0"/>
              </a:rPr>
              <a:t>public int </a:t>
            </a:r>
            <a:r>
              <a:rPr lang="en-US" dirty="0" err="1">
                <a:latin typeface="Courier New" panose="02070309020205020404" pitchFamily="49" charset="0"/>
                <a:cs typeface="Courier New" panose="02070309020205020404" pitchFamily="49" charset="0"/>
              </a:rPr>
              <a:t>methodName</a:t>
            </a:r>
            <a:r>
              <a:rPr lang="en-US" dirty="0">
                <a:latin typeface="Courier New" panose="02070309020205020404" pitchFamily="49" charset="0"/>
                <a:cs typeface="Courier New" panose="02070309020205020404" pitchFamily="49" charset="0"/>
              </a:rPr>
              <a:t>() </a:t>
            </a:r>
            <a:r>
              <a:rPr lang="en-US" dirty="0"/>
              <a:t>returns an int!</a:t>
            </a:r>
          </a:p>
          <a:p>
            <a:pPr lvl="1"/>
            <a:r>
              <a:rPr lang="en-US" dirty="0">
                <a:latin typeface="Courier New" panose="02070309020205020404" pitchFamily="49" charset="0"/>
                <a:cs typeface="Courier New" panose="02070309020205020404" pitchFamily="49" charset="0"/>
              </a:rPr>
              <a:t>public static String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a:t>returns a String!</a:t>
            </a:r>
          </a:p>
          <a:p>
            <a:pPr lvl="1"/>
            <a:r>
              <a:rPr lang="en-US" dirty="0">
                <a:latin typeface="Courier New" panose="02070309020205020404" pitchFamily="49" charset="0"/>
                <a:cs typeface="Courier New" panose="02070309020205020404" pitchFamily="49" charset="0"/>
              </a:rPr>
              <a:t>private final double length() </a:t>
            </a:r>
            <a:r>
              <a:rPr lang="en-US" dirty="0"/>
              <a:t>returns a double!</a:t>
            </a:r>
          </a:p>
          <a:p>
            <a:r>
              <a:rPr lang="en-US" dirty="0"/>
              <a:t>A return type can be seen as “the final product” after utilizing a method</a:t>
            </a:r>
          </a:p>
        </p:txBody>
      </p:sp>
    </p:spTree>
    <p:extLst>
      <p:ext uri="{BB962C8B-B14F-4D97-AF65-F5344CB8AC3E}">
        <p14:creationId xmlns:p14="http://schemas.microsoft.com/office/powerpoint/2010/main" val="1696054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1227</TotalTime>
  <Words>1413</Words>
  <Application>Microsoft Macintosh PowerPoint</Application>
  <PresentationFormat>Widescreen</PresentationFormat>
  <Paragraphs>114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Courier New</vt:lpstr>
      <vt:lpstr>Wingdings 3</vt:lpstr>
      <vt:lpstr>Ion</vt:lpstr>
      <vt:lpstr>CMPINF0401 Recitation</vt:lpstr>
      <vt:lpstr>Overview</vt:lpstr>
      <vt:lpstr>What is a Method?</vt:lpstr>
      <vt:lpstr>Where Have We Seen These Before? </vt:lpstr>
      <vt:lpstr>Methods: A Breakdown</vt:lpstr>
      <vt:lpstr>Methods: Modifiers and Accessibility</vt:lpstr>
      <vt:lpstr>Methods: Modifiers and Accessibility </vt:lpstr>
      <vt:lpstr>Methods: Modifiers and Accessibility </vt:lpstr>
      <vt:lpstr>Return Types</vt:lpstr>
      <vt:lpstr>Return Types</vt:lpstr>
      <vt:lpstr>Return Types</vt:lpstr>
      <vt:lpstr>Method Naming Conventions</vt:lpstr>
      <vt:lpstr>Parameters</vt:lpstr>
      <vt:lpstr>Parameters and Local/Global Variables</vt:lpstr>
      <vt:lpstr>Loading Arrays with Files</vt:lpstr>
      <vt:lpstr>Lab 6</vt:lpstr>
      <vt:lpstr>Assignment 3</vt:lpstr>
      <vt:lpstr>Assignment 3</vt:lpstr>
      <vt:lpstr>Midterm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63</cp:revision>
  <dcterms:created xsi:type="dcterms:W3CDTF">2021-09-09T03:17:48Z</dcterms:created>
  <dcterms:modified xsi:type="dcterms:W3CDTF">2022-02-15T16:37:29Z</dcterms:modified>
</cp:coreProperties>
</file>