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58" r:id="rId4"/>
    <p:sldId id="277" r:id="rId5"/>
    <p:sldId id="278" r:id="rId6"/>
    <p:sldId id="298" r:id="rId7"/>
    <p:sldId id="301" r:id="rId8"/>
    <p:sldId id="304" r:id="rId9"/>
    <p:sldId id="305" r:id="rId10"/>
    <p:sldId id="306" r:id="rId11"/>
    <p:sldId id="289" r:id="rId12"/>
    <p:sldId id="291" r:id="rId13"/>
    <p:sldId id="292" r:id="rId14"/>
    <p:sldId id="308" r:id="rId15"/>
    <p:sldId id="307" r:id="rId16"/>
    <p:sldId id="309" r:id="rId17"/>
    <p:sldId id="283" r:id="rId18"/>
    <p:sldId id="280" r:id="rId19"/>
    <p:sldId id="285" r:id="rId20"/>
    <p:sldId id="299" r:id="rId21"/>
    <p:sldId id="284" r:id="rId22"/>
    <p:sldId id="313" r:id="rId23"/>
    <p:sldId id="314" r:id="rId24"/>
    <p:sldId id="316" r:id="rId25"/>
    <p:sldId id="317" r:id="rId26"/>
    <p:sldId id="310" r:id="rId27"/>
    <p:sldId id="318" r:id="rId28"/>
    <p:sldId id="322" r:id="rId29"/>
    <p:sldId id="323" r:id="rId30"/>
    <p:sldId id="324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/>
    <p:restoredTop sz="82649"/>
  </p:normalViewPr>
  <p:slideViewPr>
    <p:cSldViewPr snapToGrid="0" snapToObjects="1">
      <p:cViewPr varScale="1">
        <p:scale>
          <a:sx n="123" d="100"/>
          <a:sy n="123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of double and integer</a:t>
            </a:r>
          </a:p>
          <a:p>
            <a:r>
              <a:rPr lang="en-US" dirty="0"/>
              <a:t>What happens if you try to store a double in an integer? -&gt; Gets truncated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7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print 5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array initialization in this slide, why we don’t have the size</a:t>
            </a:r>
          </a:p>
          <a:p>
            <a:r>
              <a:rPr lang="en-US" dirty="0"/>
              <a:t>Talk about what the loop is doing and how we’re using the indices</a:t>
            </a:r>
          </a:p>
          <a:p>
            <a:endParaRPr lang="en-US" dirty="0"/>
          </a:p>
          <a:p>
            <a:r>
              <a:rPr lang="en-US" dirty="0"/>
              <a:t>Then talk about the next array and how we’re looping through that one</a:t>
            </a:r>
          </a:p>
          <a:p>
            <a:r>
              <a:rPr lang="en-US" dirty="0"/>
              <a:t>Finally mention the enhanced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Something that’s emphasized in this class and beyond is the array discipline…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3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elbartlett17/cmpinf0401-recs/blob/main/slides/0215Recitati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Scann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Scann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Scanner.html#next()" TargetMode="External"/><Relationship Id="rId7" Type="http://schemas.openxmlformats.org/officeDocument/2006/relationships/hyperlink" Target="https://docs.oracle.com/javase/7/docs/api/java/util/Scanner.html#nextBoolean()" TargetMode="External"/><Relationship Id="rId2" Type="http://schemas.openxmlformats.org/officeDocument/2006/relationships/hyperlink" Target="https://docs.oracle.com/javase/7/docs/api/java/util/Scanner.html#hasNext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Scanner.html#nextDouble()" TargetMode="External"/><Relationship Id="rId5" Type="http://schemas.openxmlformats.org/officeDocument/2006/relationships/hyperlink" Target="https://docs.oracle.com/javase/7/docs/api/java/util/Scanner.html#nextInt()" TargetMode="External"/><Relationship Id="rId4" Type="http://schemas.openxmlformats.org/officeDocument/2006/relationships/hyperlink" Target="https://docs.oracle.com/javase/7/docs/api/java/util/Scanner.html#nextLine(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Prefix vs. Postfix Incrementation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BD4A51-38DE-FF40-B3AE-3CB9A42D1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1" y="1049482"/>
            <a:ext cx="7285862" cy="4644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78296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1236139"/>
          </a:xfrm>
        </p:spPr>
        <p:txBody>
          <a:bodyPr/>
          <a:lstStyle/>
          <a:p>
            <a:r>
              <a:rPr lang="en-US" dirty="0"/>
              <a:t>Simpler than you might think…</a:t>
            </a:r>
          </a:p>
          <a:p>
            <a:r>
              <a:rPr lang="en-US" dirty="0"/>
              <a:t>If this is true, do this. Otherwise, do that.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40DC-B4D6-4CAD-A76E-5870BEB2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8" y="3175910"/>
            <a:ext cx="5585167" cy="28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D98-6078-41DD-AB77-094572A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157AA-A98A-4D61-B094-35A06D9A5AE0}"/>
              </a:ext>
            </a:extLst>
          </p:cNvPr>
          <p:cNvGraphicFramePr>
            <a:graphicFrameLocks noGrp="1"/>
          </p:cNvGraphicFramePr>
          <p:nvPr/>
        </p:nvGraphicFramePr>
        <p:xfrm>
          <a:off x="2030412" y="2165033"/>
          <a:ext cx="8128000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4311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518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4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str1.equals(str2)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str1.equalsIgnoreCase(str2)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 while ignoring case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6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7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8A36-BA07-4501-B61D-3E47C09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565A-AF21-4450-9912-7C4B4739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96" y="1895891"/>
            <a:ext cx="5514408" cy="4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about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4284384"/>
          </a:xfrm>
        </p:spPr>
        <p:txBody>
          <a:bodyPr>
            <a:normAutofit/>
          </a:bodyPr>
          <a:lstStyle/>
          <a:p>
            <a:r>
              <a:rPr lang="en-US" dirty="0"/>
              <a:t>An If statement doesn’t need an else, you can have just an if.</a:t>
            </a:r>
          </a:p>
          <a:p>
            <a:r>
              <a:rPr lang="en-US" dirty="0"/>
              <a:t>You can also have multiple else cases: else ifs</a:t>
            </a:r>
          </a:p>
          <a:p>
            <a:r>
              <a:rPr lang="en-US" dirty="0"/>
              <a:t>You can have as many else ifs as the stack allows (a large number)</a:t>
            </a:r>
          </a:p>
          <a:p>
            <a:r>
              <a:rPr lang="en-US" dirty="0"/>
              <a:t>Remember that the curly braces are for code that you only want to perform if the if statement runs.</a:t>
            </a:r>
          </a:p>
          <a:p>
            <a:pPr lvl="1"/>
            <a:r>
              <a:rPr lang="en-US" dirty="0"/>
              <a:t>Also remember that anything declared in these curly braces is local to the statement.</a:t>
            </a:r>
          </a:p>
        </p:txBody>
      </p:sp>
    </p:spTree>
    <p:extLst>
      <p:ext uri="{BB962C8B-B14F-4D97-AF65-F5344CB8AC3E}">
        <p14:creationId xmlns:p14="http://schemas.microsoft.com/office/powerpoint/2010/main" val="392846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824BA-5687-0D43-967C-852F5AA9F10D}"/>
              </a:ext>
            </a:extLst>
          </p:cNvPr>
          <p:cNvSpPr txBox="1"/>
          <p:nvPr/>
        </p:nvSpPr>
        <p:spPr>
          <a:xfrm>
            <a:off x="4408449" y="1003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F89FD4C-BC18-E646-85D6-6EC7B469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25913"/>
            <a:ext cx="11225048" cy="25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3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AD24-5B93-4F4F-B92A-EAEF7850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B8494-C8BD-4DCC-B9D4-C1403647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8" y="2287342"/>
            <a:ext cx="4689234" cy="24735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5F70-A8B1-48C6-A390-AC747CD5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781" y="1689047"/>
            <a:ext cx="6068961" cy="4763372"/>
          </a:xfrm>
        </p:spPr>
        <p:txBody>
          <a:bodyPr>
            <a:normAutofit/>
          </a:bodyPr>
          <a:lstStyle/>
          <a:p>
            <a:r>
              <a:rPr lang="en-US" dirty="0"/>
              <a:t>In plain English: “While this condition is true, do this action”</a:t>
            </a:r>
          </a:p>
          <a:p>
            <a:r>
              <a:rPr lang="en-US" dirty="0"/>
              <a:t>To unpack this example</a:t>
            </a:r>
          </a:p>
          <a:p>
            <a:pPr lvl="1"/>
            <a:r>
              <a:rPr lang="en-US" dirty="0"/>
              <a:t>Our condition is checking whether the time on the oven is up or not</a:t>
            </a:r>
          </a:p>
          <a:p>
            <a:pPr lvl="1"/>
            <a:r>
              <a:rPr lang="en-US" b="1" dirty="0"/>
              <a:t>While </a:t>
            </a:r>
            <a:r>
              <a:rPr lang="en-US" dirty="0"/>
              <a:t>it isn’t, we elapse time and check to see if the elapsed time is equal to the baking time</a:t>
            </a:r>
          </a:p>
          <a:p>
            <a:pPr lvl="2"/>
            <a:r>
              <a:rPr lang="en-US" dirty="0"/>
              <a:t>If they’re equal, then we set </a:t>
            </a:r>
            <a:r>
              <a:rPr lang="en-US" dirty="0" err="1"/>
              <a:t>timeIsUp</a:t>
            </a:r>
            <a:r>
              <a:rPr lang="en-US" dirty="0"/>
              <a:t> to true. </a:t>
            </a:r>
          </a:p>
          <a:p>
            <a:pPr lvl="2"/>
            <a:r>
              <a:rPr lang="en-US" dirty="0"/>
              <a:t>The loop will stop when it goes back to check whether the while clause is true; since </a:t>
            </a:r>
            <a:r>
              <a:rPr lang="en-US" dirty="0" err="1"/>
              <a:t>timeIsUp</a:t>
            </a:r>
            <a:r>
              <a:rPr lang="en-US" dirty="0"/>
              <a:t> is true, !</a:t>
            </a:r>
            <a:r>
              <a:rPr lang="en-US" dirty="0" err="1"/>
              <a:t>timeIsUp</a:t>
            </a:r>
            <a:r>
              <a:rPr lang="en-US" dirty="0"/>
              <a:t> will be false, so we exit the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8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4361-0F74-489A-AD23-85ED4F79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C459-77DA-4C32-AB0D-DD6240B48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There are three clauses in a for loop: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Update </a:t>
            </a:r>
          </a:p>
          <a:p>
            <a:r>
              <a:rPr lang="en-US" dirty="0"/>
              <a:t>The convention when initializing a variable is to use the letter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as your variable name – it’s essentially the only time you should be using single-letter variables!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6CCB9-043F-4AFE-B8FA-2895D4E6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29" y="2587190"/>
            <a:ext cx="4906060" cy="1247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98EE9-59FE-4D79-A890-8F1C7356A222}"/>
              </a:ext>
            </a:extLst>
          </p:cNvPr>
          <p:cNvSpPr txBox="1"/>
          <p:nvPr/>
        </p:nvSpPr>
        <p:spPr>
          <a:xfrm>
            <a:off x="6353587" y="1278430"/>
            <a:ext cx="573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Initialization  condition update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784194-CCC1-404A-B531-B9F3EE4A0C54}"/>
              </a:ext>
            </a:extLst>
          </p:cNvPr>
          <p:cNvCxnSpPr/>
          <p:nvPr/>
        </p:nvCxnSpPr>
        <p:spPr>
          <a:xfrm>
            <a:off x="7120504" y="1692438"/>
            <a:ext cx="848032" cy="1039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2CAC41-60D9-41A1-8D5F-58444BC55B8C}"/>
              </a:ext>
            </a:extLst>
          </p:cNvPr>
          <p:cNvCxnSpPr>
            <a:cxnSpLocks/>
          </p:cNvCxnSpPr>
          <p:nvPr/>
        </p:nvCxnSpPr>
        <p:spPr>
          <a:xfrm>
            <a:off x="9351638" y="1735481"/>
            <a:ext cx="0" cy="892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A2D90F-065D-4DFD-B56B-B4364E5E83D3}"/>
              </a:ext>
            </a:extLst>
          </p:cNvPr>
          <p:cNvCxnSpPr>
            <a:cxnSpLocks/>
          </p:cNvCxnSpPr>
          <p:nvPr/>
        </p:nvCxnSpPr>
        <p:spPr>
          <a:xfrm flipH="1">
            <a:off x="10461570" y="1765663"/>
            <a:ext cx="655608" cy="892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6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839A-A95E-46CC-A47A-3947FF58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D76D-BFF0-4BB7-B019-9C005C1F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799661"/>
            <a:ext cx="10399203" cy="4859236"/>
          </a:xfrm>
        </p:spPr>
        <p:txBody>
          <a:bodyPr>
            <a:normAutofit/>
          </a:bodyPr>
          <a:lstStyle/>
          <a:p>
            <a:r>
              <a:rPr lang="en-US" dirty="0"/>
              <a:t>A bit harder to translate into plain English, so let’s compare to a while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Initialize a variable (1), create a Boolean condition (2), increment the variable 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4A8A2-7EA9-4F7E-8490-AC2F48EE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1" y="2424440"/>
            <a:ext cx="6253716" cy="1594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84AF-5015-41F6-BA94-05EF5AE2C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305" y="4400262"/>
            <a:ext cx="9250207" cy="10287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98071B-1E0D-4021-8A5A-850E058B5BFF}"/>
              </a:ext>
            </a:extLst>
          </p:cNvPr>
          <p:cNvSpPr/>
          <p:nvPr/>
        </p:nvSpPr>
        <p:spPr>
          <a:xfrm>
            <a:off x="2688468" y="1962775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77B63-7130-4887-A20C-61055AB0C4FA}"/>
              </a:ext>
            </a:extLst>
          </p:cNvPr>
          <p:cNvSpPr/>
          <p:nvPr/>
        </p:nvSpPr>
        <p:spPr>
          <a:xfrm>
            <a:off x="1909354" y="3807135"/>
            <a:ext cx="290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4A9BC-F63A-492C-8977-C642507F9233}"/>
              </a:ext>
            </a:extLst>
          </p:cNvPr>
          <p:cNvSpPr/>
          <p:nvPr/>
        </p:nvSpPr>
        <p:spPr>
          <a:xfrm>
            <a:off x="5512118" y="2387627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F9D44A-5DE2-4C42-911E-749673C88B1D}"/>
              </a:ext>
            </a:extLst>
          </p:cNvPr>
          <p:cNvSpPr/>
          <p:nvPr/>
        </p:nvSpPr>
        <p:spPr>
          <a:xfrm>
            <a:off x="6070284" y="3807135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503D31-252F-481B-A1F0-13F804A38E1F}"/>
              </a:ext>
            </a:extLst>
          </p:cNvPr>
          <p:cNvSpPr/>
          <p:nvPr/>
        </p:nvSpPr>
        <p:spPr>
          <a:xfrm>
            <a:off x="8763132" y="3807135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08DC2-6001-4058-9813-E2BC9C4F48DA}"/>
              </a:ext>
            </a:extLst>
          </p:cNvPr>
          <p:cNvSpPr/>
          <p:nvPr/>
        </p:nvSpPr>
        <p:spPr>
          <a:xfrm>
            <a:off x="4465091" y="3160336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513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FB22-16AC-40A4-99A1-7ACB2F0C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7333-6A1D-445A-A88C-D7E8B1D7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nested if statements, but with loops!</a:t>
            </a:r>
          </a:p>
          <a:p>
            <a:pPr lvl="1"/>
            <a:r>
              <a:rPr lang="en-US" dirty="0"/>
              <a:t>A loop within a loop (within a loop, within a loop…)</a:t>
            </a:r>
          </a:p>
          <a:p>
            <a:r>
              <a:rPr lang="en-US" dirty="0"/>
              <a:t>These tend to be harder to debug since it’s two loops that can potentially go haywire and never stop… more on infinite loops in a bit</a:t>
            </a:r>
          </a:p>
          <a:p>
            <a:r>
              <a:rPr lang="en-US" dirty="0"/>
              <a:t>The convention for nested for loops specifically is to have your outer for loop’s variable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and your inner for loop’s variable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34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  <a:p>
            <a:r>
              <a:rPr lang="en-US" dirty="0"/>
              <a:t>Assignment Reminder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B961-C33E-4654-BC78-5D7CE475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BDFF-CBBF-44D4-A8E1-B1B144B7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9925"/>
            <a:ext cx="9905999" cy="792762"/>
          </a:xfrm>
        </p:spPr>
        <p:txBody>
          <a:bodyPr/>
          <a:lstStyle/>
          <a:p>
            <a:r>
              <a:rPr lang="en-US" dirty="0"/>
              <a:t>An example and its output…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0B7B-D9EA-4A21-8F8A-FE372AB4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32" y="2662687"/>
            <a:ext cx="4530518" cy="3373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F47796-2C03-4161-9165-25AD7B5B9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642" y="0"/>
            <a:ext cx="1671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98AF-2814-41DA-9142-699A65AE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C289-3CD4-41A3-96C5-498ABF12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32232" cy="3541714"/>
          </a:xfrm>
        </p:spPr>
        <p:txBody>
          <a:bodyPr/>
          <a:lstStyle/>
          <a:p>
            <a:r>
              <a:rPr lang="en-US" dirty="0"/>
              <a:t>Remember this from switch cases?</a:t>
            </a:r>
          </a:p>
          <a:p>
            <a:r>
              <a:rPr lang="en-US" dirty="0"/>
              <a:t>The break keyword essentially “breaks” the loop</a:t>
            </a:r>
          </a:p>
          <a:p>
            <a:pPr lvl="1"/>
            <a:r>
              <a:rPr lang="en-US" dirty="0"/>
              <a:t>It stops the loop exactly where it is in its tracks; code will continue to run, but outside of the for loop</a:t>
            </a:r>
          </a:p>
          <a:p>
            <a:pPr lvl="1"/>
            <a:r>
              <a:rPr lang="en-US" dirty="0"/>
              <a:t>Very helpful in debugging infinite loops!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C2565-498F-421B-AD35-DE38301A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221" y="1971241"/>
            <a:ext cx="4263455" cy="1864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5E8FC-9FDC-4519-AB8C-CA6B685D3CF3}"/>
              </a:ext>
            </a:extLst>
          </p:cNvPr>
          <p:cNvSpPr txBox="1"/>
          <p:nvPr/>
        </p:nvSpPr>
        <p:spPr>
          <a:xfrm>
            <a:off x="7399655" y="3900616"/>
            <a:ext cx="5734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Outputs 0 1 2 3 AND THEN STOPS!</a:t>
            </a:r>
          </a:p>
        </p:txBody>
      </p:sp>
    </p:spTree>
    <p:extLst>
      <p:ext uri="{BB962C8B-B14F-4D97-AF65-F5344CB8AC3E}">
        <p14:creationId xmlns:p14="http://schemas.microsoft.com/office/powerpoint/2010/main" val="121050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490-413A-414E-85B0-892FB4A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used to store multiple values in a single variable, instead of declaring separate variables for each value.</a:t>
            </a:r>
          </a:p>
          <a:p>
            <a:pPr lvl="1"/>
            <a:r>
              <a:rPr lang="en-US" dirty="0"/>
              <a:t>This variable is a “reference variable.” This means it “points” to the first object in the array and then all the objects in the array are stored next to it in memory.</a:t>
            </a:r>
          </a:p>
          <a:p>
            <a:pPr lvl="1"/>
            <a:r>
              <a:rPr lang="en-US" dirty="0"/>
              <a:t>Therefore, we uses indices when accessing an array. Let’s say we have an array named </a:t>
            </a:r>
            <a:r>
              <a:rPr lang="en-US" dirty="0" err="1"/>
              <a:t>arr</a:t>
            </a:r>
            <a:r>
              <a:rPr lang="en-US" dirty="0"/>
              <a:t> and we want the first item, </a:t>
            </a:r>
            <a:r>
              <a:rPr lang="en-US" dirty="0" err="1"/>
              <a:t>arr</a:t>
            </a:r>
            <a:r>
              <a:rPr lang="en-US" dirty="0"/>
              <a:t>[0] will give us that item, </a:t>
            </a:r>
            <a:r>
              <a:rPr lang="en-US" dirty="0" err="1"/>
              <a:t>arr</a:t>
            </a:r>
            <a:r>
              <a:rPr lang="en-US" dirty="0"/>
              <a:t>[1] gives us the second item and so on…</a:t>
            </a:r>
          </a:p>
          <a:p>
            <a:r>
              <a:rPr lang="en-US" dirty="0"/>
              <a:t>When making an array, declare the type that’s going to be stored in it and name it. Then set the values that you want in the array.</a:t>
            </a:r>
          </a:p>
          <a:p>
            <a:r>
              <a:rPr lang="en-US" dirty="0"/>
              <a:t>Or you can declare an array that’s not equal to anything and just has its size in the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38836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Creating/Reading Arrays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99133A6-1DEA-6C4C-B47A-B78A29093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425" y="1318791"/>
            <a:ext cx="8947150" cy="3148855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651F8B8-F974-9541-AB04-7F53F9792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4551466"/>
            <a:ext cx="5364480" cy="2239540"/>
          </a:xfrm>
          <a:prstGeom prst="rect">
            <a:avLst/>
          </a:prstGeom>
        </p:spPr>
      </p:pic>
      <p:pic>
        <p:nvPicPr>
          <p:cNvPr id="13" name="Graphic 12" descr="Line arrow: Slight curve with solid fill">
            <a:extLst>
              <a:ext uri="{FF2B5EF4-FFF2-40B4-BE49-F238E27FC236}">
                <a16:creationId xmlns:a16="http://schemas.microsoft.com/office/drawing/2014/main" id="{89348E7B-777D-3C47-ABF3-88293E507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13394">
            <a:off x="2156458" y="47406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1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Array Discipline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490-413A-414E-85B0-892FB4A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declare an array you should declare an int named count or such to track how many values you have put into the array</a:t>
            </a:r>
          </a:p>
          <a:p>
            <a:r>
              <a:rPr lang="en-US" dirty="0"/>
              <a:t>Initialize count to 0 and then use count to </a:t>
            </a:r>
            <a:br>
              <a:rPr lang="en-US" dirty="0"/>
            </a:br>
            <a:r>
              <a:rPr lang="en-US" dirty="0"/>
              <a:t>represent two things:</a:t>
            </a:r>
          </a:p>
          <a:p>
            <a:pPr lvl="1"/>
            <a:r>
              <a:rPr lang="en-US" dirty="0"/>
              <a:t>The number of values you have put into the array so </a:t>
            </a:r>
            <a:br>
              <a:rPr lang="en-US" dirty="0"/>
            </a:br>
            <a:r>
              <a:rPr lang="en-US" dirty="0"/>
              <a:t>far</a:t>
            </a:r>
          </a:p>
          <a:p>
            <a:pPr lvl="1"/>
            <a:r>
              <a:rPr lang="en-US" dirty="0"/>
              <a:t>The index position of where the next value should be </a:t>
            </a:r>
            <a:br>
              <a:rPr lang="en-US" dirty="0"/>
            </a:br>
            <a:r>
              <a:rPr lang="en-US" dirty="0"/>
              <a:t>stored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3C3C7A-8FE3-624D-9ACF-BB9E020A8818}"/>
              </a:ext>
            </a:extLst>
          </p:cNvPr>
          <p:cNvSpPr txBox="1">
            <a:spLocks/>
          </p:cNvSpPr>
          <p:nvPr/>
        </p:nvSpPr>
        <p:spPr>
          <a:xfrm>
            <a:off x="10184935" y="6415673"/>
            <a:ext cx="1910308" cy="249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200" dirty="0"/>
              <a:t>Credit: Prof. M. Devine</a:t>
            </a:r>
          </a:p>
        </p:txBody>
      </p:sp>
    </p:spTree>
    <p:extLst>
      <p:ext uri="{BB962C8B-B14F-4D97-AF65-F5344CB8AC3E}">
        <p14:creationId xmlns:p14="http://schemas.microsoft.com/office/powerpoint/2010/main" val="43811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example again using Array Discipline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4590AEB-F6BA-5A4E-8508-03EE55B7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0270"/>
            <a:ext cx="12192000" cy="2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87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A864-BEFA-6E4B-89ED-98DC932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B619-DCDA-1949-8598-40479E1B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length vs the </a:t>
            </a:r>
            <a:r>
              <a:rPr lang="en-US" dirty="0" err="1"/>
              <a:t>upperbound</a:t>
            </a:r>
            <a:r>
              <a:rPr lang="en-US" dirty="0"/>
              <a:t> of an array</a:t>
            </a:r>
          </a:p>
          <a:p>
            <a:pPr lvl="1"/>
            <a:r>
              <a:rPr lang="en-US" dirty="0"/>
              <a:t>The length returns the number of items that can be stored in the array whereas the </a:t>
            </a:r>
            <a:r>
              <a:rPr lang="en-US" dirty="0" err="1"/>
              <a:t>upperbound</a:t>
            </a:r>
            <a:r>
              <a:rPr lang="en-US" dirty="0"/>
              <a:t> is 1 – </a:t>
            </a:r>
            <a:r>
              <a:rPr lang="en-US" dirty="0" err="1"/>
              <a:t>arr.length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This is because arrays are 0 indexed.</a:t>
            </a:r>
          </a:p>
          <a:p>
            <a:pPr lvl="1"/>
            <a:r>
              <a:rPr lang="en-US" dirty="0"/>
              <a:t>I.e., an array of length 5 has an upper bounds of 4</a:t>
            </a:r>
          </a:p>
          <a:p>
            <a:r>
              <a:rPr lang="en-US" dirty="0"/>
              <a:t>If you try to access an index that is out of bounds, you get an: </a:t>
            </a:r>
            <a:r>
              <a:rPr lang="en-US" b="1" dirty="0" err="1"/>
              <a:t>ArrayIndexOutOfBounds</a:t>
            </a:r>
            <a:r>
              <a:rPr lang="en-US" b="1" dirty="0"/>
              <a:t> exception</a:t>
            </a:r>
          </a:p>
        </p:txBody>
      </p:sp>
    </p:spTree>
    <p:extLst>
      <p:ext uri="{BB962C8B-B14F-4D97-AF65-F5344CB8AC3E}">
        <p14:creationId xmlns:p14="http://schemas.microsoft.com/office/powerpoint/2010/main" val="1139859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 Using </a:t>
            </a:r>
            <a:r>
              <a:rPr lang="en-US" dirty="0" err="1"/>
              <a:t>PrintWriter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490-413A-414E-85B0-892FB4A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make a new </a:t>
            </a:r>
            <a:r>
              <a:rPr lang="en-US" dirty="0" err="1"/>
              <a:t>PrintWriter</a:t>
            </a:r>
            <a:r>
              <a:rPr lang="en-US" dirty="0"/>
              <a:t> object and set the file name.</a:t>
            </a:r>
          </a:p>
          <a:p>
            <a:r>
              <a:rPr lang="en-US" dirty="0"/>
              <a:t>Then, write your data.</a:t>
            </a:r>
          </a:p>
          <a:p>
            <a:r>
              <a:rPr lang="en-US" dirty="0"/>
              <a:t>Make sure to close it using </a:t>
            </a:r>
            <a:r>
              <a:rPr lang="en-US" dirty="0" err="1"/>
              <a:t>writer.close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Your data won’t write if you don’t do this.</a:t>
            </a:r>
          </a:p>
        </p:txBody>
      </p:sp>
    </p:spTree>
    <p:extLst>
      <p:ext uri="{BB962C8B-B14F-4D97-AF65-F5344CB8AC3E}">
        <p14:creationId xmlns:p14="http://schemas.microsoft.com/office/powerpoint/2010/main" val="199919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 Using </a:t>
            </a:r>
            <a:r>
              <a:rPr lang="en-US" dirty="0" err="1"/>
              <a:t>PrintWriter</a:t>
            </a:r>
            <a:endParaRPr lang="en-US" dirty="0"/>
          </a:p>
        </p:txBody>
      </p:sp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1018E0A3-C824-E846-8D95-537EF74B3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9998" y="3186430"/>
            <a:ext cx="914400" cy="914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693864-E269-154C-833B-2D1003745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1" y="2030730"/>
            <a:ext cx="6375400" cy="32258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C59D27-ECB3-8B48-A20E-2A34D96A3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207" y="2347948"/>
            <a:ext cx="4384702" cy="265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Data To Existing File Using </a:t>
            </a:r>
            <a:r>
              <a:rPr lang="en-US" dirty="0" err="1"/>
              <a:t>FileWriter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490-413A-414E-85B0-892FB4A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make a new File object</a:t>
            </a:r>
          </a:p>
          <a:p>
            <a:r>
              <a:rPr lang="en-US" dirty="0"/>
              <a:t>Then, make a new </a:t>
            </a:r>
            <a:r>
              <a:rPr lang="en-US" dirty="0" err="1"/>
              <a:t>FileWriter</a:t>
            </a:r>
            <a:r>
              <a:rPr lang="en-US" dirty="0"/>
              <a:t> object and set the file name.</a:t>
            </a:r>
          </a:p>
          <a:p>
            <a:r>
              <a:rPr lang="en-US" dirty="0"/>
              <a:t>Then, make a </a:t>
            </a:r>
            <a:r>
              <a:rPr lang="en-US" dirty="0" err="1"/>
              <a:t>BufferedWriter</a:t>
            </a:r>
            <a:r>
              <a:rPr lang="en-US" dirty="0"/>
              <a:t> object out of your </a:t>
            </a:r>
            <a:r>
              <a:rPr lang="en-US" dirty="0" err="1"/>
              <a:t>FileWriter</a:t>
            </a:r>
            <a:r>
              <a:rPr lang="en-US" dirty="0"/>
              <a:t> object</a:t>
            </a:r>
          </a:p>
          <a:p>
            <a:r>
              <a:rPr lang="en-US" dirty="0"/>
              <a:t>Write your data and then close the </a:t>
            </a:r>
            <a:r>
              <a:rPr lang="en-US" dirty="0" err="1"/>
              <a:t>BufferedWriter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r>
              <a:rPr lang="en-US" dirty="0"/>
              <a:t>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88A5-FE41-4D3A-BEDE-278BA282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4BCA-D1E8-49D3-89D1-98551E9F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 variable like so:</a:t>
            </a:r>
          </a:p>
          <a:p>
            <a:pPr lvl="1"/>
            <a:r>
              <a:rPr lang="en-US" dirty="0"/>
              <a:t>datatype </a:t>
            </a:r>
            <a:r>
              <a:rPr lang="en-US" dirty="0" err="1"/>
              <a:t>variableName</a:t>
            </a:r>
            <a:r>
              <a:rPr lang="en-US" dirty="0"/>
              <a:t> = value;</a:t>
            </a:r>
          </a:p>
          <a:p>
            <a:r>
              <a:rPr lang="en-US" dirty="0"/>
              <a:t>Datatypes:</a:t>
            </a:r>
          </a:p>
          <a:p>
            <a:pPr lvl="1"/>
            <a:r>
              <a:rPr lang="en-US" dirty="0"/>
              <a:t>Primitive: </a:t>
            </a:r>
            <a:r>
              <a:rPr lang="en-US" dirty="0" err="1"/>
              <a:t>boolean</a:t>
            </a:r>
            <a:r>
              <a:rPr lang="en-US" dirty="0"/>
              <a:t>, char, int, short, byte, long, float, and double</a:t>
            </a:r>
          </a:p>
          <a:p>
            <a:r>
              <a:rPr lang="en-US" dirty="0"/>
              <a:t>Objects:</a:t>
            </a:r>
          </a:p>
          <a:p>
            <a:pPr lvl="1"/>
            <a:r>
              <a:rPr lang="en-US" dirty="0"/>
              <a:t>String, Array, etc.</a:t>
            </a:r>
          </a:p>
        </p:txBody>
      </p:sp>
    </p:spTree>
    <p:extLst>
      <p:ext uri="{BB962C8B-B14F-4D97-AF65-F5344CB8AC3E}">
        <p14:creationId xmlns:p14="http://schemas.microsoft.com/office/powerpoint/2010/main" val="137235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5C0190F-38A4-9B4C-B0D9-0897444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1" y="2659380"/>
            <a:ext cx="6336644" cy="1957729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1018E0A3-C824-E846-8D95-537EF74B3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3190" y="3111854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Data To Existing File Using </a:t>
            </a:r>
            <a:r>
              <a:rPr lang="en-US" dirty="0" err="1"/>
              <a:t>FileWriter</a:t>
            </a: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077184-EC5F-4343-937D-5BD3B566A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769" y="2359789"/>
            <a:ext cx="4549140" cy="24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59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Due 2/28</a:t>
            </a:r>
          </a:p>
          <a:p>
            <a:r>
              <a:rPr lang="en-US" dirty="0">
                <a:sym typeface="Wingdings" panose="05000000000000000000" pitchFamily="2" charset="2"/>
                <a:hlinkClick r:id="rId2"/>
              </a:rPr>
              <a:t>Check out last week’s slides if you need some hints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1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B6D-48C5-6D4B-9C4E-5C48F679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Datatypes</a:t>
            </a:r>
          </a:p>
        </p:txBody>
      </p:sp>
      <p:pic>
        <p:nvPicPr>
          <p:cNvPr id="1028" name="Picture 4" descr="Data types in Java | Primitive Data type Example - Scientech Easy">
            <a:extLst>
              <a:ext uri="{FF2B5EF4-FFF2-40B4-BE49-F238E27FC236}">
                <a16:creationId xmlns:a16="http://schemas.microsoft.com/office/drawing/2014/main" id="{2DDC0C15-B077-4647-A8F1-6823F69B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363382"/>
            <a:ext cx="70993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4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B6D-48C5-6D4B-9C4E-5C48F679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Datatypes: Primitives</a:t>
            </a:r>
          </a:p>
        </p:txBody>
      </p:sp>
      <p:pic>
        <p:nvPicPr>
          <p:cNvPr id="1026" name="Picture 2" descr="Data types in Java - GeeksforGeeks">
            <a:extLst>
              <a:ext uri="{FF2B5EF4-FFF2-40B4-BE49-F238E27FC236}">
                <a16:creationId xmlns:a16="http://schemas.microsoft.com/office/drawing/2014/main" id="{F960E5D6-450B-7043-8675-2ACE480A1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0" y="1231297"/>
            <a:ext cx="9173298" cy="547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3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195-27CF-4FBF-A2BE-6894BB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Scanner to Read From </a:t>
            </a:r>
            <a:r>
              <a:rPr lang="en-US" dirty="0" err="1"/>
              <a:t>Keyboad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D039-57EC-4244-9DBB-5BB6CBA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To get user input we need to use a Scanner.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To initialize a Scanner, we make a variable to “hold” our scanner and then make a new Scanner using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System.in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Scanner keyboard = new Scanner(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System.in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Once you have a Scanner, you can get input from the user and set the input equal to a variable: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String name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 // .next takes the next token as a String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int num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keyboard.nextInt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 // Takes the user input as an int</a:t>
            </a:r>
          </a:p>
          <a:p>
            <a:pPr lvl="3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If an int isn’t entered the program will crash since it’s expecting an int. This exception could be handled though.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More methods: 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https://docs.oracle.com/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javase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/7/docs/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api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/java/util/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Scanner.html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I/O: Using the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8490-413A-414E-85B0-892FB4A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need to use the File Class to get a reference to the file that we want to read.</a:t>
            </a:r>
          </a:p>
          <a:p>
            <a:r>
              <a:rPr lang="en-US" dirty="0"/>
              <a:t>Then we use a Scanner to read the file and do something with the data.</a:t>
            </a:r>
          </a:p>
          <a:p>
            <a:r>
              <a:rPr lang="en-US" dirty="0"/>
              <a:t>Scanner has multiple methods that we can utilize to read the file.</a:t>
            </a:r>
          </a:p>
          <a:p>
            <a:pPr lvl="1"/>
            <a:r>
              <a:rPr lang="en-US" dirty="0">
                <a:hlinkClick r:id="rId2"/>
              </a:rPr>
              <a:t>Check out the Java API docs for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Files Using Scanner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02A8BD3-8EE3-7F40-915A-2D18F16A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1548686"/>
            <a:ext cx="8051800" cy="154495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F4FEB19-6DF5-3447-BE4F-336EA418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4910533"/>
            <a:ext cx="8051800" cy="1639413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AE3099E1-9897-0142-A051-1B0DFC63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630" y="3459360"/>
            <a:ext cx="952500" cy="31623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0CDA18-6CFD-4B4F-A406-B2438C794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350" y="1853248"/>
            <a:ext cx="3111500" cy="698500"/>
          </a:xfrm>
          <a:prstGeom prst="rect">
            <a:avLst/>
          </a:prstGeom>
        </p:spPr>
      </p:pic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795B2893-085F-A448-AF7C-12B70AC14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9678" y="1847295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1018E0A3-C824-E846-8D95-537EF74B31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198" y="53982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B06E-1847-824C-851D-387078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Scanner’s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37C126-6D6B-CC4B-BA2C-407979219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595332"/>
              </p:ext>
            </p:extLst>
          </p:nvPr>
        </p:nvGraphicFramePr>
        <p:xfrm>
          <a:off x="1103684" y="1346056"/>
          <a:ext cx="8947150" cy="5064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0669">
                  <a:extLst>
                    <a:ext uri="{9D8B030D-6E8A-4147-A177-3AD203B41FA5}">
                      <a16:colId xmlns:a16="http://schemas.microsoft.com/office/drawing/2014/main" val="2262498236"/>
                    </a:ext>
                  </a:extLst>
                </a:gridCol>
                <a:gridCol w="7286481">
                  <a:extLst>
                    <a:ext uri="{9D8B030D-6E8A-4147-A177-3AD203B41FA5}">
                      <a16:colId xmlns:a16="http://schemas.microsoft.com/office/drawing/2014/main" val="64132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Return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Method and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4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err="1"/>
                        <a:t>boolean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hasNext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this scanner has another token in its input. Useful when looping through a file to find its endpoint. There are multiple </a:t>
                      </a: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hasNext</a:t>
                      </a: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methods such as: </a:t>
                      </a: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hasNextInt</a:t>
                      </a:r>
                      <a:r>
                        <a:rPr lang="en-US" sz="17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hasNextLine</a:t>
                      </a:r>
                      <a:r>
                        <a:rPr lang="en-US" sz="17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so on.</a:t>
                      </a: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6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next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Finds and returns the next complete token from this scanner.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7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nextLine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Advances this scanner past the current line and returns the input that was skipped.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6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nextInt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next token of the input as an 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4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nextDouble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next token of the input as a double.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2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err="1"/>
                        <a:t>boolean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nextBoolean</a:t>
                      </a:r>
                      <a:r>
                        <a:rPr lang="en-US" sz="1700" dirty="0"/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next token of the input into a </a:t>
                      </a:r>
                      <a:r>
                        <a:rPr lang="en-US" sz="1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returns that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0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2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1258</TotalTime>
  <Words>1478</Words>
  <Application>Microsoft Macintosh PowerPoint</Application>
  <PresentationFormat>Widescreen</PresentationFormat>
  <Paragraphs>180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Courier New</vt:lpstr>
      <vt:lpstr>Wingdings 3</vt:lpstr>
      <vt:lpstr>Ion</vt:lpstr>
      <vt:lpstr>CMPINF0401 Recitation</vt:lpstr>
      <vt:lpstr>Overview</vt:lpstr>
      <vt:lpstr>Variables and Datatypes</vt:lpstr>
      <vt:lpstr>Differences in Datatypes</vt:lpstr>
      <vt:lpstr>Differences in Datatypes: Primitives</vt:lpstr>
      <vt:lpstr>Using Scanner to Read From Keyboad</vt:lpstr>
      <vt:lpstr>File I/O: Using the Scanner</vt:lpstr>
      <vt:lpstr>Reading Text Files Using Scanner</vt:lpstr>
      <vt:lpstr>Scanner’s Methods</vt:lpstr>
      <vt:lpstr>Prefix vs. Postfix Incrementation</vt:lpstr>
      <vt:lpstr>If structures</vt:lpstr>
      <vt:lpstr>What goes in an if statement?</vt:lpstr>
      <vt:lpstr>What goes in an if statement?</vt:lpstr>
      <vt:lpstr>Some Notes about If Statements</vt:lpstr>
      <vt:lpstr>Code Blocks</vt:lpstr>
      <vt:lpstr>While Loops</vt:lpstr>
      <vt:lpstr>For Loops</vt:lpstr>
      <vt:lpstr>For Loops</vt:lpstr>
      <vt:lpstr>Nested Loops</vt:lpstr>
      <vt:lpstr>Nested Loops</vt:lpstr>
      <vt:lpstr>The Break Keyword</vt:lpstr>
      <vt:lpstr>What’s an Array?</vt:lpstr>
      <vt:lpstr>Creating/Reading Arrays</vt:lpstr>
      <vt:lpstr>The Array Discipline</vt:lpstr>
      <vt:lpstr>Let’s look at the example again using Array Discipline</vt:lpstr>
      <vt:lpstr>Notes About Arrays</vt:lpstr>
      <vt:lpstr>Writing to files Using PrintWriter</vt:lpstr>
      <vt:lpstr>Writing Text Files Using PrintWriter</vt:lpstr>
      <vt:lpstr>Appending Data To Existing File Using FileWriter</vt:lpstr>
      <vt:lpstr>Appending Data To Existing File Using FileWriter</vt:lpstr>
      <vt:lpstr>Assignment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67</cp:revision>
  <dcterms:created xsi:type="dcterms:W3CDTF">2021-09-09T03:17:48Z</dcterms:created>
  <dcterms:modified xsi:type="dcterms:W3CDTF">2022-02-22T06:03:47Z</dcterms:modified>
</cp:coreProperties>
</file>