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3" r:id="rId10"/>
    <p:sldId id="268" r:id="rId11"/>
    <p:sldId id="264" r:id="rId12"/>
    <p:sldId id="270" r:id="rId13"/>
    <p:sldId id="265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87369"/>
  </p:normalViewPr>
  <p:slideViewPr>
    <p:cSldViewPr snapToGrid="0" snapToObjects="1">
      <p:cViewPr varScale="1">
        <p:scale>
          <a:sx n="102" d="100"/>
          <a:sy n="102" d="100"/>
        </p:scale>
        <p:origin x="216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3995-10D3-7249-9CF2-C18001382AD9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C35DA-9462-6A4F-A7AC-CDD8C541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today, I’m </a:t>
            </a:r>
            <a:r>
              <a:rPr lang="en-US" dirty="0" err="1"/>
              <a:t>gonna</a:t>
            </a:r>
            <a:r>
              <a:rPr lang="en-US" dirty="0"/>
              <a:t> give you guys a quick intro about myself, I’ll talk to you about the command line one more time, we’ll go over a little bit about the Java API, and talk about variables and 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7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Java_keywor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ab650@pitt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lang/Math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847-B000-FF4F-B15B-118411EF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CS0007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D2C2-C9FD-AF4B-92B7-EF5755E4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7743"/>
          </a:xfrm>
        </p:spPr>
        <p:txBody>
          <a:bodyPr>
            <a:normAutofit/>
          </a:bodyPr>
          <a:lstStyle/>
          <a:p>
            <a:r>
              <a:rPr lang="en-US" dirty="0"/>
              <a:t>Thursdays 12:00-12:50PM</a:t>
            </a:r>
          </a:p>
          <a:p>
            <a:r>
              <a:rPr lang="en-US" dirty="0"/>
              <a:t>Michael Bartlett</a:t>
            </a:r>
          </a:p>
          <a:p>
            <a:r>
              <a:rPr lang="en-US" dirty="0"/>
              <a:t>Today’s slides are adopted from </a:t>
            </a:r>
            <a:r>
              <a:rPr lang="en-US" dirty="0" err="1"/>
              <a:t>lin</a:t>
            </a:r>
            <a:r>
              <a:rPr lang="en-US" dirty="0"/>
              <a:t> </a:t>
            </a:r>
            <a:r>
              <a:rPr lang="en-US" dirty="0" err="1"/>
              <a:t>rojtas</a:t>
            </a:r>
            <a:r>
              <a:rPr lang="en-US" dirty="0"/>
              <a:t>, another cs0007 Ta</a:t>
            </a:r>
          </a:p>
        </p:txBody>
      </p:sp>
    </p:spTree>
    <p:extLst>
      <p:ext uri="{BB962C8B-B14F-4D97-AF65-F5344CB8AC3E}">
        <p14:creationId xmlns:p14="http://schemas.microsoft.com/office/powerpoint/2010/main" val="385390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API –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698F-828D-4DB0-9EC4-8EB1F2C7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49" y="1813970"/>
            <a:ext cx="10281554" cy="4528107"/>
          </a:xfrm>
        </p:spPr>
        <p:txBody>
          <a:bodyPr>
            <a:normAutofit/>
          </a:bodyPr>
          <a:lstStyle/>
          <a:p>
            <a:r>
              <a:rPr lang="en-US" dirty="0"/>
              <a:t>The Scanner API is typically used for accepting user input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Asking for two numbers to be added together, entering your first name, etc. 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Unlike the Math class, you need to import this class into your program by including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at the very top of your program (above your class!)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Note: you can import all the classes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098A9-1097-473A-9052-48E99764E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755" y="4078023"/>
            <a:ext cx="5003832" cy="101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5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/>
              <a:t>Parts of a program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6B1D3-515F-49B8-B88A-51AE5ACD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81" y="1665324"/>
            <a:ext cx="9240438" cy="21851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76D35E-CEF4-4F0E-BB48-3EF0E4395ED9}"/>
              </a:ext>
            </a:extLst>
          </p:cNvPr>
          <p:cNvSpPr/>
          <p:nvPr/>
        </p:nvSpPr>
        <p:spPr>
          <a:xfrm>
            <a:off x="4048428" y="895254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F17E08-867D-4438-9666-308A17E1B4D6}"/>
              </a:ext>
            </a:extLst>
          </p:cNvPr>
          <p:cNvSpPr/>
          <p:nvPr/>
        </p:nvSpPr>
        <p:spPr>
          <a:xfrm>
            <a:off x="5816917" y="1356919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03F1622-3A8F-46F8-B092-30E41715C8FE}"/>
              </a:ext>
            </a:extLst>
          </p:cNvPr>
          <p:cNvSpPr/>
          <p:nvPr/>
        </p:nvSpPr>
        <p:spPr>
          <a:xfrm>
            <a:off x="9308136" y="1356919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1E1E4636-9028-40D3-A00C-8CF6EDC15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822" y="4172345"/>
            <a:ext cx="4929378" cy="1790401"/>
          </a:xfrm>
        </p:spPr>
        <p:txBody>
          <a:bodyPr>
            <a:normAutofit/>
          </a:bodyPr>
          <a:lstStyle/>
          <a:p>
            <a:r>
              <a:rPr lang="en-US" dirty="0"/>
              <a:t>1 – Class</a:t>
            </a:r>
          </a:p>
          <a:p>
            <a:r>
              <a:rPr lang="en-US" dirty="0"/>
              <a:t>2 – Method</a:t>
            </a:r>
          </a:p>
          <a:p>
            <a:r>
              <a:rPr lang="en-US" dirty="0"/>
              <a:t>3 – method delimiter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ED2E032F-0789-4147-A84A-01BF5D0A6422}"/>
              </a:ext>
            </a:extLst>
          </p:cNvPr>
          <p:cNvSpPr txBox="1">
            <a:spLocks/>
          </p:cNvSpPr>
          <p:nvPr/>
        </p:nvSpPr>
        <p:spPr>
          <a:xfrm>
            <a:off x="6121211" y="3942718"/>
            <a:ext cx="3778198" cy="27181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Comments can be formatted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like this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* like this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and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like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this */</a:t>
            </a:r>
          </a:p>
        </p:txBody>
      </p:sp>
    </p:spTree>
    <p:extLst>
      <p:ext uri="{BB962C8B-B14F-4D97-AF65-F5344CB8AC3E}">
        <p14:creationId xmlns:p14="http://schemas.microsoft.com/office/powerpoint/2010/main" val="3597404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6055-90C1-4D5E-9BC1-F559FC31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CFD88-6D0E-4F3C-AD54-D814A8E1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Primitives vs. objects</a:t>
            </a:r>
          </a:p>
          <a:p>
            <a:pPr lvl="1"/>
            <a:r>
              <a:rPr lang="en-US" dirty="0"/>
              <a:t>Primitive examples: </a:t>
            </a:r>
            <a:r>
              <a:rPr lang="en-US" dirty="0" err="1"/>
              <a:t>boolean</a:t>
            </a:r>
            <a:r>
              <a:rPr lang="en-US" dirty="0"/>
              <a:t>, byte, short, long, int, double, float, char (all lowercase!)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: true/false value</a:t>
            </a:r>
          </a:p>
          <a:p>
            <a:pPr lvl="2"/>
            <a:r>
              <a:rPr lang="en-US" dirty="0"/>
              <a:t>char: character (‘</a:t>
            </a:r>
            <a:r>
              <a:rPr lang="en-US" dirty="0" err="1"/>
              <a:t>a’.,‘x</a:t>
            </a:r>
            <a:r>
              <a:rPr lang="en-US" dirty="0"/>
              <a:t>’)</a:t>
            </a:r>
          </a:p>
          <a:p>
            <a:pPr lvl="2"/>
            <a:r>
              <a:rPr lang="en-US" dirty="0"/>
              <a:t>short, long, int, double, float, and byte are all numbers of varying lengths</a:t>
            </a:r>
          </a:p>
          <a:p>
            <a:pPr lvl="3"/>
            <a:r>
              <a:rPr lang="en-US" dirty="0"/>
              <a:t>Most of the time, you’ll use int and double of these six</a:t>
            </a:r>
          </a:p>
          <a:p>
            <a:pPr lvl="3"/>
            <a:r>
              <a:rPr lang="en-US" dirty="0"/>
              <a:t>Only double and float can be decimal values</a:t>
            </a:r>
          </a:p>
          <a:p>
            <a:pPr lvl="1"/>
            <a:r>
              <a:rPr lang="en-US" dirty="0"/>
              <a:t>Object examples: String, Scanner, and many… many more (capital first letter!)</a:t>
            </a:r>
          </a:p>
        </p:txBody>
      </p:sp>
    </p:spTree>
    <p:extLst>
      <p:ext uri="{BB962C8B-B14F-4D97-AF65-F5344CB8AC3E}">
        <p14:creationId xmlns:p14="http://schemas.microsoft.com/office/powerpoint/2010/main" val="185680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0367-BAFE-4491-9862-47BD8C72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49" y="1813970"/>
            <a:ext cx="10776504" cy="4528107"/>
          </a:xfrm>
        </p:spPr>
        <p:txBody>
          <a:bodyPr>
            <a:normAutofit/>
          </a:bodyPr>
          <a:lstStyle/>
          <a:p>
            <a:r>
              <a:rPr lang="en-US" dirty="0"/>
              <a:t>It’s important to name your variables in ways that both you and anyone else that may see your programs (Paulo, myself, the grader) will understand. </a:t>
            </a:r>
          </a:p>
          <a:p>
            <a:pPr lvl="1"/>
            <a:r>
              <a:rPr lang="en-US" dirty="0"/>
              <a:t>DO NOT use single letters or non-descriptive names!!!</a:t>
            </a:r>
          </a:p>
          <a:p>
            <a:pPr lvl="1"/>
            <a:r>
              <a:rPr lang="en-US" dirty="0"/>
              <a:t>DO NOT use Java built-in keywords!!! (List: </a:t>
            </a:r>
            <a:r>
              <a:rPr lang="en-US" dirty="0">
                <a:hlinkClick r:id="rId2"/>
              </a:rPr>
              <a:t>https://en.wikipedia.org/wiki/List_of_Java_keywords</a:t>
            </a:r>
            <a:r>
              <a:rPr lang="en-US" dirty="0"/>
              <a:t>)</a:t>
            </a:r>
          </a:p>
          <a:p>
            <a:r>
              <a:rPr lang="en-US" dirty="0"/>
              <a:t>Variable names are case-sensitive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myVariable</a:t>
            </a:r>
            <a:r>
              <a:rPr lang="en-US" dirty="0"/>
              <a:t> is not the same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myvariable</a:t>
            </a:r>
            <a:r>
              <a:rPr lang="en-US" dirty="0"/>
              <a:t>)</a:t>
            </a:r>
          </a:p>
          <a:p>
            <a:r>
              <a:rPr lang="en-US" dirty="0"/>
              <a:t>Variables cannot start with numbers or special symbols (except for _ and $). </a:t>
            </a:r>
          </a:p>
          <a:p>
            <a:r>
              <a:rPr lang="en-US" dirty="0"/>
              <a:t>In this class (and in any other coding classes unless you are told otherwise), avoid the use of anything non-alphanumeric.</a:t>
            </a:r>
          </a:p>
        </p:txBody>
      </p:sp>
    </p:spTree>
    <p:extLst>
      <p:ext uri="{BB962C8B-B14F-4D97-AF65-F5344CB8AC3E}">
        <p14:creationId xmlns:p14="http://schemas.microsoft.com/office/powerpoint/2010/main" val="209193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0367-BAFE-4491-9862-47BD8C72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49" y="1813970"/>
            <a:ext cx="10776504" cy="4528107"/>
          </a:xfrm>
        </p:spPr>
        <p:txBody>
          <a:bodyPr>
            <a:normAutofit/>
          </a:bodyPr>
          <a:lstStyle/>
          <a:p>
            <a:r>
              <a:rPr lang="en-US" dirty="0"/>
              <a:t>If you’re naming your variable one word, you’ll typically name your variable that word in all lowercase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movie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If your variable name is more than one word, the first word will be lowercase with the subsequent words’ first letter capitalized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Examples: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myHeight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correctAnswer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myFavoriteClass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7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445B-0A4D-422B-8F97-6B8E8483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C4B81-D138-4E4E-8179-B1ABB7036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833769"/>
            <a:ext cx="9905999" cy="1957431"/>
          </a:xfrm>
        </p:spPr>
        <p:txBody>
          <a:bodyPr/>
          <a:lstStyle/>
          <a:p>
            <a:r>
              <a:rPr lang="en-US" dirty="0"/>
              <a:t>Format: (variable type) (variable name) = (variable value);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/>
              <a:t> will print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789162-193B-405A-B7EC-6C1F4204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839" y="2097088"/>
            <a:ext cx="4850321" cy="128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644C-9D88-4CD2-AEE8-E714BDCB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and 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68C3-25C6-4676-91F8-4BDD378F7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597167"/>
            <a:ext cx="9905999" cy="1194034"/>
          </a:xfrm>
        </p:spPr>
        <p:txBody>
          <a:bodyPr/>
          <a:lstStyle/>
          <a:p>
            <a:r>
              <a:rPr lang="en-US" dirty="0"/>
              <a:t>There are shorthand ways of using these operations!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100F7-856E-4973-91AB-1FEE5200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200" y="1853248"/>
            <a:ext cx="6040421" cy="24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0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C076-6439-4C78-BF9F-BB6CE955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Operations and 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7F33-65AF-4050-B154-723331DA7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You don’t need to know all of these!! </a:t>
            </a:r>
          </a:p>
          <a:p>
            <a:r>
              <a:rPr lang="en-US" dirty="0"/>
              <a:t>The most important ones are additive (+, -) and multiplicative (*, /, %)</a:t>
            </a:r>
          </a:p>
          <a:p>
            <a:r>
              <a:rPr lang="en-US" dirty="0"/>
              <a:t>You may end up using some of the other ones in the future, but… we’ll cross that bridge when we get there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98A87-797E-48C1-AD5B-DDB375F87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65"/>
          <a:stretch/>
        </p:blipFill>
        <p:spPr>
          <a:xfrm>
            <a:off x="7166429" y="596052"/>
            <a:ext cx="4009398" cy="5665895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283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CA09-4AAA-4CF2-BB02-E701D5A2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CE7B-894F-4C32-A38C-B0AC7AC8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1 is out…!</a:t>
            </a:r>
          </a:p>
          <a:p>
            <a:pPr lvl="1"/>
            <a:r>
              <a:rPr lang="en-US" dirty="0"/>
              <a:t>It’s an easy one. All you have to do is show me that you have Java installed and can print “Hello world.” Due next Wednesday at 11:59! </a:t>
            </a:r>
          </a:p>
          <a:p>
            <a:pPr lvl="1"/>
            <a:r>
              <a:rPr lang="en-US" dirty="0"/>
              <a:t>Keep an eye on Canvas; it’ll be posted some time tonight (email me if Friday comes and I forgot to post the assignment). </a:t>
            </a:r>
          </a:p>
          <a:p>
            <a:r>
              <a:rPr lang="en-US" dirty="0"/>
              <a:t>Next week: casting, the final keyword, strings and input, and style!</a:t>
            </a:r>
          </a:p>
        </p:txBody>
      </p:sp>
    </p:spTree>
    <p:extLst>
      <p:ext uri="{BB962C8B-B14F-4D97-AF65-F5344CB8AC3E}">
        <p14:creationId xmlns:p14="http://schemas.microsoft.com/office/powerpoint/2010/main" val="114996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6C9D-9D45-E440-85F1-0364D192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010F-D198-1B4D-AAF2-049F396D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Let’s talk the command line again</a:t>
            </a:r>
          </a:p>
          <a:p>
            <a:r>
              <a:rPr lang="en-US" dirty="0"/>
              <a:t>Java API</a:t>
            </a:r>
          </a:p>
          <a:p>
            <a:r>
              <a:rPr lang="en-US" dirty="0"/>
              <a:t>Variables and Arithmetic</a:t>
            </a:r>
          </a:p>
        </p:txBody>
      </p:sp>
    </p:spTree>
    <p:extLst>
      <p:ext uri="{BB962C8B-B14F-4D97-AF65-F5344CB8AC3E}">
        <p14:creationId xmlns:p14="http://schemas.microsoft.com/office/powerpoint/2010/main" val="175390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D630-D24F-2340-80A1-18E96FCA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8AFB6-BC44-A44E-B872-D5033C594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name is Michael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I’m a sophomore studying 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I’m from the Lehigh Valley (Other side of the state)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Specifically, Northampton, 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Outside of academics on campus, I’m also in Pathfinders, a video editor for TPN, and in the CS club.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Y’all are always welcome to email me with questions: </a:t>
            </a:r>
            <a:r>
              <a:rPr lang="en-US" dirty="0">
                <a:hlinkClick r:id="rId2"/>
              </a:rPr>
              <a:t>mab650@pitt.edu</a:t>
            </a:r>
            <a:endParaRPr lang="en-US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I’ll try to email back as quickly as possible and we can always setup a time to talk and go over anything you need to.</a:t>
            </a:r>
          </a:p>
        </p:txBody>
      </p:sp>
    </p:spTree>
    <p:extLst>
      <p:ext uri="{BB962C8B-B14F-4D97-AF65-F5344CB8AC3E}">
        <p14:creationId xmlns:p14="http://schemas.microsoft.com/office/powerpoint/2010/main" val="381754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87A6-753E-824F-AC1F-1381B3B9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These Recitations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8F74-BD06-7C4A-8F6A-34495F0D5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Slides will be available on my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b="1"/>
              <a:t>LINK</a:t>
            </a:r>
            <a:endParaRPr lang="en-US" b="1" dirty="0"/>
          </a:p>
          <a:p>
            <a:r>
              <a:rPr lang="en-US" dirty="0"/>
              <a:t>I determine due dates for the labs and submit grades to the grader, so please ask me first about the labs.</a:t>
            </a:r>
          </a:p>
          <a:p>
            <a:r>
              <a:rPr lang="en-US" dirty="0"/>
              <a:t>Recitations will always be here (and on Zoom while required by the University)</a:t>
            </a:r>
          </a:p>
          <a:p>
            <a:pPr lvl="1"/>
            <a:r>
              <a:rPr lang="en-US" dirty="0"/>
              <a:t>I’ll try not to take all 50 minutes.</a:t>
            </a:r>
          </a:p>
          <a:p>
            <a:r>
              <a:rPr lang="en-US" dirty="0"/>
              <a:t>Office hours!</a:t>
            </a:r>
          </a:p>
          <a:p>
            <a:pPr lvl="1"/>
            <a:r>
              <a:rPr lang="en-US" dirty="0"/>
              <a:t>Tuesdays and Thursdays 4PM-6PM</a:t>
            </a:r>
          </a:p>
          <a:p>
            <a:pPr lvl="1"/>
            <a:r>
              <a:rPr lang="en-US" dirty="0"/>
              <a:t>On Zoom (link on Canvas) until hybrid posture ends and I find out what room I can use.</a:t>
            </a:r>
          </a:p>
          <a:p>
            <a:pPr lvl="1"/>
            <a:r>
              <a:rPr lang="en-US" dirty="0"/>
              <a:t>Also, make an appointment with me if those times don’t work for you.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6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5643-7609-A04C-8645-3663000A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AC7C-5FC4-5D4E-9516-431F91ED9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isn’t required, but I strongly recommend you come because I’ll go over concepts from the class and give you as much information about solving the labs as I can</a:t>
            </a:r>
          </a:p>
          <a:p>
            <a:r>
              <a:rPr lang="en-US" dirty="0"/>
              <a:t>Labs are due Wednesdays at 11:59PM</a:t>
            </a:r>
          </a:p>
          <a:p>
            <a:pPr lvl="1"/>
            <a:r>
              <a:rPr lang="en-US" dirty="0"/>
              <a:t>I don’t care how you solve it, as long as you understand what you did.</a:t>
            </a:r>
          </a:p>
          <a:p>
            <a:pPr lvl="1"/>
            <a:r>
              <a:rPr lang="en-US" dirty="0"/>
              <a:t>That being said, I’ll be able to figure out if you found solutions online, especially if you use concepts we haven’t learned yet, so please don’t cheat.</a:t>
            </a:r>
          </a:p>
          <a:p>
            <a:pPr lvl="1"/>
            <a:r>
              <a:rPr lang="en-US" dirty="0"/>
              <a:t>If you need an extension, please let me know.</a:t>
            </a:r>
          </a:p>
          <a:p>
            <a:pPr lvl="1"/>
            <a:r>
              <a:rPr lang="en-US" dirty="0"/>
              <a:t>There will be submission links on Canvas starting today or tomorrow. There will links for each section so please be sure to submit to the right one.</a:t>
            </a:r>
          </a:p>
        </p:txBody>
      </p:sp>
    </p:spTree>
    <p:extLst>
      <p:ext uri="{BB962C8B-B14F-4D97-AF65-F5344CB8AC3E}">
        <p14:creationId xmlns:p14="http://schemas.microsoft.com/office/powerpoint/2010/main" val="207956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Review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7B6015-DADB-4A4F-97C5-81258D1D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79" y="2046169"/>
            <a:ext cx="5591955" cy="182905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79AA47-3D46-47D8-A28B-696830BB4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9" y="4068146"/>
            <a:ext cx="10856666" cy="1970047"/>
          </a:xfrm>
        </p:spPr>
        <p:txBody>
          <a:bodyPr>
            <a:normAutofit/>
          </a:bodyPr>
          <a:lstStyle/>
          <a:p>
            <a:r>
              <a:rPr lang="en-US" dirty="0"/>
              <a:t>USEFUL COMMAND: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(folder name) </a:t>
            </a:r>
            <a:r>
              <a:rPr lang="en-US" dirty="0"/>
              <a:t>– go into a folder in your current directory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../ (Mac) or cd .. (Windows) </a:t>
            </a:r>
            <a:r>
              <a:rPr lang="en-US" dirty="0"/>
              <a:t>to go to a folder </a:t>
            </a:r>
            <a:r>
              <a:rPr lang="en-US" i="1" dirty="0"/>
              <a:t>outside</a:t>
            </a:r>
            <a:r>
              <a:rPr lang="en-US" dirty="0"/>
              <a:t> the current directory (ex. Say I want to go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Fall Semester ‘21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Try not to use spaces in your folder names, but if you do, use backslash after each space</a:t>
            </a:r>
          </a:p>
          <a:p>
            <a:pPr lvl="2"/>
            <a:r>
              <a:rPr lang="en-US" dirty="0"/>
              <a:t>Or put the whole name in quotes on Windows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3054622-097A-004E-B7A9-1A4787ADB5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240" b="69413"/>
          <a:stretch/>
        </p:blipFill>
        <p:spPr>
          <a:xfrm>
            <a:off x="6439350" y="2046169"/>
            <a:ext cx="5591955" cy="18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0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5179E-C54D-417E-91AA-D6E022AE7B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95"/>
          <a:stretch/>
        </p:blipFill>
        <p:spPr>
          <a:xfrm>
            <a:off x="609567" y="2437065"/>
            <a:ext cx="5652994" cy="976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D8C9AB-9EC7-4F7A-85CE-296117933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381" y="2344041"/>
            <a:ext cx="5172797" cy="116221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9F9A60-8BF1-453A-8218-606416355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9" y="4068146"/>
            <a:ext cx="10856666" cy="1970047"/>
          </a:xfrm>
        </p:spPr>
        <p:txBody>
          <a:bodyPr>
            <a:normAutofit/>
          </a:bodyPr>
          <a:lstStyle/>
          <a:p>
            <a:r>
              <a:rPr lang="en-US" dirty="0"/>
              <a:t>Before we run our program, we need to make sure that:</a:t>
            </a:r>
          </a:p>
          <a:p>
            <a:pPr lvl="1"/>
            <a:r>
              <a:rPr lang="en-US" dirty="0"/>
              <a:t>We are saving as a .java file</a:t>
            </a:r>
          </a:p>
          <a:p>
            <a:pPr lvl="1"/>
            <a:r>
              <a:rPr lang="en-US" dirty="0"/>
              <a:t>The name of our program is the same as the word that follows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dirty="0"/>
              <a:t> in that program.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9F9A60-8BF1-453A-8218-606416355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9" y="3575658"/>
            <a:ext cx="11081162" cy="2462535"/>
          </a:xfrm>
        </p:spPr>
        <p:txBody>
          <a:bodyPr>
            <a:normAutofit/>
          </a:bodyPr>
          <a:lstStyle/>
          <a:p>
            <a:r>
              <a:rPr lang="en-US" dirty="0"/>
              <a:t>USEFUL COMMAND: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(file name).java </a:t>
            </a:r>
            <a:r>
              <a:rPr lang="en-US" dirty="0"/>
              <a:t>– compiles our written code into bytecode</a:t>
            </a:r>
          </a:p>
          <a:p>
            <a:r>
              <a:rPr lang="en-US" dirty="0"/>
              <a:t>USEFUL COMMAND: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 (file name)</a:t>
            </a:r>
            <a:r>
              <a:rPr lang="en-US" dirty="0"/>
              <a:t> – runs the machine code that was compiled</a:t>
            </a:r>
          </a:p>
          <a:p>
            <a:pPr lvl="1"/>
            <a:r>
              <a:rPr lang="en-US" dirty="0"/>
              <a:t>ALWAYS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dirty="0"/>
              <a:t> BEFORE YOU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US" dirty="0"/>
              <a:t>!!! </a:t>
            </a:r>
          </a:p>
          <a:p>
            <a:pPr lvl="1"/>
            <a:r>
              <a:rPr lang="en-US" dirty="0"/>
              <a:t>When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dirty="0"/>
              <a:t>, make sure you 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.java </a:t>
            </a:r>
            <a:r>
              <a:rPr lang="en-US" dirty="0"/>
              <a:t>at the end of your file name!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7C43E-D2BD-4F2A-B12E-BD3EAFD23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381" y="2097088"/>
            <a:ext cx="7238062" cy="10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8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API – Math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698F-828D-4DB0-9EC4-8EB1F2C7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49" y="1813970"/>
            <a:ext cx="10281554" cy="4528107"/>
          </a:xfrm>
        </p:spPr>
        <p:txBody>
          <a:bodyPr>
            <a:normAutofit/>
          </a:bodyPr>
          <a:lstStyle/>
          <a:p>
            <a:r>
              <a:rPr lang="en-US" dirty="0"/>
              <a:t>With APIs, Google is your friend!! </a:t>
            </a:r>
          </a:p>
          <a:p>
            <a:pPr lvl="1"/>
            <a:r>
              <a:rPr lang="en-US" dirty="0">
                <a:hlinkClick r:id="rId2"/>
              </a:rPr>
              <a:t>https://docs.oracle.com/javase/7/docs/api/java/lang/Math.html</a:t>
            </a:r>
            <a:endParaRPr lang="en-US" dirty="0"/>
          </a:p>
          <a:p>
            <a:r>
              <a:rPr lang="en-US" dirty="0"/>
              <a:t>Highlights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a) </a:t>
            </a:r>
            <a:r>
              <a:rPr lang="en-US" dirty="0"/>
              <a:t>– returns the square root of a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.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r>
              <a:rPr lang="en-US" dirty="0"/>
              <a:t> 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a, double b)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– returns the value of a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raised to the power of another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(3, 2)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9.0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Feel free to explore and test on your own!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35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1266</Words>
  <Application>Microsoft Macintosh PowerPoint</Application>
  <PresentationFormat>Widescreen</PresentationFormat>
  <Paragraphs>115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Wingdings 3</vt:lpstr>
      <vt:lpstr>Ion</vt:lpstr>
      <vt:lpstr>CS0007 Recitation</vt:lpstr>
      <vt:lpstr>Today’s Agenda</vt:lpstr>
      <vt:lpstr>About Me</vt:lpstr>
      <vt:lpstr>About These Recitations</vt:lpstr>
      <vt:lpstr>Policies</vt:lpstr>
      <vt:lpstr>Command Line Review</vt:lpstr>
      <vt:lpstr>Command Line Review</vt:lpstr>
      <vt:lpstr>Command Line Review</vt:lpstr>
      <vt:lpstr>Java API – Math Examples</vt:lpstr>
      <vt:lpstr>Java API – Scanner</vt:lpstr>
      <vt:lpstr>Parts of a program</vt:lpstr>
      <vt:lpstr>Data Types</vt:lpstr>
      <vt:lpstr>Variable Naming Conventions</vt:lpstr>
      <vt:lpstr>Variable Naming Conventions</vt:lpstr>
      <vt:lpstr>Variable Naming Conventions</vt:lpstr>
      <vt:lpstr>Operations and Operator Precedence</vt:lpstr>
      <vt:lpstr>Operations and Operator Precedence</vt:lpstr>
      <vt:lpstr>Next week…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 Recitation</dc:title>
  <dc:creator>Bartlett, Michael</dc:creator>
  <cp:lastModifiedBy>Bartlett, Michael</cp:lastModifiedBy>
  <cp:revision>2</cp:revision>
  <dcterms:created xsi:type="dcterms:W3CDTF">2021-09-09T03:17:48Z</dcterms:created>
  <dcterms:modified xsi:type="dcterms:W3CDTF">2021-09-09T04:01:08Z</dcterms:modified>
</cp:coreProperties>
</file>