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8" r:id="rId11"/>
    <p:sldId id="264" r:id="rId12"/>
    <p:sldId id="270" r:id="rId13"/>
    <p:sldId id="26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87369"/>
  </p:normalViewPr>
  <p:slideViewPr>
    <p:cSldViewPr snapToGrid="0" snapToObjects="1">
      <p:cViewPr varScale="1">
        <p:scale>
          <a:sx n="102" d="100"/>
          <a:sy n="102" d="100"/>
        </p:scale>
        <p:origin x="216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today, I’m </a:t>
            </a:r>
            <a:r>
              <a:rPr lang="en-US" dirty="0" err="1"/>
              <a:t>gonna</a:t>
            </a:r>
            <a:r>
              <a:rPr lang="en-US" dirty="0"/>
              <a:t> give you guys a quick intro about myself, I’ll talk to you about the command line one more time, we’ll go over a little bit about the Java API, and talk about variables and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4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always need a variable type before the variable, otherwise your program won’t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5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y’all I’m Michael and I’m a sophomore majoring in CS. I’m from the Lehigh Valley, specifically Northampton, which is on the other side of the state.</a:t>
            </a:r>
          </a:p>
          <a:p>
            <a:r>
              <a:rPr lang="en-US" dirty="0"/>
              <a:t>Outside of academics, I’m a Pathfinder, a video editor for TPN, and in the CS club.</a:t>
            </a:r>
          </a:p>
          <a:p>
            <a:r>
              <a:rPr lang="en-US" dirty="0"/>
              <a:t>Two side notes, one we are recruiting for Pathfinders please join. We’re in desperate need of CS majors.</a:t>
            </a:r>
          </a:p>
          <a:p>
            <a:r>
              <a:rPr lang="en-US" dirty="0"/>
              <a:t>Also the CS club has great resources for anyone, CS or not. Consider joining to further your professional career.</a:t>
            </a:r>
          </a:p>
          <a:p>
            <a:r>
              <a:rPr lang="en-US" dirty="0"/>
              <a:t>Please email me if you ever have questions that you think I can answer. I try to respond as quickly as possible. I don’t sleep much so I’m probably awake and can respond. I’ll try to setup a time to meet with you/Zoom if it’s something that’s in depth.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the command line again! I mentioned that cd command in the last lecture.</a:t>
            </a:r>
          </a:p>
          <a:p>
            <a:r>
              <a:rPr lang="en-US" dirty="0"/>
              <a:t>Explain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java and </a:t>
            </a:r>
            <a:r>
              <a:rPr lang="en-US" dirty="0" err="1"/>
              <a:t>javac</a:t>
            </a:r>
            <a:endParaRPr lang="en-US" dirty="0"/>
          </a:p>
          <a:p>
            <a:r>
              <a:rPr lang="en-US" dirty="0"/>
              <a:t>HINT for hello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 programming interface.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Defined as: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functions and procedures allowing the creation of applications that access the features or data of an operating system, application, or other service.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APIs for everything! Getting weather data, our Pitt dining hall menus, and even to code in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mentioned that we’ll talk some math examples, so here is an example using the Math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primitive is a data type that is composed of no other data types and can not be broken down any further. It is like the atoms in the programming scenario. I say atom because atom is a basic unit of matter and there is nothing that can be derived from it.</a:t>
            </a: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object, on the other hand can be thought of a molecule, consisting of more than one primitive type. For example, </a:t>
            </a:r>
            <a:r>
              <a:rPr lang="en-US" dirty="0"/>
              <a:t>string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comes as part of the Java standard library; however, it is an object and it is composed of smaller data types internally and contains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conventions: camelCase, other things listed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Java_keywor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.instagram.com/?u=https%3A%2F%2Fforms.gle%2FhREBWGdVktviWcuLA&amp;e=ATMA0XAN-ODvxxw4fNpjSv2uJJDqqUJYgZpHWJlxbdO85pe1OknBrJCetiBQmb0RsOqM-PXA9YCfFz2MeKGa&amp;s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b650@pitt.edu" TargetMode="External"/><Relationship Id="rId4" Type="http://schemas.openxmlformats.org/officeDocument/2006/relationships/hyperlink" Target="http://pittcsc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bartlett17/cs7-r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Ma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The Scanner API is typically used for accepting user input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Asking for two numbers to be added together, entering your first name, etc. 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Unlike the Math class, you need to import this class into your program by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at the very top of your program (above your class!)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Note: you can import all the classes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98A9-1097-473A-9052-48E99764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80" y="3874290"/>
            <a:ext cx="5003832" cy="10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Parts of a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1D3-515F-49B8-B88A-51AE5ACD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1" y="1665324"/>
            <a:ext cx="9240438" cy="2185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76D35E-CEF4-4F0E-BB48-3EF0E4395ED9}"/>
              </a:ext>
            </a:extLst>
          </p:cNvPr>
          <p:cNvSpPr/>
          <p:nvPr/>
        </p:nvSpPr>
        <p:spPr>
          <a:xfrm>
            <a:off x="4048428" y="89525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F17E08-867D-4438-9666-308A17E1B4D6}"/>
              </a:ext>
            </a:extLst>
          </p:cNvPr>
          <p:cNvSpPr/>
          <p:nvPr/>
        </p:nvSpPr>
        <p:spPr>
          <a:xfrm>
            <a:off x="5816917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3F1622-3A8F-46F8-B092-30E41715C8FE}"/>
              </a:ext>
            </a:extLst>
          </p:cNvPr>
          <p:cNvSpPr/>
          <p:nvPr/>
        </p:nvSpPr>
        <p:spPr>
          <a:xfrm>
            <a:off x="9308136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E1E4636-9028-40D3-A00C-8CF6EDC1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22" y="4172345"/>
            <a:ext cx="4929378" cy="1790401"/>
          </a:xfrm>
        </p:spPr>
        <p:txBody>
          <a:bodyPr>
            <a:normAutofit/>
          </a:bodyPr>
          <a:lstStyle/>
          <a:p>
            <a:r>
              <a:rPr lang="en-US" dirty="0"/>
              <a:t>1 – Class</a:t>
            </a:r>
          </a:p>
          <a:p>
            <a:r>
              <a:rPr lang="en-US" dirty="0"/>
              <a:t>2 – Method</a:t>
            </a:r>
          </a:p>
          <a:p>
            <a:r>
              <a:rPr lang="en-US" dirty="0"/>
              <a:t>3 – method delimiter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D2E032F-0789-4147-A84A-01BF5D0A6422}"/>
              </a:ext>
            </a:extLst>
          </p:cNvPr>
          <p:cNvSpPr txBox="1">
            <a:spLocks/>
          </p:cNvSpPr>
          <p:nvPr/>
        </p:nvSpPr>
        <p:spPr>
          <a:xfrm>
            <a:off x="6121211" y="3942718"/>
            <a:ext cx="3778198" cy="271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 can be formatted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like this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* like this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this */</a:t>
            </a:r>
          </a:p>
        </p:txBody>
      </p:sp>
    </p:spTree>
    <p:extLst>
      <p:ext uri="{BB962C8B-B14F-4D97-AF65-F5344CB8AC3E}">
        <p14:creationId xmlns:p14="http://schemas.microsoft.com/office/powerpoint/2010/main" val="35974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It’s important to name your variables in ways that both you and anyone else that may see your programs (Paulo, myself, the grader) will understand. </a:t>
            </a:r>
          </a:p>
          <a:p>
            <a:pPr lvl="1"/>
            <a:r>
              <a:rPr lang="en-US" dirty="0"/>
              <a:t>DO NOT use single letters or non-descriptive names!!!</a:t>
            </a:r>
          </a:p>
          <a:p>
            <a:pPr lvl="1"/>
            <a:r>
              <a:rPr lang="en-US" dirty="0"/>
              <a:t>DO NOT use Java built-in keywords!!! (List: </a:t>
            </a:r>
            <a:r>
              <a:rPr lang="en-US" dirty="0">
                <a:hlinkClick r:id="rId3"/>
              </a:rPr>
              <a:t>https://en.wikipedia.org/wiki/List_of_Java_keywords</a:t>
            </a:r>
            <a:r>
              <a:rPr lang="en-US" dirty="0"/>
              <a:t>)</a:t>
            </a:r>
          </a:p>
          <a:p>
            <a:r>
              <a:rPr lang="en-US" dirty="0"/>
              <a:t>Variable names are case-sensitive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 is not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)</a:t>
            </a:r>
          </a:p>
          <a:p>
            <a:r>
              <a:rPr lang="en-US" dirty="0"/>
              <a:t>Conventionally, you name your variables in camelCase.</a:t>
            </a:r>
          </a:p>
          <a:p>
            <a:r>
              <a:rPr lang="en-US" dirty="0"/>
              <a:t>Variables cannot start with numbers or special symbols (except for _ and $). </a:t>
            </a:r>
          </a:p>
          <a:p>
            <a:r>
              <a:rPr lang="en-US" dirty="0"/>
              <a:t>In this class (and in any other coding classes unless you are told otherwise), avoid the use of anything non-alphanumeric.</a:t>
            </a:r>
          </a:p>
        </p:txBody>
      </p:sp>
    </p:spTree>
    <p:extLst>
      <p:ext uri="{BB962C8B-B14F-4D97-AF65-F5344CB8AC3E}">
        <p14:creationId xmlns:p14="http://schemas.microsoft.com/office/powerpoint/2010/main" val="209193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If you’re naming your variable one word, you’ll typically name your variable that word in all lowercase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your variable name is more than one word, the first word will be lowercase with the subsequent words’ first letter capitalized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myHeight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correctAnswer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myFavoriteClass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45B-0A4D-422B-8F97-6B8E8483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4B81-D138-4E4E-8179-B1ABB70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33769"/>
            <a:ext cx="9905999" cy="1957431"/>
          </a:xfrm>
        </p:spPr>
        <p:txBody>
          <a:bodyPr/>
          <a:lstStyle/>
          <a:p>
            <a:r>
              <a:rPr lang="en-US" dirty="0"/>
              <a:t>Format: (variable type) (variable name) = (variable value);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will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89162-193B-405A-B7EC-6C1F4204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39" y="2097088"/>
            <a:ext cx="4850321" cy="12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0" y="1853248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7F33-65AF-4050-B154-723331DA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You don’t need to know all of these!! </a:t>
            </a:r>
          </a:p>
          <a:p>
            <a:r>
              <a:rPr lang="en-US" dirty="0"/>
              <a:t>The most important ones are additive (+, -) and multiplicative (*, /, %)</a:t>
            </a:r>
          </a:p>
          <a:p>
            <a:r>
              <a:rPr lang="en-US" dirty="0"/>
              <a:t>You may end up using some of the other ones in the future, but… we’ll cross that bridge when we get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is out…!</a:t>
            </a:r>
          </a:p>
          <a:p>
            <a:pPr lvl="1"/>
            <a:r>
              <a:rPr lang="en-US" dirty="0"/>
              <a:t>It’s an easy one. All you have to do is show me that you have Java installed and can print “Hello world.” Due next Wednesday at 11:59! </a:t>
            </a:r>
          </a:p>
          <a:p>
            <a:pPr lvl="1"/>
            <a:r>
              <a:rPr lang="en-US" dirty="0"/>
              <a:t>Keep an eye on Canvas; it’ll be posted some time tonight (email me if Friday comes and I forgot to post the assignment). </a:t>
            </a:r>
          </a:p>
          <a:p>
            <a:r>
              <a:rPr lang="en-US" dirty="0"/>
              <a:t>Next week: casting, the final keyword, strings and input, and style!</a:t>
            </a:r>
          </a:p>
        </p:txBody>
      </p:sp>
    </p:spTree>
    <p:extLst>
      <p:ext uri="{BB962C8B-B14F-4D97-AF65-F5344CB8AC3E}">
        <p14:creationId xmlns:p14="http://schemas.microsoft.com/office/powerpoint/2010/main" val="11499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6C9D-9D45-E440-85F1-0364D19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010F-D198-1B4D-AAF2-049F396D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Let’s talk the command line again</a:t>
            </a:r>
          </a:p>
          <a:p>
            <a:r>
              <a:rPr lang="en-US" dirty="0"/>
              <a:t>Java API</a:t>
            </a:r>
          </a:p>
          <a:p>
            <a:r>
              <a:rPr lang="en-US" dirty="0"/>
              <a:t>Variables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17539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D630-D24F-2340-80A1-18E96FC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AFB6-BC44-A44E-B872-D5033C59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name is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a sophomore majoring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from the Lehigh Valley (Other side of the state)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Specifically, Northampton,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Outside of academics on campus, I’m also in Pathfinders, a video editor for TPN, and in the CS club.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Join Pathfinders: </a:t>
            </a:r>
            <a:r>
              <a:rPr lang="en-US" b="1" dirty="0">
                <a:hlinkClick r:id="rId3"/>
              </a:rPr>
              <a:t>forms.gle/hREBWGdVktviWcuLA</a:t>
            </a:r>
            <a:endParaRPr lang="en-US" b="1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Join Pitt CSC: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pittcsc.org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Y’all are always welcome to email me with questions: </a:t>
            </a:r>
            <a:r>
              <a:rPr lang="en-US" dirty="0">
                <a:hlinkClick r:id="rId5"/>
              </a:rPr>
              <a:t>mab650@pitt.edu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I’ll try to email back as quickly as possible and we can always setup a time to talk and go over anything you need to.</a:t>
            </a:r>
          </a:p>
        </p:txBody>
      </p:sp>
    </p:spTree>
    <p:extLst>
      <p:ext uri="{BB962C8B-B14F-4D97-AF65-F5344CB8AC3E}">
        <p14:creationId xmlns:p14="http://schemas.microsoft.com/office/powerpoint/2010/main" val="38175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7A6-753E-824F-AC1F-1381B3B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Recitations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8F74-BD06-7C4A-8F6A-34495F0D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Slides will be available on my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/michaelbartlett17/cs7-recs/</a:t>
            </a:r>
            <a:endParaRPr lang="en-US" dirty="0"/>
          </a:p>
          <a:p>
            <a:r>
              <a:rPr lang="en-US" dirty="0"/>
              <a:t>I determine due dates for the labs and submit grades to the grader, so please ask me first about the labs.</a:t>
            </a:r>
          </a:p>
          <a:p>
            <a:r>
              <a:rPr lang="en-US" dirty="0"/>
              <a:t>Recitations will always be here (and on Zoom while required by the University)</a:t>
            </a:r>
          </a:p>
          <a:p>
            <a:pPr lvl="1"/>
            <a:r>
              <a:rPr lang="en-US" dirty="0"/>
              <a:t>I’ll try not to take all 50 minutes.</a:t>
            </a:r>
          </a:p>
          <a:p>
            <a:r>
              <a:rPr lang="en-US" dirty="0"/>
              <a:t>Office hours!</a:t>
            </a:r>
          </a:p>
          <a:p>
            <a:pPr lvl="1"/>
            <a:r>
              <a:rPr lang="en-US" dirty="0"/>
              <a:t>Tuesdays and Thursdays 4PM-6PM</a:t>
            </a:r>
          </a:p>
          <a:p>
            <a:pPr lvl="1"/>
            <a:r>
              <a:rPr lang="en-US" dirty="0"/>
              <a:t>On Zoom (link on Canvas) until hybrid posture ends and I find out what room I can use.</a:t>
            </a:r>
          </a:p>
          <a:p>
            <a:pPr lvl="1"/>
            <a:r>
              <a:rPr lang="en-US" dirty="0"/>
              <a:t>Also, make an appointment with me if those times don’t work for you.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5643-7609-A04C-8645-3663000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AC7C-5FC4-5D4E-9516-431F91ED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isn’t required, but I strongly recommend you come because I’ll go over concepts from the class and give you as much information about solving the labs as I can</a:t>
            </a:r>
          </a:p>
          <a:p>
            <a:r>
              <a:rPr lang="en-US" dirty="0"/>
              <a:t>Labs are due Wednesdays at 11:59PM</a:t>
            </a:r>
          </a:p>
          <a:p>
            <a:pPr lvl="1"/>
            <a:r>
              <a:rPr lang="en-US" dirty="0"/>
              <a:t>I don’t care how you solve it, as long as you understand what you did.</a:t>
            </a:r>
          </a:p>
          <a:p>
            <a:pPr lvl="1"/>
            <a:r>
              <a:rPr lang="en-US" dirty="0"/>
              <a:t>That being said, I’ll be able to figure out if you found solutions online, especially if you use concepts we haven’t learned yet, so please don’t cheat.</a:t>
            </a:r>
          </a:p>
          <a:p>
            <a:pPr lvl="1"/>
            <a:r>
              <a:rPr lang="en-US" dirty="0"/>
              <a:t>If you need an extension, please let me know.</a:t>
            </a:r>
          </a:p>
          <a:p>
            <a:pPr lvl="1"/>
            <a:r>
              <a:rPr lang="en-US" dirty="0"/>
              <a:t>There will be submission links on Canvas starting today or tomorrow. There will links for each section so please be sure to submit to the right one.</a:t>
            </a:r>
          </a:p>
        </p:txBody>
      </p:sp>
    </p:spTree>
    <p:extLst>
      <p:ext uri="{BB962C8B-B14F-4D97-AF65-F5344CB8AC3E}">
        <p14:creationId xmlns:p14="http://schemas.microsoft.com/office/powerpoint/2010/main" val="207956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6015-DADB-4A4F-97C5-81258D1D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9" y="2046169"/>
            <a:ext cx="5591955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9AA47-3D46-47D8-A28B-696830BB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(folder name) </a:t>
            </a:r>
            <a:r>
              <a:rPr lang="en-US" dirty="0"/>
              <a:t>– go into a folder in your current directory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../ (Mac) or cd .. (Windows) </a:t>
            </a:r>
            <a:r>
              <a:rPr lang="en-US" dirty="0"/>
              <a:t>to go to a folder </a:t>
            </a:r>
            <a:r>
              <a:rPr lang="en-US" i="1" dirty="0"/>
              <a:t>outside</a:t>
            </a:r>
            <a:r>
              <a:rPr lang="en-US" dirty="0"/>
              <a:t> the current directory (ex. Say I want to go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 Semester ‘21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not to use spaces in your folder names, but if you do, use backslash after each space</a:t>
            </a:r>
          </a:p>
          <a:p>
            <a:pPr lvl="2"/>
            <a:r>
              <a:rPr lang="en-US" dirty="0"/>
              <a:t>Or put the whole name in quotes on Windows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054622-097A-004E-B7A9-1A4787ADB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40" b="69413"/>
          <a:stretch/>
        </p:blipFill>
        <p:spPr>
          <a:xfrm>
            <a:off x="6439350" y="2046169"/>
            <a:ext cx="5591955" cy="18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179E-C54D-417E-91AA-D6E022AE7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95"/>
          <a:stretch/>
        </p:blipFill>
        <p:spPr>
          <a:xfrm>
            <a:off x="609567" y="2437065"/>
            <a:ext cx="5652994" cy="97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8C9AB-9EC7-4F7A-85CE-296117933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381" y="2344041"/>
            <a:ext cx="5172797" cy="11622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Before we run our program, we need to make sure that:</a:t>
            </a:r>
          </a:p>
          <a:p>
            <a:pPr lvl="1"/>
            <a:r>
              <a:rPr lang="en-US" dirty="0"/>
              <a:t>We are saving as a .java file</a:t>
            </a:r>
          </a:p>
          <a:p>
            <a:pPr lvl="1"/>
            <a:r>
              <a:rPr lang="en-US" dirty="0"/>
              <a:t>The name of our program is the same as the word that follows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dirty="0"/>
              <a:t> in that program.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3575658"/>
            <a:ext cx="11081162" cy="2462535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name).java </a:t>
            </a:r>
            <a:r>
              <a:rPr lang="en-US" dirty="0"/>
              <a:t>– compiles our written code into bytecode</a:t>
            </a:r>
          </a:p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(file name)</a:t>
            </a:r>
            <a:r>
              <a:rPr lang="en-US" dirty="0"/>
              <a:t> – runs the machine code that was compiled</a:t>
            </a:r>
          </a:p>
          <a:p>
            <a:pPr lvl="1"/>
            <a:r>
              <a:rPr lang="en-US" dirty="0"/>
              <a:t>ALWAYS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 BEFORE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/>
              <a:t>!!! </a:t>
            </a:r>
          </a:p>
          <a:p>
            <a:pPr lvl="1"/>
            <a:r>
              <a:rPr lang="en-US" dirty="0"/>
              <a:t>When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, make sure you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dirty="0"/>
              <a:t>at the end of your file name!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7C43E-D2BD-4F2A-B12E-BD3EAFD2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81" y="2097088"/>
            <a:ext cx="7238062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Math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With APIs, Google is your friend!! </a:t>
            </a:r>
          </a:p>
          <a:p>
            <a:pPr lvl="1"/>
            <a:r>
              <a:rPr lang="en-US" dirty="0">
                <a:hlinkClick r:id="rId3"/>
              </a:rPr>
              <a:t>https://docs.oracle.com/javase/7/docs/api/java/lang/Math.html</a:t>
            </a:r>
            <a:endParaRPr lang="en-US" dirty="0"/>
          </a:p>
          <a:p>
            <a:r>
              <a:rPr lang="en-US" dirty="0"/>
              <a:t>Highlights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a) </a:t>
            </a:r>
            <a:r>
              <a:rPr lang="en-US" dirty="0"/>
              <a:t>– returns the square root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– returns the value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raised to the power of another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Feel free to explore and test on your own!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1705</Words>
  <Application>Microsoft Macintosh PowerPoint</Application>
  <PresentationFormat>Widescreen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Wingdings 3</vt:lpstr>
      <vt:lpstr>Ion</vt:lpstr>
      <vt:lpstr>CS0007 Recitation</vt:lpstr>
      <vt:lpstr>Today’s Agenda</vt:lpstr>
      <vt:lpstr>About Me</vt:lpstr>
      <vt:lpstr>About These Recitations</vt:lpstr>
      <vt:lpstr>Policies</vt:lpstr>
      <vt:lpstr>Command Line Review</vt:lpstr>
      <vt:lpstr>Command Line Review</vt:lpstr>
      <vt:lpstr>Command Line Review</vt:lpstr>
      <vt:lpstr>Java API – Math Examples</vt:lpstr>
      <vt:lpstr>Java API – Scanner</vt:lpstr>
      <vt:lpstr>Parts of a program</vt:lpstr>
      <vt:lpstr>Data Types</vt:lpstr>
      <vt:lpstr>Variable Naming Conventions</vt:lpstr>
      <vt:lpstr>Variable Naming Conventions</vt:lpstr>
      <vt:lpstr>Variable Naming Conventions</vt:lpstr>
      <vt:lpstr>Operations and Operator Precedence</vt:lpstr>
      <vt:lpstr>Operations and Operator Precedence</vt:lpstr>
      <vt:lpstr>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3</cp:revision>
  <dcterms:created xsi:type="dcterms:W3CDTF">2021-09-09T03:17:48Z</dcterms:created>
  <dcterms:modified xsi:type="dcterms:W3CDTF">2021-09-09T04:19:56Z</dcterms:modified>
</cp:coreProperties>
</file>