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86" r:id="rId3"/>
    <p:sldId id="298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45"/>
    <p:restoredTop sz="82453"/>
  </p:normalViewPr>
  <p:slideViewPr>
    <p:cSldViewPr snapToGrid="0" snapToObjects="1">
      <p:cViewPr varScale="1">
        <p:scale>
          <a:sx n="122" d="100"/>
          <a:sy n="122" d="100"/>
        </p:scale>
        <p:origin x="17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C3995-10D3-7249-9CF2-C18001382AD9}" type="datetimeFigureOut">
              <a:rPr lang="en-US" smtClean="0"/>
              <a:t>9/23/21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AC35DA-9462-6A4F-A7AC-CDD8C541B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43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Byte – 8 bits</a:t>
            </a:r>
          </a:p>
          <a:p>
            <a:r>
              <a:rPr lang="en-US" dirty="0"/>
              <a:t>Short – 16 bits</a:t>
            </a:r>
          </a:p>
          <a:p>
            <a:r>
              <a:rPr lang="en-US" dirty="0"/>
              <a:t>Int – 32 bits</a:t>
            </a:r>
          </a:p>
          <a:p>
            <a:r>
              <a:rPr lang="en-US" dirty="0"/>
              <a:t>Long – 64 bits</a:t>
            </a:r>
          </a:p>
          <a:p>
            <a:r>
              <a:rPr lang="en-US" dirty="0"/>
              <a:t>Float – 32 bits</a:t>
            </a:r>
          </a:p>
          <a:p>
            <a:r>
              <a:rPr lang="en-US" dirty="0"/>
              <a:t>Double – 64 bits (More precise)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AC35DA-9462-6A4F-A7AC-CDD8C541B64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139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Conditional and</a:t>
            </a:r>
          </a:p>
          <a:p>
            <a:r>
              <a:rPr lang="en-US" dirty="0"/>
              <a:t>Conditional 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AC35DA-9462-6A4F-A7AC-CDD8C541B64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416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jquery-az.com/10-examples-learn-java-string-formatting-printf-method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e.kahoot.it/share/exam-1-review/4b572bb8-d2fa-48de-8c37-1533efb89182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iscord.gg/tU2Uh5SV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08847-B000-FF4F-B15B-118411EF55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CS0007 Recitation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51D2C2-C9FD-AF4B-92B7-EF5755E44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297743"/>
          </a:xfrm>
        </p:spPr>
        <p:txBody>
          <a:bodyPr>
            <a:normAutofit/>
          </a:bodyPr>
          <a:lstStyle/>
          <a:p>
            <a:r>
              <a:rPr lang="en-US" dirty="0"/>
              <a:t>Thursdays 12:00-12:50PM</a:t>
            </a:r>
          </a:p>
          <a:p>
            <a:r>
              <a:rPr lang="en-US" dirty="0"/>
              <a:t>Michael Bartlett</a:t>
            </a:r>
          </a:p>
          <a:p>
            <a:r>
              <a:rPr lang="en-US" dirty="0"/>
              <a:t>Today’s slides are adopted from </a:t>
            </a:r>
            <a:r>
              <a:rPr lang="en-US" dirty="0" err="1"/>
              <a:t>lin</a:t>
            </a:r>
            <a:r>
              <a:rPr lang="en-US" dirty="0"/>
              <a:t> </a:t>
            </a:r>
            <a:r>
              <a:rPr lang="en-US" dirty="0" err="1"/>
              <a:t>rojtas</a:t>
            </a:r>
            <a:r>
              <a:rPr lang="en-US" dirty="0"/>
              <a:t>, another cs0007 Ta</a:t>
            </a:r>
          </a:p>
        </p:txBody>
      </p:sp>
    </p:spTree>
    <p:extLst>
      <p:ext uri="{BB962C8B-B14F-4D97-AF65-F5344CB8AC3E}">
        <p14:creationId xmlns:p14="http://schemas.microsoft.com/office/powerpoint/2010/main" val="3853907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F85C1-B913-4E9B-A08B-F140A615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operations: Not, and, or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D79D55A-233C-4832-9696-706DF927C436}"/>
              </a:ext>
            </a:extLst>
          </p:cNvPr>
          <p:cNvGraphicFramePr>
            <a:graphicFrameLocks noGrp="1"/>
          </p:cNvGraphicFramePr>
          <p:nvPr/>
        </p:nvGraphicFramePr>
        <p:xfrm>
          <a:off x="1739511" y="2163153"/>
          <a:ext cx="3534105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78035">
                  <a:extLst>
                    <a:ext uri="{9D8B030D-6E8A-4147-A177-3AD203B41FA5}">
                      <a16:colId xmlns:a16="http://schemas.microsoft.com/office/drawing/2014/main" val="2096301960"/>
                    </a:ext>
                  </a:extLst>
                </a:gridCol>
                <a:gridCol w="1178035">
                  <a:extLst>
                    <a:ext uri="{9D8B030D-6E8A-4147-A177-3AD203B41FA5}">
                      <a16:colId xmlns:a16="http://schemas.microsoft.com/office/drawing/2014/main" val="2866964245"/>
                    </a:ext>
                  </a:extLst>
                </a:gridCol>
                <a:gridCol w="1178035">
                  <a:extLst>
                    <a:ext uri="{9D8B030D-6E8A-4147-A177-3AD203B41FA5}">
                      <a16:colId xmlns:a16="http://schemas.microsoft.com/office/drawing/2014/main" val="42382903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&amp;&amp;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448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798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990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371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83855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0A12770-A7E5-45B7-9584-91704326E3D7}"/>
              </a:ext>
            </a:extLst>
          </p:cNvPr>
          <p:cNvGraphicFramePr>
            <a:graphicFrameLocks noGrp="1"/>
          </p:cNvGraphicFramePr>
          <p:nvPr/>
        </p:nvGraphicFramePr>
        <p:xfrm>
          <a:off x="6918386" y="2163153"/>
          <a:ext cx="3534105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78035">
                  <a:extLst>
                    <a:ext uri="{9D8B030D-6E8A-4147-A177-3AD203B41FA5}">
                      <a16:colId xmlns:a16="http://schemas.microsoft.com/office/drawing/2014/main" val="2096301960"/>
                    </a:ext>
                  </a:extLst>
                </a:gridCol>
                <a:gridCol w="1178035">
                  <a:extLst>
                    <a:ext uri="{9D8B030D-6E8A-4147-A177-3AD203B41FA5}">
                      <a16:colId xmlns:a16="http://schemas.microsoft.com/office/drawing/2014/main" val="2866964245"/>
                    </a:ext>
                  </a:extLst>
                </a:gridCol>
                <a:gridCol w="1178035">
                  <a:extLst>
                    <a:ext uri="{9D8B030D-6E8A-4147-A177-3AD203B41FA5}">
                      <a16:colId xmlns:a16="http://schemas.microsoft.com/office/drawing/2014/main" val="42382903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||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448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798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990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371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83855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181E2AB-AD31-4AE8-9B4D-F130F6AA9DE1}"/>
              </a:ext>
            </a:extLst>
          </p:cNvPr>
          <p:cNvGraphicFramePr>
            <a:graphicFrameLocks noGrp="1"/>
          </p:cNvGraphicFramePr>
          <p:nvPr/>
        </p:nvGraphicFramePr>
        <p:xfrm>
          <a:off x="4916377" y="4515607"/>
          <a:ext cx="2356070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78035">
                  <a:extLst>
                    <a:ext uri="{9D8B030D-6E8A-4147-A177-3AD203B41FA5}">
                      <a16:colId xmlns:a16="http://schemas.microsoft.com/office/drawing/2014/main" val="2096301960"/>
                    </a:ext>
                  </a:extLst>
                </a:gridCol>
                <a:gridCol w="1178035">
                  <a:extLst>
                    <a:ext uri="{9D8B030D-6E8A-4147-A177-3AD203B41FA5}">
                      <a16:colId xmlns:a16="http://schemas.microsoft.com/office/drawing/2014/main" val="28669642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!A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448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798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990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1511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734E1-BEC5-4F66-8244-EB9C5AE4B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CASE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1193D3-ADB2-44DA-B580-9B370A77A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7709" y="0"/>
            <a:ext cx="4373636" cy="68580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D410D9A-CF1F-40E3-A81A-89A0E6381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97087"/>
            <a:ext cx="4816936" cy="3797629"/>
          </a:xfrm>
        </p:spPr>
        <p:txBody>
          <a:bodyPr>
            <a:normAutofit/>
          </a:bodyPr>
          <a:lstStyle/>
          <a:p>
            <a:r>
              <a:rPr lang="en-US" dirty="0"/>
              <a:t>The default keyword is similar to a final “else” in a chain of if statements</a:t>
            </a:r>
          </a:p>
          <a:p>
            <a:r>
              <a:rPr lang="en-US" dirty="0"/>
              <a:t>MAKE SURE YOU INCLUDE BREAKS!!! </a:t>
            </a:r>
          </a:p>
          <a:p>
            <a:pPr lvl="1"/>
            <a:r>
              <a:rPr lang="en-US" dirty="0"/>
              <a:t>Without the break keyword, monthString keeps getting reassigned and will end up as “Invalid month” </a:t>
            </a:r>
          </a:p>
        </p:txBody>
      </p:sp>
    </p:spTree>
    <p:extLst>
      <p:ext uri="{BB962C8B-B14F-4D97-AF65-F5344CB8AC3E}">
        <p14:creationId xmlns:p14="http://schemas.microsoft.com/office/powerpoint/2010/main" val="2963430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FBAAC-BF6F-461A-8C00-3652F22F7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Printf/formatting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9169B-814F-459B-A064-DBD7F1975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6723" y="4998116"/>
            <a:ext cx="9905999" cy="861804"/>
          </a:xfrm>
        </p:spPr>
        <p:txBody>
          <a:bodyPr>
            <a:normAutofit/>
          </a:bodyPr>
          <a:lstStyle/>
          <a:p>
            <a:r>
              <a:rPr lang="en-US" dirty="0"/>
              <a:t>Lots of other easy examples here: </a:t>
            </a:r>
            <a:r>
              <a:rPr lang="en-US" dirty="0">
                <a:hlinkClick r:id="rId2"/>
              </a:rPr>
              <a:t>https://www.jquery-az.com/10-examples-learn-java-string-formatting-printf-method/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C62B5E-91BE-488D-ABE0-792298272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19" y="2292217"/>
            <a:ext cx="5803004" cy="22735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44BA4D-2576-4A2D-9585-5D2FBF04A9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9211" y="2656373"/>
            <a:ext cx="3315163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495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D5BA5-26DD-402D-82BE-5DCF18940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8540" y="2689715"/>
            <a:ext cx="5454919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dirty="0"/>
              <a:t>MIDTERM Q&amp;A</a:t>
            </a:r>
            <a:br>
              <a:rPr lang="en-US" sz="6600" dirty="0"/>
            </a:br>
            <a:r>
              <a:rPr lang="en-US" sz="1800" dirty="0">
                <a:hlinkClick r:id="rId2"/>
              </a:rPr>
              <a:t>And then a Kahoot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15803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CA09-4AAA-4CF2-BB02-E701D5A2E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3CE7B-894F-4C32-A38C-B0AC7AC85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806256"/>
          </a:xfrm>
        </p:spPr>
        <p:txBody>
          <a:bodyPr>
            <a:normAutofit/>
          </a:bodyPr>
          <a:lstStyle/>
          <a:p>
            <a:r>
              <a:rPr lang="en-US" dirty="0"/>
              <a:t>No lab this week – study!!</a:t>
            </a:r>
          </a:p>
          <a:p>
            <a:r>
              <a:rPr lang="en-US" dirty="0"/>
              <a:t>Come to office hours if you’re struggling!</a:t>
            </a:r>
          </a:p>
          <a:p>
            <a:r>
              <a:rPr lang="en-US" dirty="0"/>
              <a:t>We made a Discord server! </a:t>
            </a:r>
            <a:r>
              <a:rPr lang="en-US" dirty="0">
                <a:hlinkClick r:id="rId2"/>
              </a:rPr>
              <a:t>https://discord.gg</a:t>
            </a:r>
            <a:r>
              <a:rPr lang="en-US">
                <a:hlinkClick r:id="rId2"/>
              </a:rPr>
              <a:t>/tU2Uh5SV</a:t>
            </a:r>
            <a:endParaRPr lang="en-US"/>
          </a:p>
          <a:p>
            <a:r>
              <a:rPr lang="en-US"/>
              <a:t>Joining </a:t>
            </a:r>
            <a:r>
              <a:rPr lang="en-US" dirty="0"/>
              <a:t>is optional, but it’ll be a good point of contact with us and your peers.</a:t>
            </a:r>
          </a:p>
        </p:txBody>
      </p:sp>
    </p:spTree>
    <p:extLst>
      <p:ext uri="{BB962C8B-B14F-4D97-AF65-F5344CB8AC3E}">
        <p14:creationId xmlns:p14="http://schemas.microsoft.com/office/powerpoint/2010/main" val="4255036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328A2-37B6-4977-ACB8-BA8780C09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37740-ED68-4E77-BF99-3C1026335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OneDrive Review</a:t>
            </a:r>
          </a:p>
          <a:p>
            <a:r>
              <a:rPr lang="en-US" dirty="0"/>
              <a:t>A Note on Primitives</a:t>
            </a:r>
          </a:p>
          <a:p>
            <a:r>
              <a:rPr lang="en-US" dirty="0"/>
              <a:t>If structures</a:t>
            </a:r>
          </a:p>
          <a:p>
            <a:r>
              <a:rPr lang="en-US" dirty="0"/>
              <a:t>Boolean operations</a:t>
            </a:r>
          </a:p>
          <a:p>
            <a:r>
              <a:rPr lang="en-US" dirty="0"/>
              <a:t>Switch case</a:t>
            </a:r>
          </a:p>
          <a:p>
            <a:r>
              <a:rPr lang="en-US" dirty="0"/>
              <a:t>Printf</a:t>
            </a:r>
          </a:p>
          <a:p>
            <a:r>
              <a:rPr lang="en-US" dirty="0"/>
              <a:t>Midterm Q&amp;A</a:t>
            </a:r>
          </a:p>
        </p:txBody>
      </p:sp>
    </p:spTree>
    <p:extLst>
      <p:ext uri="{BB962C8B-B14F-4D97-AF65-F5344CB8AC3E}">
        <p14:creationId xmlns:p14="http://schemas.microsoft.com/office/powerpoint/2010/main" val="2467430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D0DF4-2B49-4A49-9649-1BAA4D303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Office Hours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7CC52-8BCB-7642-B9CC-757206726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had to move today’s office hours to tomorrow.</a:t>
            </a:r>
          </a:p>
          <a:p>
            <a:r>
              <a:rPr lang="en-US" dirty="0"/>
              <a:t>They’ll be 1:30-3:30 in 5806 </a:t>
            </a:r>
            <a:r>
              <a:rPr lang="en-US" dirty="0" err="1"/>
              <a:t>Sennott</a:t>
            </a:r>
            <a:r>
              <a:rPr lang="en-US" dirty="0"/>
              <a:t> Square and the Zoom link on Canvas that’s normally used for Thursdays.</a:t>
            </a:r>
          </a:p>
          <a:p>
            <a:r>
              <a:rPr lang="en-US" dirty="0"/>
              <a:t>If that time doesn’t work for you, use the </a:t>
            </a:r>
            <a:r>
              <a:rPr lang="en-US" dirty="0" err="1"/>
              <a:t>calendly</a:t>
            </a:r>
            <a:r>
              <a:rPr lang="en-US" dirty="0"/>
              <a:t> link on Canvas to schedule a time with me that works </a:t>
            </a:r>
            <a:r>
              <a:rPr lang="en-US"/>
              <a:t>for the both of us.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903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F0A85-BE32-42FB-B86D-68CB71DB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Onedrive</a:t>
            </a:r>
            <a:r>
              <a:rPr lang="en-US" dirty="0"/>
              <a:t>… thoughts?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4B9E7-254D-46AE-95CF-785086E15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Submitting things for us UTAs to grade is hard 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This was our solution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You should have received an email from OneDrive… let me know if you didn’t!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Save that link so you can submit things later (or just go to the Shared tab in your own OneDrive)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If you had any specific troubles with it, I’m gonna be lenient about lab submissions. Technically the lab was due last night, but I won’t start </a:t>
            </a:r>
            <a:r>
              <a:rPr lang="en-US" i="1" dirty="0">
                <a:sym typeface="Wingdings" panose="05000000000000000000" pitchFamily="2" charset="2"/>
              </a:rPr>
              <a:t>actually</a:t>
            </a:r>
            <a:r>
              <a:rPr lang="en-US" dirty="0">
                <a:sym typeface="Wingdings" panose="05000000000000000000" pitchFamily="2" charset="2"/>
              </a:rPr>
              <a:t> grading until sometime Friday afternoon…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074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61102-A929-4D50-81D4-1D3265D04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primitives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9D175-300A-4266-A746-521ED08B0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795163"/>
            <a:ext cx="9905999" cy="3541714"/>
          </a:xfrm>
        </p:spPr>
        <p:txBody>
          <a:bodyPr/>
          <a:lstStyle/>
          <a:p>
            <a:r>
              <a:rPr lang="en-US" dirty="0"/>
              <a:t>Sometimes in the lab it can be difficult to decide which variable to use for what… here’s some notes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07BA652-028A-4200-9CA0-A6EF9F817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371986"/>
              </p:ext>
            </p:extLst>
          </p:nvPr>
        </p:nvGraphicFramePr>
        <p:xfrm>
          <a:off x="1370968" y="2540000"/>
          <a:ext cx="9446884" cy="4318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723442">
                  <a:extLst>
                    <a:ext uri="{9D8B030D-6E8A-4147-A177-3AD203B41FA5}">
                      <a16:colId xmlns:a16="http://schemas.microsoft.com/office/drawing/2014/main" val="1758047102"/>
                    </a:ext>
                  </a:extLst>
                </a:gridCol>
                <a:gridCol w="4723442">
                  <a:extLst>
                    <a:ext uri="{9D8B030D-6E8A-4147-A177-3AD203B41FA5}">
                      <a16:colId xmlns:a16="http://schemas.microsoft.com/office/drawing/2014/main" val="186496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Primitive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394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byte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Possible values: [-128 thru 127]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612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Possible values: [-32,768 thru 32,767]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342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Make sure you use single quotes! </a:t>
                      </a:r>
                    </a:p>
                    <a:p>
                      <a:r>
                        <a:rPr lang="en-US" dirty="0"/>
                        <a:t>(char letter = ‘A’;)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178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Possible values: -2,147,483,648 thru 2,147,483,647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516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Possible values: [(-2^63) thru (2^63)-1]</a:t>
                      </a:r>
                    </a:p>
                    <a:p>
                      <a:r>
                        <a:rPr lang="en-US" dirty="0"/>
                        <a:t>Add an l when defining! (long num = 3000000l;)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022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an f when defining! (float num = 2.50f;)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241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Ultra precise decimals!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215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5878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CDFB1-9334-4675-8ACE-8512A5022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5C9FA-E597-4369-9DC4-B6FE71DB0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39771"/>
            <a:ext cx="9905999" cy="1236139"/>
          </a:xfrm>
        </p:spPr>
        <p:txBody>
          <a:bodyPr/>
          <a:lstStyle/>
          <a:p>
            <a:r>
              <a:rPr lang="en-US" dirty="0"/>
              <a:t>Simpler than you might think…</a:t>
            </a:r>
          </a:p>
          <a:p>
            <a:r>
              <a:rPr lang="en-US" dirty="0"/>
              <a:t>If this is true, do this. Otherwise, do that.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AA40DC-B4D6-4CAD-A76E-5870BEB21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828" y="3175910"/>
            <a:ext cx="5585167" cy="281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231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2A1E2-A793-4F8D-B1FA-6B858FE1A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if statements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055E26-84EC-4F83-B935-35F6B55A7B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1413" y="1721721"/>
            <a:ext cx="3965998" cy="4827855"/>
          </a:xfrm>
        </p:spPr>
      </p:pic>
    </p:spTree>
    <p:extLst>
      <p:ext uri="{BB962C8B-B14F-4D97-AF65-F5344CB8AC3E}">
        <p14:creationId xmlns:p14="http://schemas.microsoft.com/office/powerpoint/2010/main" val="4179770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5DD98-6078-41DD-AB77-094572A26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goes in an if statement?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FC157AA-A98A-4D61-B094-35A06D9A5AE0}"/>
              </a:ext>
            </a:extLst>
          </p:cNvPr>
          <p:cNvGraphicFramePr>
            <a:graphicFrameLocks noGrp="1"/>
          </p:cNvGraphicFramePr>
          <p:nvPr/>
        </p:nvGraphicFramePr>
        <p:xfrm>
          <a:off x="2030412" y="2165033"/>
          <a:ext cx="8128000" cy="3606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68431135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6051874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153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==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013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&gt;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Greater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647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&lt;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Less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605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&gt;=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Greater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909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&lt;=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Less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010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!=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990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str1.equals(str2)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Seeing if strings are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553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str1.equalsIgnoreCase(str2)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Seeing if strings are equal while ignoring case sensitivity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066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8778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A8A36-BA07-4501-B61D-3E47C0903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goes in an if statement?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6E565A-AF21-4450-9912-7C4B47394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796" y="1895891"/>
            <a:ext cx="5514408" cy="454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2412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140</TotalTime>
  <Words>604</Words>
  <Application>Microsoft Macintosh PowerPoint</Application>
  <PresentationFormat>Widescreen</PresentationFormat>
  <Paragraphs>125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Ion</vt:lpstr>
      <vt:lpstr>CS0007 Recitation</vt:lpstr>
      <vt:lpstr>Overview</vt:lpstr>
      <vt:lpstr>Today’s Office Hours</vt:lpstr>
      <vt:lpstr>Onedrive… thoughts?</vt:lpstr>
      <vt:lpstr>A Note on primitives</vt:lpstr>
      <vt:lpstr>If structures</vt:lpstr>
      <vt:lpstr>Extended if statements</vt:lpstr>
      <vt:lpstr>What goes in an if statement?</vt:lpstr>
      <vt:lpstr>What goes in an if statement?</vt:lpstr>
      <vt:lpstr>Boolean operations: Not, and, or</vt:lpstr>
      <vt:lpstr>SWITCH CASE</vt:lpstr>
      <vt:lpstr>Printf/formatting</vt:lpstr>
      <vt:lpstr>MIDTERM Q&amp;A And then a Kahoot</vt:lpstr>
      <vt:lpstr>For next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CS0007 Recitation</dc:title>
  <dc:creator>Bartlett, Michael</dc:creator>
  <cp:lastModifiedBy>Bartlett, Michael</cp:lastModifiedBy>
  <cp:revision>12</cp:revision>
  <dcterms:created xsi:type="dcterms:W3CDTF">2021-09-09T03:17:48Z</dcterms:created>
  <dcterms:modified xsi:type="dcterms:W3CDTF">2021-09-23T15:54:20Z</dcterms:modified>
</cp:coreProperties>
</file>