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75" r:id="rId3"/>
    <p:sldId id="276" r:id="rId4"/>
    <p:sldId id="277" r:id="rId5"/>
    <p:sldId id="278" r:id="rId6"/>
    <p:sldId id="279" r:id="rId7"/>
    <p:sldId id="283" r:id="rId8"/>
    <p:sldId id="280" r:id="rId9"/>
    <p:sldId id="285" r:id="rId10"/>
    <p:sldId id="299" r:id="rId11"/>
    <p:sldId id="284" r:id="rId12"/>
    <p:sldId id="281" r:id="rId13"/>
    <p:sldId id="282"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8"/>
    <p:restoredTop sz="82537"/>
  </p:normalViewPr>
  <p:slideViewPr>
    <p:cSldViewPr snapToGrid="0" snapToObjects="1">
      <p:cViewPr varScale="1">
        <p:scale>
          <a:sx n="168" d="100"/>
          <a:sy n="168" d="100"/>
        </p:scale>
        <p:origin x="30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10/7/21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will print 5 times!</a:t>
            </a:r>
          </a:p>
        </p:txBody>
      </p:sp>
      <p:sp>
        <p:nvSpPr>
          <p:cNvPr id="4" name="Slide Number Placeholder 3"/>
          <p:cNvSpPr>
            <a:spLocks noGrp="1"/>
          </p:cNvSpPr>
          <p:nvPr>
            <p:ph type="sldNum" sz="quarter" idx="5"/>
          </p:nvPr>
        </p:nvSpPr>
        <p:spPr/>
        <p:txBody>
          <a:bodyPr/>
          <a:lstStyle/>
          <a:p>
            <a:fld id="{12AC35DA-9462-6A4F-A7AC-CDD8C541B644}" type="slidenum">
              <a:rPr lang="en-US" smtClean="0"/>
              <a:t>7</a:t>
            </a:fld>
            <a:endParaRPr lang="en-US"/>
          </a:p>
        </p:txBody>
      </p:sp>
    </p:spTree>
    <p:extLst>
      <p:ext uri="{BB962C8B-B14F-4D97-AF65-F5344CB8AC3E}">
        <p14:creationId xmlns:p14="http://schemas.microsoft.com/office/powerpoint/2010/main" val="97304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8</a:t>
            </a:fld>
            <a:endParaRPr lang="en-US"/>
          </a:p>
        </p:txBody>
      </p:sp>
    </p:spTree>
    <p:extLst>
      <p:ext uri="{BB962C8B-B14F-4D97-AF65-F5344CB8AC3E}">
        <p14:creationId xmlns:p14="http://schemas.microsoft.com/office/powerpoint/2010/main" val="3257884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10/7/21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iscord.gg/23weGMF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CS0007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Thursdays 12:00-12:50PM</a:t>
            </a:r>
          </a:p>
          <a:p>
            <a:r>
              <a:rPr lang="en-US" dirty="0"/>
              <a:t>Michael Bartlett</a:t>
            </a:r>
          </a:p>
          <a:p>
            <a:r>
              <a:rPr lang="en-US" dirty="0"/>
              <a:t>Today’s slides are adopted from </a:t>
            </a:r>
            <a:r>
              <a:rPr lang="en-US" dirty="0" err="1"/>
              <a:t>lin</a:t>
            </a:r>
            <a:r>
              <a:rPr lang="en-US" dirty="0"/>
              <a:t> </a:t>
            </a:r>
            <a:r>
              <a:rPr lang="en-US" dirty="0" err="1"/>
              <a:t>rojtas</a:t>
            </a:r>
            <a:r>
              <a:rPr lang="en-US" dirty="0"/>
              <a:t>, another cs0007 Ta</a:t>
            </a:r>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B961-C33E-4654-BC78-5D7CE47557F6}"/>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5494BDFF-CBBF-44D4-A8E1-B1B144B7692E}"/>
              </a:ext>
            </a:extLst>
          </p:cNvPr>
          <p:cNvSpPr>
            <a:spLocks noGrp="1"/>
          </p:cNvSpPr>
          <p:nvPr>
            <p:ph idx="1"/>
          </p:nvPr>
        </p:nvSpPr>
        <p:spPr>
          <a:xfrm>
            <a:off x="1141413" y="1869925"/>
            <a:ext cx="9905999" cy="792762"/>
          </a:xfrm>
        </p:spPr>
        <p:txBody>
          <a:bodyPr/>
          <a:lstStyle/>
          <a:p>
            <a:r>
              <a:rPr lang="en-US" dirty="0"/>
              <a:t>An example and its output…</a:t>
            </a:r>
          </a:p>
        </p:txBody>
      </p:sp>
      <p:pic>
        <p:nvPicPr>
          <p:cNvPr id="5" name="Picture 4">
            <a:extLst>
              <a:ext uri="{FF2B5EF4-FFF2-40B4-BE49-F238E27FC236}">
                <a16:creationId xmlns:a16="http://schemas.microsoft.com/office/drawing/2014/main" id="{96EE0B7B-D9EA-4A21-8F8A-FE372AB49927}"/>
              </a:ext>
            </a:extLst>
          </p:cNvPr>
          <p:cNvPicPr>
            <a:picLocks noChangeAspect="1"/>
          </p:cNvPicPr>
          <p:nvPr/>
        </p:nvPicPr>
        <p:blipFill>
          <a:blip r:embed="rId2"/>
          <a:stretch>
            <a:fillRect/>
          </a:stretch>
        </p:blipFill>
        <p:spPr>
          <a:xfrm>
            <a:off x="2113632" y="2662687"/>
            <a:ext cx="4530518" cy="3373230"/>
          </a:xfrm>
          <a:prstGeom prst="rect">
            <a:avLst/>
          </a:prstGeom>
        </p:spPr>
      </p:pic>
      <p:pic>
        <p:nvPicPr>
          <p:cNvPr id="7" name="Picture 6">
            <a:extLst>
              <a:ext uri="{FF2B5EF4-FFF2-40B4-BE49-F238E27FC236}">
                <a16:creationId xmlns:a16="http://schemas.microsoft.com/office/drawing/2014/main" id="{D2F47796-2C03-4161-9165-25AD7B5B910E}"/>
              </a:ext>
            </a:extLst>
          </p:cNvPr>
          <p:cNvPicPr>
            <a:picLocks noChangeAspect="1"/>
          </p:cNvPicPr>
          <p:nvPr/>
        </p:nvPicPr>
        <p:blipFill>
          <a:blip r:embed="rId3"/>
          <a:stretch>
            <a:fillRect/>
          </a:stretch>
        </p:blipFill>
        <p:spPr>
          <a:xfrm>
            <a:off x="8106642" y="0"/>
            <a:ext cx="1671591" cy="6858000"/>
          </a:xfrm>
          <a:prstGeom prst="rect">
            <a:avLst/>
          </a:prstGeom>
        </p:spPr>
      </p:pic>
    </p:spTree>
    <p:extLst>
      <p:ext uri="{BB962C8B-B14F-4D97-AF65-F5344CB8AC3E}">
        <p14:creationId xmlns:p14="http://schemas.microsoft.com/office/powerpoint/2010/main" val="136590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98AF-2814-41DA-9142-699A65AEA227}"/>
              </a:ext>
            </a:extLst>
          </p:cNvPr>
          <p:cNvSpPr>
            <a:spLocks noGrp="1"/>
          </p:cNvSpPr>
          <p:nvPr>
            <p:ph type="title"/>
          </p:nvPr>
        </p:nvSpPr>
        <p:spPr/>
        <p:txBody>
          <a:bodyPr/>
          <a:lstStyle/>
          <a:p>
            <a:r>
              <a:rPr lang="en-US" dirty="0"/>
              <a:t>The Break Keyword</a:t>
            </a:r>
          </a:p>
        </p:txBody>
      </p:sp>
      <p:sp>
        <p:nvSpPr>
          <p:cNvPr id="3" name="Content Placeholder 2">
            <a:extLst>
              <a:ext uri="{FF2B5EF4-FFF2-40B4-BE49-F238E27FC236}">
                <a16:creationId xmlns:a16="http://schemas.microsoft.com/office/drawing/2014/main" id="{EF12C289-3CD4-41A3-96C5-498ABF12CC97}"/>
              </a:ext>
            </a:extLst>
          </p:cNvPr>
          <p:cNvSpPr>
            <a:spLocks noGrp="1"/>
          </p:cNvSpPr>
          <p:nvPr>
            <p:ph idx="1"/>
          </p:nvPr>
        </p:nvSpPr>
        <p:spPr>
          <a:xfrm>
            <a:off x="1141413" y="2249487"/>
            <a:ext cx="5532232" cy="3541714"/>
          </a:xfrm>
        </p:spPr>
        <p:txBody>
          <a:bodyPr/>
          <a:lstStyle/>
          <a:p>
            <a:r>
              <a:rPr lang="en-US" dirty="0"/>
              <a:t>Remember this from switch cases?</a:t>
            </a:r>
          </a:p>
          <a:p>
            <a:r>
              <a:rPr lang="en-US" dirty="0"/>
              <a:t>The break keyword essentially “breaks” the loop</a:t>
            </a:r>
          </a:p>
          <a:p>
            <a:pPr lvl="1"/>
            <a:r>
              <a:rPr lang="en-US" dirty="0"/>
              <a:t>It stops the loop exactly where it is in its tracks; code will continue to run, but outside of the for loop</a:t>
            </a:r>
          </a:p>
          <a:p>
            <a:pPr lvl="1"/>
            <a:r>
              <a:rPr lang="en-US" dirty="0"/>
              <a:t>Very helpful in debugging infinite loops!</a:t>
            </a:r>
          </a:p>
        </p:txBody>
      </p:sp>
      <p:pic>
        <p:nvPicPr>
          <p:cNvPr id="5" name="Picture 4">
            <a:extLst>
              <a:ext uri="{FF2B5EF4-FFF2-40B4-BE49-F238E27FC236}">
                <a16:creationId xmlns:a16="http://schemas.microsoft.com/office/drawing/2014/main" id="{585C2565-498F-421B-AD35-DE38301AFAA8}"/>
              </a:ext>
            </a:extLst>
          </p:cNvPr>
          <p:cNvPicPr>
            <a:picLocks noChangeAspect="1"/>
          </p:cNvPicPr>
          <p:nvPr/>
        </p:nvPicPr>
        <p:blipFill>
          <a:blip r:embed="rId2"/>
          <a:stretch>
            <a:fillRect/>
          </a:stretch>
        </p:blipFill>
        <p:spPr>
          <a:xfrm>
            <a:off x="7138221" y="1971241"/>
            <a:ext cx="4263455" cy="1864748"/>
          </a:xfrm>
          <a:prstGeom prst="rect">
            <a:avLst/>
          </a:prstGeom>
        </p:spPr>
      </p:pic>
      <p:sp>
        <p:nvSpPr>
          <p:cNvPr id="6" name="TextBox 5">
            <a:extLst>
              <a:ext uri="{FF2B5EF4-FFF2-40B4-BE49-F238E27FC236}">
                <a16:creationId xmlns:a16="http://schemas.microsoft.com/office/drawing/2014/main" id="{9B65E8FC-9FDC-4519-AB8C-CA6B685D3CF3}"/>
              </a:ext>
            </a:extLst>
          </p:cNvPr>
          <p:cNvSpPr txBox="1"/>
          <p:nvPr/>
        </p:nvSpPr>
        <p:spPr>
          <a:xfrm>
            <a:off x="7399655" y="3900616"/>
            <a:ext cx="5734626" cy="400110"/>
          </a:xfrm>
          <a:prstGeom prst="rect">
            <a:avLst/>
          </a:prstGeom>
          <a:noFill/>
        </p:spPr>
        <p:txBody>
          <a:bodyPr wrap="square" rtlCol="0">
            <a:spAutoFit/>
          </a:bodyPr>
          <a:lstStyle/>
          <a:p>
            <a:r>
              <a:rPr lang="en-US" sz="2000" dirty="0"/>
              <a:t>Outputs 0 1 2 3 AND THEN STOPS!</a:t>
            </a:r>
          </a:p>
        </p:txBody>
      </p:sp>
    </p:spTree>
    <p:extLst>
      <p:ext uri="{BB962C8B-B14F-4D97-AF65-F5344CB8AC3E}">
        <p14:creationId xmlns:p14="http://schemas.microsoft.com/office/powerpoint/2010/main" val="121050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273BE-5C43-4080-BA09-89BB709EB197}"/>
              </a:ext>
            </a:extLst>
          </p:cNvPr>
          <p:cNvSpPr>
            <a:spLocks noGrp="1"/>
          </p:cNvSpPr>
          <p:nvPr>
            <p:ph type="title"/>
          </p:nvPr>
        </p:nvSpPr>
        <p:spPr/>
        <p:txBody>
          <a:bodyPr/>
          <a:lstStyle/>
          <a:p>
            <a:r>
              <a:rPr lang="en-US" dirty="0"/>
              <a:t>Lab 4 Part 1</a:t>
            </a:r>
          </a:p>
        </p:txBody>
      </p:sp>
      <p:sp>
        <p:nvSpPr>
          <p:cNvPr id="3" name="Content Placeholder 2">
            <a:extLst>
              <a:ext uri="{FF2B5EF4-FFF2-40B4-BE49-F238E27FC236}">
                <a16:creationId xmlns:a16="http://schemas.microsoft.com/office/drawing/2014/main" id="{DF5200C7-F36C-4BC8-8ABB-D30487D0689A}"/>
              </a:ext>
            </a:extLst>
          </p:cNvPr>
          <p:cNvSpPr>
            <a:spLocks noGrp="1"/>
          </p:cNvSpPr>
          <p:nvPr>
            <p:ph idx="1"/>
          </p:nvPr>
        </p:nvSpPr>
        <p:spPr/>
        <p:txBody>
          <a:bodyPr/>
          <a:lstStyle/>
          <a:p>
            <a:r>
              <a:rPr lang="en-US" dirty="0"/>
              <a:t>This is a longer one… don’t freak out if you end up with 100+ lines and lots of print statements!</a:t>
            </a:r>
          </a:p>
          <a:p>
            <a:r>
              <a:rPr lang="en-US" dirty="0"/>
              <a:t>You will </a:t>
            </a:r>
            <a:r>
              <a:rPr lang="en-US" b="1" dirty="0"/>
              <a:t>not </a:t>
            </a:r>
            <a:r>
              <a:rPr lang="en-US" dirty="0"/>
              <a:t>use loops in this part of the lab, just if-structures </a:t>
            </a:r>
          </a:p>
          <a:p>
            <a:r>
              <a:rPr lang="en-US" dirty="0"/>
              <a:t>Pay attention to how the user could possibly input things; String methods will be your friend here</a:t>
            </a:r>
          </a:p>
          <a:p>
            <a:r>
              <a:rPr lang="en-US" dirty="0"/>
              <a:t>DO NOT hard-code in the user’s answer to the quiz. You’ll need to use the scanner class to actually take user input! </a:t>
            </a:r>
          </a:p>
        </p:txBody>
      </p:sp>
    </p:spTree>
    <p:extLst>
      <p:ext uri="{BB962C8B-B14F-4D97-AF65-F5344CB8AC3E}">
        <p14:creationId xmlns:p14="http://schemas.microsoft.com/office/powerpoint/2010/main" val="1775227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82EF-2F36-401C-89BC-4E9D5E35ECC4}"/>
              </a:ext>
            </a:extLst>
          </p:cNvPr>
          <p:cNvSpPr>
            <a:spLocks noGrp="1"/>
          </p:cNvSpPr>
          <p:nvPr>
            <p:ph type="title"/>
          </p:nvPr>
        </p:nvSpPr>
        <p:spPr/>
        <p:txBody>
          <a:bodyPr/>
          <a:lstStyle/>
          <a:p>
            <a:r>
              <a:rPr lang="en-US" dirty="0"/>
              <a:t>Lab 4 Part 2</a:t>
            </a:r>
          </a:p>
        </p:txBody>
      </p:sp>
      <p:sp>
        <p:nvSpPr>
          <p:cNvPr id="3" name="Content Placeholder 2">
            <a:extLst>
              <a:ext uri="{FF2B5EF4-FFF2-40B4-BE49-F238E27FC236}">
                <a16:creationId xmlns:a16="http://schemas.microsoft.com/office/drawing/2014/main" id="{70E32E0E-03CA-4C3B-AC94-D4AAF87D5826}"/>
              </a:ext>
            </a:extLst>
          </p:cNvPr>
          <p:cNvSpPr>
            <a:spLocks noGrp="1"/>
          </p:cNvSpPr>
          <p:nvPr>
            <p:ph idx="1"/>
          </p:nvPr>
        </p:nvSpPr>
        <p:spPr/>
        <p:txBody>
          <a:bodyPr/>
          <a:lstStyle/>
          <a:p>
            <a:r>
              <a:rPr lang="en-US" dirty="0"/>
              <a:t>Loop time!</a:t>
            </a:r>
          </a:p>
          <a:p>
            <a:r>
              <a:rPr lang="en-US" dirty="0"/>
              <a:t>Each activity in this lab builds upon itself</a:t>
            </a:r>
          </a:p>
          <a:p>
            <a:pPr lvl="1"/>
            <a:r>
              <a:rPr lang="en-US" dirty="0"/>
              <a:t>First, you’ll randomly generate a number and print it</a:t>
            </a:r>
          </a:p>
          <a:p>
            <a:pPr lvl="1"/>
            <a:r>
              <a:rPr lang="en-US" dirty="0"/>
              <a:t>Then you’ll prompt the user to guess the secret number</a:t>
            </a:r>
          </a:p>
          <a:p>
            <a:pPr lvl="1"/>
            <a:r>
              <a:rPr lang="en-US" dirty="0"/>
              <a:t>Then you’ll check to see if the input is valid (i.e. only accept numbers 1 through 10)</a:t>
            </a:r>
          </a:p>
          <a:p>
            <a:pPr lvl="1"/>
            <a:r>
              <a:rPr lang="en-US" dirty="0"/>
              <a:t>Then you’ll add a maximum number of guesses</a:t>
            </a:r>
          </a:p>
          <a:p>
            <a:r>
              <a:rPr lang="en-US" dirty="0"/>
              <a:t>Try not to get trapped in infinite loops… (the </a:t>
            </a:r>
            <a:r>
              <a:rPr lang="en-US" dirty="0">
                <a:latin typeface="Courier New" panose="02070309020205020404" pitchFamily="49" charset="0"/>
                <a:cs typeface="Courier New" panose="02070309020205020404" pitchFamily="49" charset="0"/>
              </a:rPr>
              <a:t>break</a:t>
            </a:r>
            <a:r>
              <a:rPr lang="en-US" dirty="0"/>
              <a:t> keyword will be useful!)</a:t>
            </a:r>
          </a:p>
        </p:txBody>
      </p:sp>
    </p:spTree>
    <p:extLst>
      <p:ext uri="{BB962C8B-B14F-4D97-AF65-F5344CB8AC3E}">
        <p14:creationId xmlns:p14="http://schemas.microsoft.com/office/powerpoint/2010/main" val="199908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A09-4AAA-4CF2-BB02-E701D5A2E51E}"/>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AF03CE7B-894F-4C32-A38C-B0AC7AC85D8A}"/>
              </a:ext>
            </a:extLst>
          </p:cNvPr>
          <p:cNvSpPr>
            <a:spLocks noGrp="1"/>
          </p:cNvSpPr>
          <p:nvPr>
            <p:ph idx="1"/>
          </p:nvPr>
        </p:nvSpPr>
        <p:spPr>
          <a:xfrm>
            <a:off x="1141412" y="2249487"/>
            <a:ext cx="9905999" cy="3806256"/>
          </a:xfrm>
        </p:spPr>
        <p:txBody>
          <a:bodyPr>
            <a:normAutofit/>
          </a:bodyPr>
          <a:lstStyle/>
          <a:p>
            <a:r>
              <a:rPr lang="en-US" dirty="0"/>
              <a:t>Next time: possibly more on loops, reading from text files, arrays…?</a:t>
            </a:r>
          </a:p>
          <a:p>
            <a:r>
              <a:rPr lang="en-US" dirty="0"/>
              <a:t>These labs are hefty; start early and do not hesitate to reach out (email or Discord) if you need help with anything regarding the labs!</a:t>
            </a:r>
          </a:p>
          <a:p>
            <a:r>
              <a:rPr lang="en-US" b="1" dirty="0"/>
              <a:t>Please email me or if you’re having issues with submitting labs on time</a:t>
            </a:r>
          </a:p>
          <a:p>
            <a:pPr lvl="1"/>
            <a:r>
              <a:rPr lang="en-US" b="1" dirty="0"/>
              <a:t>Or if you’re having any issues with the labs/quizzes! If you don’t understand how to do something just ask!</a:t>
            </a:r>
          </a:p>
          <a:p>
            <a:r>
              <a:rPr lang="en-US" dirty="0"/>
              <a:t>We made a Discord server! </a:t>
            </a:r>
            <a:r>
              <a:rPr lang="en-US" dirty="0">
                <a:hlinkClick r:id="rId2"/>
              </a:rPr>
              <a:t>https://discord.gg/23weGMFk</a:t>
            </a:r>
            <a:endParaRPr lang="en-US" dirty="0"/>
          </a:p>
          <a:p>
            <a:pPr lvl="1"/>
            <a:r>
              <a:rPr lang="en-US" dirty="0"/>
              <a:t>Joining is optional, but it’ll be a good point of contact with us</a:t>
            </a:r>
          </a:p>
        </p:txBody>
      </p:sp>
    </p:spTree>
    <p:extLst>
      <p:ext uri="{BB962C8B-B14F-4D97-AF65-F5344CB8AC3E}">
        <p14:creationId xmlns:p14="http://schemas.microsoft.com/office/powerpoint/2010/main" val="114996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8A2-37B6-4977-ACB8-BA8780C09E8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B37740-ED68-4E77-BF99-3C1026335005}"/>
              </a:ext>
            </a:extLst>
          </p:cNvPr>
          <p:cNvSpPr>
            <a:spLocks noGrp="1"/>
          </p:cNvSpPr>
          <p:nvPr>
            <p:ph idx="1"/>
          </p:nvPr>
        </p:nvSpPr>
        <p:spPr/>
        <p:txBody>
          <a:bodyPr>
            <a:normAutofit/>
          </a:bodyPr>
          <a:lstStyle/>
          <a:p>
            <a:r>
              <a:rPr lang="en-US" dirty="0"/>
              <a:t>Midterm debrief</a:t>
            </a:r>
          </a:p>
          <a:p>
            <a:r>
              <a:rPr lang="en-US" dirty="0"/>
              <a:t>Loops!</a:t>
            </a:r>
          </a:p>
          <a:p>
            <a:pPr lvl="1"/>
            <a:r>
              <a:rPr lang="en-US" dirty="0"/>
              <a:t>While loops</a:t>
            </a:r>
          </a:p>
          <a:p>
            <a:pPr lvl="1"/>
            <a:r>
              <a:rPr lang="en-US" dirty="0"/>
              <a:t>Do while loops</a:t>
            </a:r>
          </a:p>
          <a:p>
            <a:pPr lvl="1"/>
            <a:r>
              <a:rPr lang="en-US" dirty="0"/>
              <a:t>For loops</a:t>
            </a:r>
          </a:p>
          <a:p>
            <a:r>
              <a:rPr lang="en-US" dirty="0"/>
              <a:t>Lab 4 hints and Q&amp;A</a:t>
            </a:r>
          </a:p>
        </p:txBody>
      </p:sp>
    </p:spTree>
    <p:extLst>
      <p:ext uri="{BB962C8B-B14F-4D97-AF65-F5344CB8AC3E}">
        <p14:creationId xmlns:p14="http://schemas.microsoft.com/office/powerpoint/2010/main" val="197315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2815-9B1A-44EC-B368-603B749EB865}"/>
              </a:ext>
            </a:extLst>
          </p:cNvPr>
          <p:cNvSpPr>
            <a:spLocks noGrp="1"/>
          </p:cNvSpPr>
          <p:nvPr>
            <p:ph type="title"/>
          </p:nvPr>
        </p:nvSpPr>
        <p:spPr/>
        <p:txBody>
          <a:bodyPr/>
          <a:lstStyle/>
          <a:p>
            <a:r>
              <a:rPr lang="en-US" dirty="0"/>
              <a:t>Midterm…</a:t>
            </a:r>
          </a:p>
        </p:txBody>
      </p:sp>
      <p:sp>
        <p:nvSpPr>
          <p:cNvPr id="3" name="Content Placeholder 2">
            <a:extLst>
              <a:ext uri="{FF2B5EF4-FFF2-40B4-BE49-F238E27FC236}">
                <a16:creationId xmlns:a16="http://schemas.microsoft.com/office/drawing/2014/main" id="{5A3F6391-AF51-4644-96E2-EF5B72AA21C4}"/>
              </a:ext>
            </a:extLst>
          </p:cNvPr>
          <p:cNvSpPr>
            <a:spLocks noGrp="1"/>
          </p:cNvSpPr>
          <p:nvPr>
            <p:ph idx="1"/>
          </p:nvPr>
        </p:nvSpPr>
        <p:spPr/>
        <p:txBody>
          <a:bodyPr/>
          <a:lstStyle/>
          <a:p>
            <a:r>
              <a:rPr lang="en-US" dirty="0"/>
              <a:t>How was it?</a:t>
            </a:r>
          </a:p>
          <a:p>
            <a:r>
              <a:rPr lang="en-US" dirty="0"/>
              <a:t>I’m not sure when they’ll be graded, but the grader is in the process! There’s a good amount of you, so be patient</a:t>
            </a:r>
            <a:endParaRPr lang="en-US" dirty="0">
              <a:sym typeface="Wingdings" panose="05000000000000000000" pitchFamily="2" charset="2"/>
            </a:endParaRPr>
          </a:p>
          <a:p>
            <a:r>
              <a:rPr lang="en-US" dirty="0">
                <a:sym typeface="Wingdings" panose="05000000000000000000" pitchFamily="2" charset="2"/>
              </a:rPr>
              <a:t>When you get your grades back, direct questions to the grader (Mike Neumann) or Paulo</a:t>
            </a:r>
          </a:p>
          <a:p>
            <a:endParaRPr lang="en-US" dirty="0"/>
          </a:p>
        </p:txBody>
      </p:sp>
    </p:spTree>
    <p:extLst>
      <p:ext uri="{BB962C8B-B14F-4D97-AF65-F5344CB8AC3E}">
        <p14:creationId xmlns:p14="http://schemas.microsoft.com/office/powerpoint/2010/main" val="266509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F72E-ADE1-4EAB-A1DC-6E7912303C38}"/>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2D8B542F-8AC4-408C-83F6-5192D9C0E541}"/>
              </a:ext>
            </a:extLst>
          </p:cNvPr>
          <p:cNvSpPr>
            <a:spLocks noGrp="1"/>
          </p:cNvSpPr>
          <p:nvPr>
            <p:ph idx="1"/>
          </p:nvPr>
        </p:nvSpPr>
        <p:spPr>
          <a:xfrm>
            <a:off x="1141412" y="2249487"/>
            <a:ext cx="10038422" cy="4070800"/>
          </a:xfrm>
        </p:spPr>
        <p:txBody>
          <a:bodyPr>
            <a:normAutofit/>
          </a:bodyPr>
          <a:lstStyle/>
          <a:p>
            <a:r>
              <a:rPr lang="en-US" dirty="0"/>
              <a:t>Exactly what it sounds like!</a:t>
            </a:r>
          </a:p>
          <a:p>
            <a:r>
              <a:rPr lang="en-US" dirty="0"/>
              <a:t>Avoids the need to write the same block of code over and over again </a:t>
            </a:r>
          </a:p>
          <a:p>
            <a:r>
              <a:rPr lang="en-US" dirty="0"/>
              <a:t>Loops will check to see if a condition is true and execute the code inside of it any number of times depending on whether the condition stays true</a:t>
            </a:r>
          </a:p>
          <a:p>
            <a:pPr lvl="1"/>
            <a:r>
              <a:rPr lang="en-US" dirty="0"/>
              <a:t>Almost like an if statement if it ran over and over…</a:t>
            </a:r>
          </a:p>
          <a:p>
            <a:r>
              <a:rPr lang="en-US" dirty="0"/>
              <a:t>Three types</a:t>
            </a:r>
          </a:p>
          <a:p>
            <a:pPr lvl="1"/>
            <a:r>
              <a:rPr lang="en-US" dirty="0"/>
              <a:t>While loop</a:t>
            </a:r>
          </a:p>
          <a:p>
            <a:pPr lvl="1"/>
            <a:r>
              <a:rPr lang="en-US" dirty="0"/>
              <a:t>Do-while loop</a:t>
            </a:r>
          </a:p>
          <a:p>
            <a:pPr lvl="1"/>
            <a:r>
              <a:rPr lang="en-US" dirty="0"/>
              <a:t>For loop</a:t>
            </a:r>
          </a:p>
        </p:txBody>
      </p:sp>
    </p:spTree>
    <p:extLst>
      <p:ext uri="{BB962C8B-B14F-4D97-AF65-F5344CB8AC3E}">
        <p14:creationId xmlns:p14="http://schemas.microsoft.com/office/powerpoint/2010/main" val="48089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AD24-5B93-4F4F-B92A-EAEF7850A8B4}"/>
              </a:ext>
            </a:extLst>
          </p:cNvPr>
          <p:cNvSpPr>
            <a:spLocks noGrp="1"/>
          </p:cNvSpPr>
          <p:nvPr>
            <p:ph type="title"/>
          </p:nvPr>
        </p:nvSpPr>
        <p:spPr>
          <a:xfrm>
            <a:off x="1141413" y="618518"/>
            <a:ext cx="9905998" cy="1478570"/>
          </a:xfrm>
        </p:spPr>
        <p:txBody>
          <a:bodyPr>
            <a:normAutofit/>
          </a:bodyPr>
          <a:lstStyle/>
          <a:p>
            <a:r>
              <a:rPr lang="en-US" dirty="0"/>
              <a:t>While Loops</a:t>
            </a:r>
          </a:p>
        </p:txBody>
      </p:sp>
      <p:pic>
        <p:nvPicPr>
          <p:cNvPr id="7" name="Picture 6">
            <a:extLst>
              <a:ext uri="{FF2B5EF4-FFF2-40B4-BE49-F238E27FC236}">
                <a16:creationId xmlns:a16="http://schemas.microsoft.com/office/drawing/2014/main" id="{EDEB8494-C8BD-4DCC-B9D4-C1403647465F}"/>
              </a:ext>
            </a:extLst>
          </p:cNvPr>
          <p:cNvPicPr>
            <a:picLocks noChangeAspect="1"/>
          </p:cNvPicPr>
          <p:nvPr/>
        </p:nvPicPr>
        <p:blipFill>
          <a:blip r:embed="rId2"/>
          <a:stretch>
            <a:fillRect/>
          </a:stretch>
        </p:blipFill>
        <p:spPr>
          <a:xfrm>
            <a:off x="688258" y="2287342"/>
            <a:ext cx="4689234" cy="24735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FEA45F70-A8B1-48C6-A390-AC747CD54799}"/>
              </a:ext>
            </a:extLst>
          </p:cNvPr>
          <p:cNvSpPr>
            <a:spLocks noGrp="1"/>
          </p:cNvSpPr>
          <p:nvPr>
            <p:ph idx="1"/>
          </p:nvPr>
        </p:nvSpPr>
        <p:spPr>
          <a:xfrm>
            <a:off x="5434781" y="1689047"/>
            <a:ext cx="6068961" cy="4763372"/>
          </a:xfrm>
        </p:spPr>
        <p:txBody>
          <a:bodyPr>
            <a:normAutofit/>
          </a:bodyPr>
          <a:lstStyle/>
          <a:p>
            <a:r>
              <a:rPr lang="en-US" dirty="0"/>
              <a:t>In plain English: “While this condition is true, do this action”</a:t>
            </a:r>
          </a:p>
          <a:p>
            <a:r>
              <a:rPr lang="en-US" dirty="0"/>
              <a:t>To unpack this example from the videos</a:t>
            </a:r>
          </a:p>
          <a:p>
            <a:pPr lvl="1"/>
            <a:r>
              <a:rPr lang="en-US" dirty="0"/>
              <a:t>Our condition is checking whether the time on the oven is up or not</a:t>
            </a:r>
          </a:p>
          <a:p>
            <a:pPr lvl="1"/>
            <a:r>
              <a:rPr lang="en-US" b="1" dirty="0"/>
              <a:t>While </a:t>
            </a:r>
            <a:r>
              <a:rPr lang="en-US" dirty="0"/>
              <a:t>it isn’t, we elapse time and check to see if the elapsed time is equal to the baking time</a:t>
            </a:r>
          </a:p>
          <a:p>
            <a:pPr lvl="2"/>
            <a:r>
              <a:rPr lang="en-US" dirty="0"/>
              <a:t>If they’re equal, then we set </a:t>
            </a:r>
            <a:r>
              <a:rPr lang="en-US" dirty="0" err="1"/>
              <a:t>timeIsUp</a:t>
            </a:r>
            <a:r>
              <a:rPr lang="en-US" dirty="0"/>
              <a:t> to true. </a:t>
            </a:r>
          </a:p>
          <a:p>
            <a:pPr lvl="2"/>
            <a:r>
              <a:rPr lang="en-US" dirty="0"/>
              <a:t>The loop will stop when it goes back to check whether the while clause is true; since </a:t>
            </a:r>
            <a:r>
              <a:rPr lang="en-US" dirty="0" err="1"/>
              <a:t>timeIsUp</a:t>
            </a:r>
            <a:r>
              <a:rPr lang="en-US" dirty="0"/>
              <a:t> is true, !</a:t>
            </a:r>
            <a:r>
              <a:rPr lang="en-US" dirty="0" err="1"/>
              <a:t>timeIsUp</a:t>
            </a:r>
            <a:r>
              <a:rPr lang="en-US" dirty="0"/>
              <a:t> will be false, so we exit the loop</a:t>
            </a:r>
          </a:p>
          <a:p>
            <a:endParaRPr lang="en-US" dirty="0"/>
          </a:p>
        </p:txBody>
      </p:sp>
    </p:spTree>
    <p:extLst>
      <p:ext uri="{BB962C8B-B14F-4D97-AF65-F5344CB8AC3E}">
        <p14:creationId xmlns:p14="http://schemas.microsoft.com/office/powerpoint/2010/main" val="391768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3E8B-3108-46C3-B215-A4BFA0244627}"/>
              </a:ext>
            </a:extLst>
          </p:cNvPr>
          <p:cNvSpPr>
            <a:spLocks noGrp="1"/>
          </p:cNvSpPr>
          <p:nvPr>
            <p:ph type="title"/>
          </p:nvPr>
        </p:nvSpPr>
        <p:spPr/>
        <p:txBody>
          <a:bodyPr/>
          <a:lstStyle/>
          <a:p>
            <a:r>
              <a:rPr lang="en-US" dirty="0"/>
              <a:t>Do-While Loops</a:t>
            </a:r>
          </a:p>
        </p:txBody>
      </p:sp>
      <p:sp>
        <p:nvSpPr>
          <p:cNvPr id="3" name="Content Placeholder 2">
            <a:extLst>
              <a:ext uri="{FF2B5EF4-FFF2-40B4-BE49-F238E27FC236}">
                <a16:creationId xmlns:a16="http://schemas.microsoft.com/office/drawing/2014/main" id="{984D5A8C-1F74-426B-9061-E937AFC19A94}"/>
              </a:ext>
            </a:extLst>
          </p:cNvPr>
          <p:cNvSpPr>
            <a:spLocks noGrp="1"/>
          </p:cNvSpPr>
          <p:nvPr>
            <p:ph idx="1"/>
          </p:nvPr>
        </p:nvSpPr>
        <p:spPr>
          <a:xfrm>
            <a:off x="880422" y="1758817"/>
            <a:ext cx="10427979" cy="3541714"/>
          </a:xfrm>
        </p:spPr>
        <p:txBody>
          <a:bodyPr/>
          <a:lstStyle/>
          <a:p>
            <a:r>
              <a:rPr lang="en-US" dirty="0"/>
              <a:t>In plain English: “Do this action, and while the condition is true, do it again”</a:t>
            </a:r>
          </a:p>
          <a:p>
            <a:r>
              <a:rPr lang="en-US" dirty="0"/>
              <a:t>Essentially… the same as a while loop, except the code inside of the loop always runs </a:t>
            </a:r>
            <a:r>
              <a:rPr lang="en-US" b="1" dirty="0"/>
              <a:t>at least once</a:t>
            </a:r>
            <a:r>
              <a:rPr lang="en-US" dirty="0"/>
              <a:t> </a:t>
            </a:r>
          </a:p>
          <a:p>
            <a:r>
              <a:rPr lang="en-US" dirty="0"/>
              <a:t>The loop on the left will print the numbers 0 and 1 (because it will always run at least once, and the second time it runs, the condition at the end is true), but the loop on the right will print nothing because the condition at the beginning is false</a:t>
            </a:r>
          </a:p>
        </p:txBody>
      </p:sp>
      <p:pic>
        <p:nvPicPr>
          <p:cNvPr id="5" name="Picture 4">
            <a:extLst>
              <a:ext uri="{FF2B5EF4-FFF2-40B4-BE49-F238E27FC236}">
                <a16:creationId xmlns:a16="http://schemas.microsoft.com/office/drawing/2014/main" id="{C9CC140B-A367-466D-B15D-7F919CAB2FC8}"/>
              </a:ext>
            </a:extLst>
          </p:cNvPr>
          <p:cNvPicPr>
            <a:picLocks noChangeAspect="1"/>
          </p:cNvPicPr>
          <p:nvPr/>
        </p:nvPicPr>
        <p:blipFill>
          <a:blip r:embed="rId2"/>
          <a:stretch>
            <a:fillRect/>
          </a:stretch>
        </p:blipFill>
        <p:spPr>
          <a:xfrm>
            <a:off x="2030412" y="4962260"/>
            <a:ext cx="3705742" cy="1895740"/>
          </a:xfrm>
          <a:prstGeom prst="rect">
            <a:avLst/>
          </a:prstGeom>
        </p:spPr>
      </p:pic>
      <p:pic>
        <p:nvPicPr>
          <p:cNvPr id="7" name="Picture 6">
            <a:extLst>
              <a:ext uri="{FF2B5EF4-FFF2-40B4-BE49-F238E27FC236}">
                <a16:creationId xmlns:a16="http://schemas.microsoft.com/office/drawing/2014/main" id="{AD87D94B-40AB-47F9-9115-62ED87829C5C}"/>
              </a:ext>
            </a:extLst>
          </p:cNvPr>
          <p:cNvPicPr>
            <a:picLocks noChangeAspect="1"/>
          </p:cNvPicPr>
          <p:nvPr/>
        </p:nvPicPr>
        <p:blipFill>
          <a:blip r:embed="rId3"/>
          <a:stretch>
            <a:fillRect/>
          </a:stretch>
        </p:blipFill>
        <p:spPr>
          <a:xfrm>
            <a:off x="6455847" y="4962260"/>
            <a:ext cx="3772234" cy="1895740"/>
          </a:xfrm>
          <a:prstGeom prst="rect">
            <a:avLst/>
          </a:prstGeom>
        </p:spPr>
      </p:pic>
    </p:spTree>
    <p:extLst>
      <p:ext uri="{BB962C8B-B14F-4D97-AF65-F5344CB8AC3E}">
        <p14:creationId xmlns:p14="http://schemas.microsoft.com/office/powerpoint/2010/main" val="46653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4361-0F74-489A-AD23-85ED4F79E74A}"/>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D205C459-77DA-4C32-AB0D-DD6240B483B9}"/>
              </a:ext>
            </a:extLst>
          </p:cNvPr>
          <p:cNvSpPr>
            <a:spLocks noGrp="1"/>
          </p:cNvSpPr>
          <p:nvPr>
            <p:ph idx="1"/>
          </p:nvPr>
        </p:nvSpPr>
        <p:spPr>
          <a:xfrm>
            <a:off x="1141412" y="2249486"/>
            <a:ext cx="9905999" cy="3989995"/>
          </a:xfrm>
        </p:spPr>
        <p:txBody>
          <a:bodyPr>
            <a:normAutofit/>
          </a:bodyPr>
          <a:lstStyle/>
          <a:p>
            <a:r>
              <a:rPr lang="en-US" dirty="0"/>
              <a:t>These are a little trickier…</a:t>
            </a:r>
          </a:p>
          <a:p>
            <a:r>
              <a:rPr lang="en-US" dirty="0"/>
              <a:t>There are three clauses in a for loop:</a:t>
            </a:r>
          </a:p>
          <a:p>
            <a:pPr lvl="1"/>
            <a:r>
              <a:rPr lang="en-US" dirty="0"/>
              <a:t>Initialization</a:t>
            </a:r>
          </a:p>
          <a:p>
            <a:pPr lvl="1"/>
            <a:r>
              <a:rPr lang="en-US" dirty="0"/>
              <a:t>Condition</a:t>
            </a:r>
          </a:p>
          <a:p>
            <a:pPr lvl="1"/>
            <a:r>
              <a:rPr lang="en-US" dirty="0"/>
              <a:t>Update </a:t>
            </a:r>
          </a:p>
          <a:p>
            <a:r>
              <a:rPr lang="en-US" dirty="0"/>
              <a:t>The convention when initializing a variable is to use the letter </a:t>
            </a:r>
            <a:r>
              <a:rPr lang="en-US" dirty="0" err="1">
                <a:latin typeface="Courier New" panose="02070309020205020404" pitchFamily="49" charset="0"/>
                <a:cs typeface="Courier New" panose="02070309020205020404" pitchFamily="49" charset="0"/>
              </a:rPr>
              <a:t>i</a:t>
            </a:r>
            <a:r>
              <a:rPr lang="en-US" dirty="0"/>
              <a:t> as your variable name – it’s essentially the only time you should be using single-letter variables!</a:t>
            </a:r>
          </a:p>
          <a:p>
            <a:r>
              <a:rPr lang="en-US" dirty="0"/>
              <a:t>How many times will ”Hello” print?</a:t>
            </a:r>
          </a:p>
          <a:p>
            <a:pPr lvl="1"/>
            <a:endParaRPr lang="en-US" dirty="0"/>
          </a:p>
          <a:p>
            <a:endParaRPr lang="en-US" dirty="0"/>
          </a:p>
        </p:txBody>
      </p:sp>
      <p:pic>
        <p:nvPicPr>
          <p:cNvPr id="5" name="Picture 4">
            <a:extLst>
              <a:ext uri="{FF2B5EF4-FFF2-40B4-BE49-F238E27FC236}">
                <a16:creationId xmlns:a16="http://schemas.microsoft.com/office/drawing/2014/main" id="{BAC6CCB9-043F-4AFE-B8FA-2895D4E668DD}"/>
              </a:ext>
            </a:extLst>
          </p:cNvPr>
          <p:cNvPicPr>
            <a:picLocks noChangeAspect="1"/>
          </p:cNvPicPr>
          <p:nvPr/>
        </p:nvPicPr>
        <p:blipFill>
          <a:blip r:embed="rId3"/>
          <a:stretch>
            <a:fillRect/>
          </a:stretch>
        </p:blipFill>
        <p:spPr>
          <a:xfrm>
            <a:off x="6443693" y="3144238"/>
            <a:ext cx="4906060" cy="1247949"/>
          </a:xfrm>
          <a:prstGeom prst="rect">
            <a:avLst/>
          </a:prstGeom>
        </p:spPr>
      </p:pic>
      <p:sp>
        <p:nvSpPr>
          <p:cNvPr id="6" name="TextBox 5">
            <a:extLst>
              <a:ext uri="{FF2B5EF4-FFF2-40B4-BE49-F238E27FC236}">
                <a16:creationId xmlns:a16="http://schemas.microsoft.com/office/drawing/2014/main" id="{FAA98EE9-59FE-4D79-A890-8F1C7356A222}"/>
              </a:ext>
            </a:extLst>
          </p:cNvPr>
          <p:cNvSpPr txBox="1"/>
          <p:nvPr/>
        </p:nvSpPr>
        <p:spPr>
          <a:xfrm>
            <a:off x="6157451" y="1835478"/>
            <a:ext cx="5734626" cy="523220"/>
          </a:xfrm>
          <a:prstGeom prst="rect">
            <a:avLst/>
          </a:prstGeom>
          <a:noFill/>
        </p:spPr>
        <p:txBody>
          <a:bodyPr wrap="square" rtlCol="0">
            <a:spAutoFit/>
          </a:bodyPr>
          <a:lstStyle/>
          <a:p>
            <a:r>
              <a:rPr lang="en-US" sz="2800" dirty="0"/>
              <a:t>Initialization  condition update</a:t>
            </a:r>
          </a:p>
        </p:txBody>
      </p:sp>
      <p:cxnSp>
        <p:nvCxnSpPr>
          <p:cNvPr id="8" name="Straight Arrow Connector 7">
            <a:extLst>
              <a:ext uri="{FF2B5EF4-FFF2-40B4-BE49-F238E27FC236}">
                <a16:creationId xmlns:a16="http://schemas.microsoft.com/office/drawing/2014/main" id="{7C784194-CCC1-404A-B531-B9F3EE4A0C54}"/>
              </a:ext>
            </a:extLst>
          </p:cNvPr>
          <p:cNvCxnSpPr/>
          <p:nvPr/>
        </p:nvCxnSpPr>
        <p:spPr>
          <a:xfrm>
            <a:off x="6924368" y="2249486"/>
            <a:ext cx="848032" cy="103940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22CAC41-60D9-41A1-8D5F-58444BC55B8C}"/>
              </a:ext>
            </a:extLst>
          </p:cNvPr>
          <p:cNvCxnSpPr>
            <a:cxnSpLocks/>
          </p:cNvCxnSpPr>
          <p:nvPr/>
        </p:nvCxnSpPr>
        <p:spPr>
          <a:xfrm>
            <a:off x="9155502" y="2292529"/>
            <a:ext cx="0" cy="8929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8A2D90F-065D-4DFD-B56B-B4364E5E83D3}"/>
              </a:ext>
            </a:extLst>
          </p:cNvPr>
          <p:cNvCxnSpPr>
            <a:cxnSpLocks/>
          </p:cNvCxnSpPr>
          <p:nvPr/>
        </p:nvCxnSpPr>
        <p:spPr>
          <a:xfrm flipH="1">
            <a:off x="10265434" y="2322711"/>
            <a:ext cx="655608" cy="8929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226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839A-A95E-46CC-A47A-3947FF582912}"/>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98EFD76D-BFF0-4BB7-B019-9C005C1F6AB8}"/>
              </a:ext>
            </a:extLst>
          </p:cNvPr>
          <p:cNvSpPr>
            <a:spLocks noGrp="1"/>
          </p:cNvSpPr>
          <p:nvPr>
            <p:ph idx="1"/>
          </p:nvPr>
        </p:nvSpPr>
        <p:spPr>
          <a:xfrm>
            <a:off x="1141410" y="1799661"/>
            <a:ext cx="10399203" cy="4859236"/>
          </a:xfrm>
        </p:spPr>
        <p:txBody>
          <a:bodyPr>
            <a:normAutofit/>
          </a:bodyPr>
          <a:lstStyle/>
          <a:p>
            <a:r>
              <a:rPr lang="en-US" dirty="0"/>
              <a:t>A bit harder to translate into plain English, so let’s compare to a while loop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Initialize a variable (1), create a Boolean condition (2), increment the variable (3)</a:t>
            </a:r>
          </a:p>
        </p:txBody>
      </p:sp>
      <p:pic>
        <p:nvPicPr>
          <p:cNvPr id="5" name="Picture 4">
            <a:extLst>
              <a:ext uri="{FF2B5EF4-FFF2-40B4-BE49-F238E27FC236}">
                <a16:creationId xmlns:a16="http://schemas.microsoft.com/office/drawing/2014/main" id="{3E34A8A2-7EA9-4F7E-8490-AC2F48EEB5DC}"/>
              </a:ext>
            </a:extLst>
          </p:cNvPr>
          <p:cNvPicPr>
            <a:picLocks noChangeAspect="1"/>
          </p:cNvPicPr>
          <p:nvPr/>
        </p:nvPicPr>
        <p:blipFill>
          <a:blip r:embed="rId3"/>
          <a:stretch>
            <a:fillRect/>
          </a:stretch>
        </p:blipFill>
        <p:spPr>
          <a:xfrm>
            <a:off x="2967551" y="2424440"/>
            <a:ext cx="6253716" cy="1594855"/>
          </a:xfrm>
          <a:prstGeom prst="rect">
            <a:avLst/>
          </a:prstGeom>
        </p:spPr>
      </p:pic>
      <p:pic>
        <p:nvPicPr>
          <p:cNvPr id="7" name="Picture 6">
            <a:extLst>
              <a:ext uri="{FF2B5EF4-FFF2-40B4-BE49-F238E27FC236}">
                <a16:creationId xmlns:a16="http://schemas.microsoft.com/office/drawing/2014/main" id="{431A84AF-5015-41F6-BA94-05EF5AE2CAD3}"/>
              </a:ext>
            </a:extLst>
          </p:cNvPr>
          <p:cNvPicPr>
            <a:picLocks noChangeAspect="1"/>
          </p:cNvPicPr>
          <p:nvPr/>
        </p:nvPicPr>
        <p:blipFill>
          <a:blip r:embed="rId4"/>
          <a:stretch>
            <a:fillRect/>
          </a:stretch>
        </p:blipFill>
        <p:spPr>
          <a:xfrm>
            <a:off x="1469305" y="4400262"/>
            <a:ext cx="9250207" cy="1028754"/>
          </a:xfrm>
          <a:prstGeom prst="rect">
            <a:avLst/>
          </a:prstGeom>
        </p:spPr>
      </p:pic>
      <p:sp>
        <p:nvSpPr>
          <p:cNvPr id="8" name="Rectangle 7">
            <a:extLst>
              <a:ext uri="{FF2B5EF4-FFF2-40B4-BE49-F238E27FC236}">
                <a16:creationId xmlns:a16="http://schemas.microsoft.com/office/drawing/2014/main" id="{E398071B-1E0D-4021-8A5A-850E058B5BFF}"/>
              </a:ext>
            </a:extLst>
          </p:cNvPr>
          <p:cNvSpPr/>
          <p:nvPr/>
        </p:nvSpPr>
        <p:spPr>
          <a:xfrm>
            <a:off x="2688468" y="196277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1</a:t>
            </a:r>
          </a:p>
        </p:txBody>
      </p:sp>
      <p:sp>
        <p:nvSpPr>
          <p:cNvPr id="9" name="Rectangle 8">
            <a:extLst>
              <a:ext uri="{FF2B5EF4-FFF2-40B4-BE49-F238E27FC236}">
                <a16:creationId xmlns:a16="http://schemas.microsoft.com/office/drawing/2014/main" id="{37D77B63-7130-4887-A20C-61055AB0C4FA}"/>
              </a:ext>
            </a:extLst>
          </p:cNvPr>
          <p:cNvSpPr/>
          <p:nvPr/>
        </p:nvSpPr>
        <p:spPr>
          <a:xfrm>
            <a:off x="1909354" y="3807135"/>
            <a:ext cx="290253" cy="923330"/>
          </a:xfrm>
          <a:prstGeom prst="rect">
            <a:avLst/>
          </a:prstGeom>
          <a:noFill/>
        </p:spPr>
        <p:txBody>
          <a:bodyPr wrap="squar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1</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0" name="Rectangle 9">
            <a:extLst>
              <a:ext uri="{FF2B5EF4-FFF2-40B4-BE49-F238E27FC236}">
                <a16:creationId xmlns:a16="http://schemas.microsoft.com/office/drawing/2014/main" id="{C984A9BC-F63A-492C-8977-C642507F9233}"/>
              </a:ext>
            </a:extLst>
          </p:cNvPr>
          <p:cNvSpPr/>
          <p:nvPr/>
        </p:nvSpPr>
        <p:spPr>
          <a:xfrm>
            <a:off x="5512118" y="2387627"/>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Rectangle 10">
            <a:extLst>
              <a:ext uri="{FF2B5EF4-FFF2-40B4-BE49-F238E27FC236}">
                <a16:creationId xmlns:a16="http://schemas.microsoft.com/office/drawing/2014/main" id="{0FF9D44A-5DE2-4C42-911E-749673C88B1D}"/>
              </a:ext>
            </a:extLst>
          </p:cNvPr>
          <p:cNvSpPr/>
          <p:nvPr/>
        </p:nvSpPr>
        <p:spPr>
          <a:xfrm>
            <a:off x="6070284" y="380713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2" name="Rectangle 11">
            <a:extLst>
              <a:ext uri="{FF2B5EF4-FFF2-40B4-BE49-F238E27FC236}">
                <a16:creationId xmlns:a16="http://schemas.microsoft.com/office/drawing/2014/main" id="{C2503D31-252F-481B-A1F0-13F804A38E1F}"/>
              </a:ext>
            </a:extLst>
          </p:cNvPr>
          <p:cNvSpPr/>
          <p:nvPr/>
        </p:nvSpPr>
        <p:spPr>
          <a:xfrm>
            <a:off x="8763132" y="380713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3</a:t>
            </a:r>
          </a:p>
        </p:txBody>
      </p:sp>
      <p:sp>
        <p:nvSpPr>
          <p:cNvPr id="13" name="Rectangle 12">
            <a:extLst>
              <a:ext uri="{FF2B5EF4-FFF2-40B4-BE49-F238E27FC236}">
                <a16:creationId xmlns:a16="http://schemas.microsoft.com/office/drawing/2014/main" id="{54B08DC2-6001-4058-9813-E2BC9C4F48DA}"/>
              </a:ext>
            </a:extLst>
          </p:cNvPr>
          <p:cNvSpPr/>
          <p:nvPr/>
        </p:nvSpPr>
        <p:spPr>
          <a:xfrm>
            <a:off x="4465091" y="3160336"/>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3</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46513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FB22-16AC-40A4-99A1-7ACB2F0C21A5}"/>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87A07333-6A1D-445A-A88C-D7E8B1D74027}"/>
              </a:ext>
            </a:extLst>
          </p:cNvPr>
          <p:cNvSpPr>
            <a:spLocks noGrp="1"/>
          </p:cNvSpPr>
          <p:nvPr>
            <p:ph idx="1"/>
          </p:nvPr>
        </p:nvSpPr>
        <p:spPr/>
        <p:txBody>
          <a:bodyPr/>
          <a:lstStyle/>
          <a:p>
            <a:r>
              <a:rPr lang="en-US" dirty="0"/>
              <a:t>Think nested if statements, but with loops!</a:t>
            </a:r>
          </a:p>
          <a:p>
            <a:pPr lvl="1"/>
            <a:r>
              <a:rPr lang="en-US" dirty="0"/>
              <a:t>A loop within a loop (within a loop, within a loop…)</a:t>
            </a:r>
          </a:p>
          <a:p>
            <a:r>
              <a:rPr lang="en-US" dirty="0"/>
              <a:t>These tend to be harder to debug since it’s two loops that can potentially go haywire and never stop… more on infinite loops in a bit</a:t>
            </a:r>
          </a:p>
          <a:p>
            <a:r>
              <a:rPr lang="en-US" dirty="0"/>
              <a:t>The convention for nested for loops specifically is to have your outer for loop’s variable be </a:t>
            </a:r>
            <a:r>
              <a:rPr lang="en-US" dirty="0" err="1">
                <a:latin typeface="Courier New" panose="02070309020205020404" pitchFamily="49" charset="0"/>
                <a:cs typeface="Courier New" panose="02070309020205020404" pitchFamily="49" charset="0"/>
              </a:rPr>
              <a:t>i</a:t>
            </a:r>
            <a:r>
              <a:rPr lang="en-US" dirty="0"/>
              <a:t> and your inner for loop’s variable be </a:t>
            </a:r>
            <a:r>
              <a:rPr lang="en-US" dirty="0">
                <a:latin typeface="Courier New" panose="02070309020205020404" pitchFamily="49" charset="0"/>
                <a:cs typeface="Courier New" panose="02070309020205020404" pitchFamily="49" charset="0"/>
              </a:rPr>
              <a:t>j</a:t>
            </a:r>
            <a:r>
              <a:rPr lang="en-US" dirty="0"/>
              <a:t> </a:t>
            </a:r>
          </a:p>
        </p:txBody>
      </p:sp>
    </p:spTree>
    <p:extLst>
      <p:ext uri="{BB962C8B-B14F-4D97-AF65-F5344CB8AC3E}">
        <p14:creationId xmlns:p14="http://schemas.microsoft.com/office/powerpoint/2010/main" val="2269348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173</TotalTime>
  <Words>885</Words>
  <Application>Microsoft Macintosh PowerPoint</Application>
  <PresentationFormat>Widescreen</PresentationFormat>
  <Paragraphs>97</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Courier New</vt:lpstr>
      <vt:lpstr>Wingdings 3</vt:lpstr>
      <vt:lpstr>Ion</vt:lpstr>
      <vt:lpstr>CS0007 Recitation</vt:lpstr>
      <vt:lpstr>Overview</vt:lpstr>
      <vt:lpstr>Midterm…</vt:lpstr>
      <vt:lpstr>Loops</vt:lpstr>
      <vt:lpstr>While Loops</vt:lpstr>
      <vt:lpstr>Do-While Loops</vt:lpstr>
      <vt:lpstr>For Loops</vt:lpstr>
      <vt:lpstr>For Loops</vt:lpstr>
      <vt:lpstr>Nested Loops</vt:lpstr>
      <vt:lpstr>Nested Loops</vt:lpstr>
      <vt:lpstr>The Break Keyword</vt:lpstr>
      <vt:lpstr>Lab 4 Part 1</vt:lpstr>
      <vt:lpstr>Lab 4 Part 2</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14</cp:revision>
  <dcterms:created xsi:type="dcterms:W3CDTF">2021-09-09T03:17:48Z</dcterms:created>
  <dcterms:modified xsi:type="dcterms:W3CDTF">2021-10-07T04:41:23Z</dcterms:modified>
</cp:coreProperties>
</file>