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75" r:id="rId3"/>
    <p:sldId id="301" r:id="rId4"/>
    <p:sldId id="303" r:id="rId5"/>
    <p:sldId id="302" r:id="rId6"/>
    <p:sldId id="304" r:id="rId7"/>
    <p:sldId id="305" r:id="rId8"/>
    <p:sldId id="306" r:id="rId9"/>
    <p:sldId id="308" r:id="rId10"/>
    <p:sldId id="307"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25"/>
    <p:restoredTop sz="82535"/>
  </p:normalViewPr>
  <p:slideViewPr>
    <p:cSldViewPr snapToGrid="0" snapToObjects="1">
      <p:cViewPr varScale="1">
        <p:scale>
          <a:sx n="123" d="100"/>
          <a:sy n="123" d="100"/>
        </p:scale>
        <p:origin x="17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3995-10D3-7249-9CF2-C18001382AD9}" type="datetimeFigureOut">
              <a:rPr lang="en-US" smtClean="0"/>
              <a:t>10/14/21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AC35DA-9462-6A4F-A7AC-CDD8C541B644}" type="slidenum">
              <a:rPr lang="en-US" smtClean="0"/>
              <a:t>‹#›</a:t>
            </a:fld>
            <a:endParaRPr lang="en-US"/>
          </a:p>
        </p:txBody>
      </p:sp>
    </p:spTree>
    <p:extLst>
      <p:ext uri="{BB962C8B-B14F-4D97-AF65-F5344CB8AC3E}">
        <p14:creationId xmlns:p14="http://schemas.microsoft.com/office/powerpoint/2010/main" val="163684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11</a:t>
            </a:fld>
            <a:endParaRPr lang="en-US"/>
          </a:p>
        </p:txBody>
      </p:sp>
    </p:spTree>
    <p:extLst>
      <p:ext uri="{BB962C8B-B14F-4D97-AF65-F5344CB8AC3E}">
        <p14:creationId xmlns:p14="http://schemas.microsoft.com/office/powerpoint/2010/main" val="2864674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22</a:t>
            </a:fld>
            <a:endParaRPr lang="en-US"/>
          </a:p>
        </p:txBody>
      </p:sp>
    </p:spTree>
    <p:extLst>
      <p:ext uri="{BB962C8B-B14F-4D97-AF65-F5344CB8AC3E}">
        <p14:creationId xmlns:p14="http://schemas.microsoft.com/office/powerpoint/2010/main" val="407210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13</a:t>
            </a:fld>
            <a:endParaRPr lang="en-US"/>
          </a:p>
        </p:txBody>
      </p:sp>
    </p:spTree>
    <p:extLst>
      <p:ext uri="{BB962C8B-B14F-4D97-AF65-F5344CB8AC3E}">
        <p14:creationId xmlns:p14="http://schemas.microsoft.com/office/powerpoint/2010/main" val="2828251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15</a:t>
            </a:fld>
            <a:endParaRPr lang="en-US"/>
          </a:p>
        </p:txBody>
      </p:sp>
    </p:spTree>
    <p:extLst>
      <p:ext uri="{BB962C8B-B14F-4D97-AF65-F5344CB8AC3E}">
        <p14:creationId xmlns:p14="http://schemas.microsoft.com/office/powerpoint/2010/main" val="552643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16</a:t>
            </a:fld>
            <a:endParaRPr lang="en-US"/>
          </a:p>
        </p:txBody>
      </p:sp>
    </p:spTree>
    <p:extLst>
      <p:ext uri="{BB962C8B-B14F-4D97-AF65-F5344CB8AC3E}">
        <p14:creationId xmlns:p14="http://schemas.microsoft.com/office/powerpoint/2010/main" val="2248555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17</a:t>
            </a:fld>
            <a:endParaRPr lang="en-US"/>
          </a:p>
        </p:txBody>
      </p:sp>
    </p:spTree>
    <p:extLst>
      <p:ext uri="{BB962C8B-B14F-4D97-AF65-F5344CB8AC3E}">
        <p14:creationId xmlns:p14="http://schemas.microsoft.com/office/powerpoint/2010/main" val="694313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18</a:t>
            </a:fld>
            <a:endParaRPr lang="en-US"/>
          </a:p>
        </p:txBody>
      </p:sp>
    </p:spTree>
    <p:extLst>
      <p:ext uri="{BB962C8B-B14F-4D97-AF65-F5344CB8AC3E}">
        <p14:creationId xmlns:p14="http://schemas.microsoft.com/office/powerpoint/2010/main" val="1737561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19</a:t>
            </a:fld>
            <a:endParaRPr lang="en-US"/>
          </a:p>
        </p:txBody>
      </p:sp>
    </p:spTree>
    <p:extLst>
      <p:ext uri="{BB962C8B-B14F-4D97-AF65-F5344CB8AC3E}">
        <p14:creationId xmlns:p14="http://schemas.microsoft.com/office/powerpoint/2010/main" val="2312663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20</a:t>
            </a:fld>
            <a:endParaRPr lang="en-US"/>
          </a:p>
        </p:txBody>
      </p:sp>
    </p:spTree>
    <p:extLst>
      <p:ext uri="{BB962C8B-B14F-4D97-AF65-F5344CB8AC3E}">
        <p14:creationId xmlns:p14="http://schemas.microsoft.com/office/powerpoint/2010/main" val="1334638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21</a:t>
            </a:fld>
            <a:endParaRPr lang="en-US"/>
          </a:p>
        </p:txBody>
      </p:sp>
    </p:spTree>
    <p:extLst>
      <p:ext uri="{BB962C8B-B14F-4D97-AF65-F5344CB8AC3E}">
        <p14:creationId xmlns:p14="http://schemas.microsoft.com/office/powerpoint/2010/main" val="363769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10/14/21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10/14/21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10/14/21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10/14/21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10/14/21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10/14/21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iscord.gg/H2Ugbr6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oracle.com/javase/7/docs/api/java/util/Scanner.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hyperlink" Target="https://docs.oracle.com/javase/8/docs/api/java/io/BufferedReader.html#rea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8847-B000-FF4F-B15B-118411EF556E}"/>
              </a:ext>
            </a:extLst>
          </p:cNvPr>
          <p:cNvSpPr>
            <a:spLocks noGrp="1"/>
          </p:cNvSpPr>
          <p:nvPr>
            <p:ph type="ctrTitle"/>
          </p:nvPr>
        </p:nvSpPr>
        <p:spPr/>
        <p:txBody>
          <a:bodyPr/>
          <a:lstStyle/>
          <a:p>
            <a:r>
              <a:rPr lang="en-US" dirty="0"/>
              <a:t>CS0007 Recitation</a:t>
            </a:r>
          </a:p>
        </p:txBody>
      </p:sp>
      <p:sp>
        <p:nvSpPr>
          <p:cNvPr id="3" name="Subtitle 2">
            <a:extLst>
              <a:ext uri="{FF2B5EF4-FFF2-40B4-BE49-F238E27FC236}">
                <a16:creationId xmlns:a16="http://schemas.microsoft.com/office/drawing/2014/main" id="{B151D2C2-C9FD-AF4B-92B7-EF5755E44CBC}"/>
              </a:ext>
            </a:extLst>
          </p:cNvPr>
          <p:cNvSpPr>
            <a:spLocks noGrp="1"/>
          </p:cNvSpPr>
          <p:nvPr>
            <p:ph type="subTitle" idx="1"/>
          </p:nvPr>
        </p:nvSpPr>
        <p:spPr>
          <a:xfrm>
            <a:off x="1154955" y="4777379"/>
            <a:ext cx="8825658" cy="1297743"/>
          </a:xfrm>
        </p:spPr>
        <p:txBody>
          <a:bodyPr>
            <a:normAutofit/>
          </a:bodyPr>
          <a:lstStyle/>
          <a:p>
            <a:r>
              <a:rPr lang="en-US" dirty="0"/>
              <a:t>Thursdays 12:00-12:50PM</a:t>
            </a:r>
          </a:p>
          <a:p>
            <a:r>
              <a:rPr lang="en-US" dirty="0"/>
              <a:t>Michael Bartlett</a:t>
            </a:r>
          </a:p>
        </p:txBody>
      </p:sp>
    </p:spTree>
    <p:extLst>
      <p:ext uri="{BB962C8B-B14F-4D97-AF65-F5344CB8AC3E}">
        <p14:creationId xmlns:p14="http://schemas.microsoft.com/office/powerpoint/2010/main" val="3853907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Writing Text Files Using </a:t>
            </a:r>
            <a:r>
              <a:rPr lang="en-US" dirty="0" err="1"/>
              <a:t>PrintWriter</a:t>
            </a:r>
            <a:endParaRPr lang="en-US" dirty="0"/>
          </a:p>
        </p:txBody>
      </p:sp>
      <p:pic>
        <p:nvPicPr>
          <p:cNvPr id="18" name="Graphic 17" descr="Arrow Right with solid fill">
            <a:extLst>
              <a:ext uri="{FF2B5EF4-FFF2-40B4-BE49-F238E27FC236}">
                <a16:creationId xmlns:a16="http://schemas.microsoft.com/office/drawing/2014/main" id="{1018E0A3-C824-E846-8D95-537EF74B31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49998" y="3186430"/>
            <a:ext cx="914400" cy="914400"/>
          </a:xfrm>
          <a:prstGeom prst="rect">
            <a:avLst/>
          </a:prstGeom>
        </p:spPr>
      </p:pic>
      <p:pic>
        <p:nvPicPr>
          <p:cNvPr id="5" name="Picture 4" descr="A screenshot of a computer&#10;&#10;Description automatically generated with medium confidence">
            <a:extLst>
              <a:ext uri="{FF2B5EF4-FFF2-40B4-BE49-F238E27FC236}">
                <a16:creationId xmlns:a16="http://schemas.microsoft.com/office/drawing/2014/main" id="{13693864-E269-154C-833B-2D10037459D1}"/>
              </a:ext>
            </a:extLst>
          </p:cNvPr>
          <p:cNvPicPr>
            <a:picLocks noChangeAspect="1"/>
          </p:cNvPicPr>
          <p:nvPr/>
        </p:nvPicPr>
        <p:blipFill>
          <a:blip r:embed="rId4"/>
          <a:stretch>
            <a:fillRect/>
          </a:stretch>
        </p:blipFill>
        <p:spPr>
          <a:xfrm>
            <a:off x="105091" y="2030730"/>
            <a:ext cx="6375400" cy="3225800"/>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2EC59D27-ECB3-8B48-A20E-2A34D96A30C7}"/>
              </a:ext>
            </a:extLst>
          </p:cNvPr>
          <p:cNvPicPr>
            <a:picLocks noChangeAspect="1"/>
          </p:cNvPicPr>
          <p:nvPr/>
        </p:nvPicPr>
        <p:blipFill>
          <a:blip r:embed="rId5"/>
          <a:stretch>
            <a:fillRect/>
          </a:stretch>
        </p:blipFill>
        <p:spPr>
          <a:xfrm>
            <a:off x="7702207" y="2347948"/>
            <a:ext cx="4384702" cy="2656805"/>
          </a:xfrm>
          <a:prstGeom prst="rect">
            <a:avLst/>
          </a:prstGeom>
        </p:spPr>
      </p:pic>
    </p:spTree>
    <p:extLst>
      <p:ext uri="{BB962C8B-B14F-4D97-AF65-F5344CB8AC3E}">
        <p14:creationId xmlns:p14="http://schemas.microsoft.com/office/powerpoint/2010/main" val="437536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Appending Data To Existing File Using </a:t>
            </a:r>
            <a:r>
              <a:rPr lang="en-US" dirty="0" err="1"/>
              <a:t>FileWriter</a:t>
            </a:r>
            <a:endParaRPr lang="en-US" dirty="0"/>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First, make a new File object</a:t>
            </a:r>
          </a:p>
          <a:p>
            <a:r>
              <a:rPr lang="en-US" dirty="0"/>
              <a:t>Then, make a new </a:t>
            </a:r>
            <a:r>
              <a:rPr lang="en-US" dirty="0" err="1"/>
              <a:t>FileWriter</a:t>
            </a:r>
            <a:r>
              <a:rPr lang="en-US" dirty="0"/>
              <a:t> object and set the file name.</a:t>
            </a:r>
          </a:p>
          <a:p>
            <a:r>
              <a:rPr lang="en-US" dirty="0"/>
              <a:t>Then, make a </a:t>
            </a:r>
            <a:r>
              <a:rPr lang="en-US" dirty="0" err="1"/>
              <a:t>BufferedWriter</a:t>
            </a:r>
            <a:r>
              <a:rPr lang="en-US" dirty="0"/>
              <a:t> object out of your </a:t>
            </a:r>
            <a:r>
              <a:rPr lang="en-US" dirty="0" err="1"/>
              <a:t>FileWriter</a:t>
            </a:r>
            <a:r>
              <a:rPr lang="en-US" dirty="0"/>
              <a:t> object</a:t>
            </a:r>
          </a:p>
          <a:p>
            <a:r>
              <a:rPr lang="en-US" dirty="0"/>
              <a:t>Write your data and then close the </a:t>
            </a:r>
            <a:r>
              <a:rPr lang="en-US" dirty="0" err="1"/>
              <a:t>BufferedWriter</a:t>
            </a:r>
            <a:r>
              <a:rPr lang="en-US" dirty="0"/>
              <a:t> and </a:t>
            </a:r>
            <a:r>
              <a:rPr lang="en-US" dirty="0" err="1"/>
              <a:t>FileWriter</a:t>
            </a:r>
            <a:r>
              <a:rPr lang="en-US" dirty="0"/>
              <a:t> objects.</a:t>
            </a:r>
          </a:p>
          <a:p>
            <a:pPr marL="0" indent="0">
              <a:buNone/>
            </a:pPr>
            <a:endParaRPr lang="en-US" dirty="0"/>
          </a:p>
        </p:txBody>
      </p:sp>
    </p:spTree>
    <p:extLst>
      <p:ext uri="{BB962C8B-B14F-4D97-AF65-F5344CB8AC3E}">
        <p14:creationId xmlns:p14="http://schemas.microsoft.com/office/powerpoint/2010/main" val="3177193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05C0190F-38A4-9B4C-B0D9-08974444E568}"/>
              </a:ext>
            </a:extLst>
          </p:cNvPr>
          <p:cNvPicPr>
            <a:picLocks noChangeAspect="1"/>
          </p:cNvPicPr>
          <p:nvPr/>
        </p:nvPicPr>
        <p:blipFill>
          <a:blip r:embed="rId2"/>
          <a:stretch>
            <a:fillRect/>
          </a:stretch>
        </p:blipFill>
        <p:spPr>
          <a:xfrm>
            <a:off x="105091" y="2659380"/>
            <a:ext cx="6336644" cy="1957729"/>
          </a:xfrm>
          <a:prstGeom prst="rect">
            <a:avLst/>
          </a:prstGeom>
        </p:spPr>
      </p:pic>
      <p:pic>
        <p:nvPicPr>
          <p:cNvPr id="18" name="Graphic 17" descr="Arrow Right with solid fill">
            <a:extLst>
              <a:ext uri="{FF2B5EF4-FFF2-40B4-BE49-F238E27FC236}">
                <a16:creationId xmlns:a16="http://schemas.microsoft.com/office/drawing/2014/main" id="{1018E0A3-C824-E846-8D95-537EF74B31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3190" y="3111854"/>
            <a:ext cx="914400" cy="914400"/>
          </a:xfrm>
          <a:prstGeom prst="rect">
            <a:avLst/>
          </a:prstGeom>
        </p:spPr>
      </p:pic>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Appending Data To Existing File Using </a:t>
            </a:r>
            <a:r>
              <a:rPr lang="en-US" dirty="0" err="1"/>
              <a:t>FileWriter</a:t>
            </a:r>
            <a:endParaRPr lang="en-US" dirty="0"/>
          </a:p>
        </p:txBody>
      </p:sp>
      <p:pic>
        <p:nvPicPr>
          <p:cNvPr id="7" name="Picture 6" descr="Graphical user interface, text, application&#10;&#10;Description automatically generated">
            <a:extLst>
              <a:ext uri="{FF2B5EF4-FFF2-40B4-BE49-F238E27FC236}">
                <a16:creationId xmlns:a16="http://schemas.microsoft.com/office/drawing/2014/main" id="{C0077184-EC5F-4343-937D-5BD3B566A24D}"/>
              </a:ext>
            </a:extLst>
          </p:cNvPr>
          <p:cNvPicPr>
            <a:picLocks noChangeAspect="1"/>
          </p:cNvPicPr>
          <p:nvPr/>
        </p:nvPicPr>
        <p:blipFill>
          <a:blip r:embed="rId5"/>
          <a:stretch>
            <a:fillRect/>
          </a:stretch>
        </p:blipFill>
        <p:spPr>
          <a:xfrm>
            <a:off x="7537769" y="2359789"/>
            <a:ext cx="4549140" cy="2418530"/>
          </a:xfrm>
          <a:prstGeom prst="rect">
            <a:avLst/>
          </a:prstGeom>
        </p:spPr>
      </p:pic>
    </p:spTree>
    <p:extLst>
      <p:ext uri="{BB962C8B-B14F-4D97-AF65-F5344CB8AC3E}">
        <p14:creationId xmlns:p14="http://schemas.microsoft.com/office/powerpoint/2010/main" val="2836659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Handling Exceptions</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lnSpcReduction="10000"/>
          </a:bodyPr>
          <a:lstStyle/>
          <a:p>
            <a:r>
              <a:rPr lang="en-US" dirty="0"/>
              <a:t>Exceptions happen when we can’t 100% verify that the code will work while being compiled.</a:t>
            </a:r>
          </a:p>
          <a:p>
            <a:r>
              <a:rPr lang="en-US" dirty="0"/>
              <a:t>A good example of an exception would be trying to open a file that doesn’t exist.</a:t>
            </a:r>
          </a:p>
          <a:p>
            <a:pPr lvl="1"/>
            <a:r>
              <a:rPr lang="en-US" dirty="0"/>
              <a:t>If your program can’t find a file that you’re trying to open, a </a:t>
            </a:r>
            <a:r>
              <a:rPr lang="en-US" dirty="0" err="1"/>
              <a:t>FileNotFoundException</a:t>
            </a:r>
            <a:r>
              <a:rPr lang="en-US" dirty="0"/>
              <a:t> gets thrown by Java.</a:t>
            </a:r>
          </a:p>
          <a:p>
            <a:r>
              <a:rPr lang="en-US" dirty="0"/>
              <a:t>You could let Java know that your method may throw the exception (as seen in the previous examples)</a:t>
            </a:r>
          </a:p>
          <a:p>
            <a:r>
              <a:rPr lang="en-US" dirty="0"/>
              <a:t>Or, you could use a try catch block to handle an exception that may be thrown</a:t>
            </a:r>
          </a:p>
          <a:p>
            <a:pPr lvl="1"/>
            <a:r>
              <a:rPr lang="en-US" dirty="0"/>
              <a:t>You can then decide what happens if an exception happens instead of Java just stopping your program.</a:t>
            </a:r>
          </a:p>
          <a:p>
            <a:endParaRPr lang="en-US" dirty="0"/>
          </a:p>
          <a:p>
            <a:pPr marL="0" indent="0">
              <a:buNone/>
            </a:pPr>
            <a:endParaRPr lang="en-US" dirty="0"/>
          </a:p>
        </p:txBody>
      </p:sp>
    </p:spTree>
    <p:extLst>
      <p:ext uri="{BB962C8B-B14F-4D97-AF65-F5344CB8AC3E}">
        <p14:creationId xmlns:p14="http://schemas.microsoft.com/office/powerpoint/2010/main" val="1078658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phic 17" descr="Arrow Right with solid fill">
            <a:extLst>
              <a:ext uri="{FF2B5EF4-FFF2-40B4-BE49-F238E27FC236}">
                <a16:creationId xmlns:a16="http://schemas.microsoft.com/office/drawing/2014/main" id="{1018E0A3-C824-E846-8D95-537EF74B31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73190" y="3111854"/>
            <a:ext cx="914400" cy="914400"/>
          </a:xfrm>
          <a:prstGeom prst="rect">
            <a:avLst/>
          </a:prstGeom>
        </p:spPr>
      </p:pic>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Handling Exceptions</a:t>
            </a:r>
          </a:p>
        </p:txBody>
      </p:sp>
      <p:pic>
        <p:nvPicPr>
          <p:cNvPr id="5" name="Picture 4" descr="Text&#10;&#10;Description automatically generated">
            <a:extLst>
              <a:ext uri="{FF2B5EF4-FFF2-40B4-BE49-F238E27FC236}">
                <a16:creationId xmlns:a16="http://schemas.microsoft.com/office/drawing/2014/main" id="{BECE5D36-739F-B547-8AD9-09834A37AFAC}"/>
              </a:ext>
            </a:extLst>
          </p:cNvPr>
          <p:cNvPicPr>
            <a:picLocks noChangeAspect="1"/>
          </p:cNvPicPr>
          <p:nvPr/>
        </p:nvPicPr>
        <p:blipFill>
          <a:blip r:embed="rId4"/>
          <a:stretch>
            <a:fillRect/>
          </a:stretch>
        </p:blipFill>
        <p:spPr>
          <a:xfrm>
            <a:off x="105091" y="2639414"/>
            <a:ext cx="6217920" cy="1809228"/>
          </a:xfrm>
          <a:prstGeom prst="rect">
            <a:avLst/>
          </a:prstGeom>
        </p:spPr>
      </p:pic>
      <p:pic>
        <p:nvPicPr>
          <p:cNvPr id="8" name="Picture 7" descr="Text&#10;&#10;Description automatically generated">
            <a:extLst>
              <a:ext uri="{FF2B5EF4-FFF2-40B4-BE49-F238E27FC236}">
                <a16:creationId xmlns:a16="http://schemas.microsoft.com/office/drawing/2014/main" id="{9396B2A9-C500-F64A-9FEF-4881797A813A}"/>
              </a:ext>
            </a:extLst>
          </p:cNvPr>
          <p:cNvPicPr>
            <a:picLocks noChangeAspect="1"/>
          </p:cNvPicPr>
          <p:nvPr/>
        </p:nvPicPr>
        <p:blipFill>
          <a:blip r:embed="rId5"/>
          <a:stretch>
            <a:fillRect/>
          </a:stretch>
        </p:blipFill>
        <p:spPr>
          <a:xfrm>
            <a:off x="7387590" y="3234480"/>
            <a:ext cx="4714240" cy="791774"/>
          </a:xfrm>
          <a:prstGeom prst="rect">
            <a:avLst/>
          </a:prstGeom>
        </p:spPr>
      </p:pic>
    </p:spTree>
    <p:extLst>
      <p:ext uri="{BB962C8B-B14F-4D97-AF65-F5344CB8AC3E}">
        <p14:creationId xmlns:p14="http://schemas.microsoft.com/office/powerpoint/2010/main" val="354730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a:bodyPr>
          <a:lstStyle/>
          <a:p>
            <a:r>
              <a:rPr lang="en-US" dirty="0"/>
              <a:t>Arrays are used to store multiple values in a single variable, instead of declaring separate variables for each value.</a:t>
            </a:r>
          </a:p>
          <a:p>
            <a:r>
              <a:rPr lang="en-US" dirty="0"/>
              <a:t>When making an array, declare the type that’s going to be stored in it and name it. Then set the values that you want in the array.</a:t>
            </a:r>
          </a:p>
          <a:p>
            <a:r>
              <a:rPr lang="en-US" dirty="0"/>
              <a:t>Or you can declare an array that’s not equal to anything and just has its size in the square brackets.</a:t>
            </a:r>
          </a:p>
        </p:txBody>
      </p:sp>
    </p:spTree>
    <p:extLst>
      <p:ext uri="{BB962C8B-B14F-4D97-AF65-F5344CB8AC3E}">
        <p14:creationId xmlns:p14="http://schemas.microsoft.com/office/powerpoint/2010/main" val="388362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Creating Arrays</a:t>
            </a:r>
          </a:p>
        </p:txBody>
      </p:sp>
      <p:pic>
        <p:nvPicPr>
          <p:cNvPr id="7" name="Content Placeholder 6" descr="Text&#10;&#10;Description automatically generated">
            <a:extLst>
              <a:ext uri="{FF2B5EF4-FFF2-40B4-BE49-F238E27FC236}">
                <a16:creationId xmlns:a16="http://schemas.microsoft.com/office/drawing/2014/main" id="{B99133A6-1DEA-6C4C-B47A-B78A29093182}"/>
              </a:ext>
            </a:extLst>
          </p:cNvPr>
          <p:cNvPicPr>
            <a:picLocks noGrp="1" noChangeAspect="1"/>
          </p:cNvPicPr>
          <p:nvPr>
            <p:ph idx="1"/>
          </p:nvPr>
        </p:nvPicPr>
        <p:blipFill>
          <a:blip r:embed="rId3"/>
          <a:stretch>
            <a:fillRect/>
          </a:stretch>
        </p:blipFill>
        <p:spPr>
          <a:xfrm>
            <a:off x="1622425" y="1318791"/>
            <a:ext cx="8947150" cy="3148855"/>
          </a:xfrm>
        </p:spPr>
      </p:pic>
      <p:pic>
        <p:nvPicPr>
          <p:cNvPr id="9" name="Picture 8" descr="Text&#10;&#10;Description automatically generated">
            <a:extLst>
              <a:ext uri="{FF2B5EF4-FFF2-40B4-BE49-F238E27FC236}">
                <a16:creationId xmlns:a16="http://schemas.microsoft.com/office/drawing/2014/main" id="{7651F8B8-F974-9541-AB04-7F53F9792009}"/>
              </a:ext>
            </a:extLst>
          </p:cNvPr>
          <p:cNvPicPr>
            <a:picLocks noChangeAspect="1"/>
          </p:cNvPicPr>
          <p:nvPr/>
        </p:nvPicPr>
        <p:blipFill>
          <a:blip r:embed="rId4"/>
          <a:stretch>
            <a:fillRect/>
          </a:stretch>
        </p:blipFill>
        <p:spPr>
          <a:xfrm>
            <a:off x="3413760" y="4551466"/>
            <a:ext cx="5364480" cy="2239540"/>
          </a:xfrm>
          <a:prstGeom prst="rect">
            <a:avLst/>
          </a:prstGeom>
        </p:spPr>
      </p:pic>
      <p:pic>
        <p:nvPicPr>
          <p:cNvPr id="13" name="Graphic 12" descr="Line arrow: Slight curve with solid fill">
            <a:extLst>
              <a:ext uri="{FF2B5EF4-FFF2-40B4-BE49-F238E27FC236}">
                <a16:creationId xmlns:a16="http://schemas.microsoft.com/office/drawing/2014/main" id="{89348E7B-777D-3C47-ABF3-88293E507C3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613394">
            <a:off x="2156458" y="4740640"/>
            <a:ext cx="914400" cy="914400"/>
          </a:xfrm>
          <a:prstGeom prst="rect">
            <a:avLst/>
          </a:prstGeom>
        </p:spPr>
      </p:pic>
    </p:spTree>
    <p:extLst>
      <p:ext uri="{BB962C8B-B14F-4D97-AF65-F5344CB8AC3E}">
        <p14:creationId xmlns:p14="http://schemas.microsoft.com/office/powerpoint/2010/main" val="1797810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Multidimensional Arrays</a:t>
            </a:r>
          </a:p>
        </p:txBody>
      </p:sp>
      <p:pic>
        <p:nvPicPr>
          <p:cNvPr id="6" name="Picture 5" descr="Text&#10;&#10;Description automatically generated">
            <a:extLst>
              <a:ext uri="{FF2B5EF4-FFF2-40B4-BE49-F238E27FC236}">
                <a16:creationId xmlns:a16="http://schemas.microsoft.com/office/drawing/2014/main" id="{50057F41-DC11-854D-A858-2D66F53D301A}"/>
              </a:ext>
            </a:extLst>
          </p:cNvPr>
          <p:cNvPicPr>
            <a:picLocks noChangeAspect="1"/>
          </p:cNvPicPr>
          <p:nvPr/>
        </p:nvPicPr>
        <p:blipFill>
          <a:blip r:embed="rId3"/>
          <a:stretch>
            <a:fillRect/>
          </a:stretch>
        </p:blipFill>
        <p:spPr>
          <a:xfrm>
            <a:off x="234950" y="1672748"/>
            <a:ext cx="5723652" cy="3512503"/>
          </a:xfrm>
          <a:prstGeom prst="rect">
            <a:avLst/>
          </a:prstGeom>
        </p:spPr>
      </p:pic>
      <p:pic>
        <p:nvPicPr>
          <p:cNvPr id="10" name="Picture 9">
            <a:extLst>
              <a:ext uri="{FF2B5EF4-FFF2-40B4-BE49-F238E27FC236}">
                <a16:creationId xmlns:a16="http://schemas.microsoft.com/office/drawing/2014/main" id="{5BF982C1-327C-D74F-9024-F28775EA58EF}"/>
              </a:ext>
            </a:extLst>
          </p:cNvPr>
          <p:cNvPicPr>
            <a:picLocks noChangeAspect="1"/>
          </p:cNvPicPr>
          <p:nvPr/>
        </p:nvPicPr>
        <p:blipFill>
          <a:blip r:embed="rId4"/>
          <a:stretch>
            <a:fillRect/>
          </a:stretch>
        </p:blipFill>
        <p:spPr>
          <a:xfrm>
            <a:off x="3096776" y="5582920"/>
            <a:ext cx="8724900" cy="889000"/>
          </a:xfrm>
          <a:prstGeom prst="rect">
            <a:avLst/>
          </a:prstGeom>
        </p:spPr>
      </p:pic>
      <p:pic>
        <p:nvPicPr>
          <p:cNvPr id="11" name="Graphic 10" descr="Line arrow: Slight curve with solid fill">
            <a:extLst>
              <a:ext uri="{FF2B5EF4-FFF2-40B4-BE49-F238E27FC236}">
                <a16:creationId xmlns:a16="http://schemas.microsoft.com/office/drawing/2014/main" id="{7BD64802-3C9D-7741-A993-D17143CCD2A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613394">
            <a:off x="2110738" y="5193926"/>
            <a:ext cx="914400" cy="914400"/>
          </a:xfrm>
          <a:prstGeom prst="rect">
            <a:avLst/>
          </a:prstGeom>
        </p:spPr>
      </p:pic>
    </p:spTree>
    <p:extLst>
      <p:ext uri="{BB962C8B-B14F-4D97-AF65-F5344CB8AC3E}">
        <p14:creationId xmlns:p14="http://schemas.microsoft.com/office/powerpoint/2010/main" val="3662408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err="1"/>
              <a:t>ArrayLists</a:t>
            </a:r>
            <a:r>
              <a:rPr lang="en-US" dirty="0"/>
              <a:t> in Java</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a:bodyPr>
          <a:lstStyle/>
          <a:p>
            <a:r>
              <a:rPr lang="en-US" dirty="0" err="1"/>
              <a:t>ArrayLists</a:t>
            </a:r>
            <a:r>
              <a:rPr lang="en-US" dirty="0"/>
              <a:t> provide us with dynamic arrays in Java. </a:t>
            </a:r>
          </a:p>
          <a:p>
            <a:r>
              <a:rPr lang="en-US" dirty="0"/>
              <a:t>Though, it may be slower than standard arrays but can be helpful in programs where lots of manipulation in the array is needed.</a:t>
            </a:r>
          </a:p>
        </p:txBody>
      </p:sp>
    </p:spTree>
    <p:extLst>
      <p:ext uri="{BB962C8B-B14F-4D97-AF65-F5344CB8AC3E}">
        <p14:creationId xmlns:p14="http://schemas.microsoft.com/office/powerpoint/2010/main" val="1402896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Multidimensional Arrays</a:t>
            </a:r>
          </a:p>
        </p:txBody>
      </p:sp>
      <p:pic>
        <p:nvPicPr>
          <p:cNvPr id="4" name="Picture 3" descr="Text, application, chat or text message&#10;&#10;Description automatically generated">
            <a:extLst>
              <a:ext uri="{FF2B5EF4-FFF2-40B4-BE49-F238E27FC236}">
                <a16:creationId xmlns:a16="http://schemas.microsoft.com/office/drawing/2014/main" id="{F6CC8BB7-4E8B-344A-A801-F7AF5F451F21}"/>
              </a:ext>
            </a:extLst>
          </p:cNvPr>
          <p:cNvPicPr>
            <a:picLocks noChangeAspect="1"/>
          </p:cNvPicPr>
          <p:nvPr/>
        </p:nvPicPr>
        <p:blipFill>
          <a:blip r:embed="rId3"/>
          <a:stretch>
            <a:fillRect/>
          </a:stretch>
        </p:blipFill>
        <p:spPr>
          <a:xfrm>
            <a:off x="217096" y="1152983"/>
            <a:ext cx="3848139" cy="5311140"/>
          </a:xfrm>
          <a:prstGeom prst="rect">
            <a:avLst/>
          </a:prstGeom>
        </p:spPr>
      </p:pic>
      <p:pic>
        <p:nvPicPr>
          <p:cNvPr id="7" name="Picture 6">
            <a:extLst>
              <a:ext uri="{FF2B5EF4-FFF2-40B4-BE49-F238E27FC236}">
                <a16:creationId xmlns:a16="http://schemas.microsoft.com/office/drawing/2014/main" id="{ABA7999C-31AF-D64B-8471-EBFECB08380D}"/>
              </a:ext>
            </a:extLst>
          </p:cNvPr>
          <p:cNvPicPr>
            <a:picLocks noChangeAspect="1"/>
          </p:cNvPicPr>
          <p:nvPr/>
        </p:nvPicPr>
        <p:blipFill>
          <a:blip r:embed="rId4"/>
          <a:stretch>
            <a:fillRect/>
          </a:stretch>
        </p:blipFill>
        <p:spPr>
          <a:xfrm>
            <a:off x="5175250" y="3884930"/>
            <a:ext cx="6870700" cy="749300"/>
          </a:xfrm>
          <a:prstGeom prst="rect">
            <a:avLst/>
          </a:prstGeom>
        </p:spPr>
      </p:pic>
      <p:pic>
        <p:nvPicPr>
          <p:cNvPr id="12" name="Graphic 11" descr="Arrow Right with solid fill">
            <a:extLst>
              <a:ext uri="{FF2B5EF4-FFF2-40B4-BE49-F238E27FC236}">
                <a16:creationId xmlns:a16="http://schemas.microsoft.com/office/drawing/2014/main" id="{69DE2213-B670-9449-AC1F-6D4CBCCCAE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63042" y="3808553"/>
            <a:ext cx="914400" cy="914400"/>
          </a:xfrm>
          <a:prstGeom prst="rect">
            <a:avLst/>
          </a:prstGeom>
        </p:spPr>
      </p:pic>
    </p:spTree>
    <p:extLst>
      <p:ext uri="{BB962C8B-B14F-4D97-AF65-F5344CB8AC3E}">
        <p14:creationId xmlns:p14="http://schemas.microsoft.com/office/powerpoint/2010/main" val="3519201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28A2-37B6-4977-ACB8-BA8780C09E8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AB37740-ED68-4E77-BF99-3C1026335005}"/>
              </a:ext>
            </a:extLst>
          </p:cNvPr>
          <p:cNvSpPr>
            <a:spLocks noGrp="1"/>
          </p:cNvSpPr>
          <p:nvPr>
            <p:ph idx="1"/>
          </p:nvPr>
        </p:nvSpPr>
        <p:spPr/>
        <p:txBody>
          <a:bodyPr>
            <a:normAutofit/>
          </a:bodyPr>
          <a:lstStyle/>
          <a:p>
            <a:r>
              <a:rPr lang="en-US" dirty="0"/>
              <a:t>Reading Text Files</a:t>
            </a:r>
          </a:p>
          <a:p>
            <a:r>
              <a:rPr lang="en-US" dirty="0"/>
              <a:t>Writing Text Files</a:t>
            </a:r>
          </a:p>
          <a:p>
            <a:r>
              <a:rPr lang="en-US" dirty="0"/>
              <a:t>Exceptions</a:t>
            </a:r>
          </a:p>
          <a:p>
            <a:r>
              <a:rPr lang="en-US" dirty="0"/>
              <a:t>Arrays</a:t>
            </a:r>
          </a:p>
          <a:p>
            <a:r>
              <a:rPr lang="en-US" dirty="0"/>
              <a:t>Lab 6</a:t>
            </a:r>
          </a:p>
        </p:txBody>
      </p:sp>
    </p:spTree>
    <p:extLst>
      <p:ext uri="{BB962C8B-B14F-4D97-AF65-F5344CB8AC3E}">
        <p14:creationId xmlns:p14="http://schemas.microsoft.com/office/powerpoint/2010/main" val="1973151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Arrays vs. </a:t>
            </a:r>
            <a:r>
              <a:rPr lang="en-US" dirty="0" err="1"/>
              <a:t>Arraylists</a:t>
            </a:r>
            <a:br>
              <a:rPr lang="en-US" dirty="0"/>
            </a:br>
            <a:r>
              <a:rPr lang="en-US" sz="2800" dirty="0"/>
              <a:t>The </a:t>
            </a:r>
            <a:r>
              <a:rPr lang="en-US" sz="2800" dirty="0" err="1"/>
              <a:t>Similarites</a:t>
            </a:r>
            <a:r>
              <a:rPr lang="en-US" sz="2800" dirty="0"/>
              <a:t>:</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a:bodyPr>
          <a:lstStyle/>
          <a:p>
            <a:r>
              <a:rPr lang="en-US" dirty="0"/>
              <a:t>Array and </a:t>
            </a:r>
            <a:r>
              <a:rPr lang="en-US" dirty="0" err="1"/>
              <a:t>ArrayList</a:t>
            </a:r>
            <a:r>
              <a:rPr lang="en-US" dirty="0"/>
              <a:t> both are used for storing elements.</a:t>
            </a:r>
          </a:p>
          <a:p>
            <a:r>
              <a:rPr lang="en-US" dirty="0"/>
              <a:t>Array and </a:t>
            </a:r>
            <a:r>
              <a:rPr lang="en-US" dirty="0" err="1"/>
              <a:t>ArrayList</a:t>
            </a:r>
            <a:r>
              <a:rPr lang="en-US" dirty="0"/>
              <a:t> both can store null values.</a:t>
            </a:r>
          </a:p>
          <a:p>
            <a:r>
              <a:rPr lang="en-US" dirty="0"/>
              <a:t>They can have duplicate values.</a:t>
            </a:r>
          </a:p>
          <a:p>
            <a:r>
              <a:rPr lang="en-US" dirty="0"/>
              <a:t>They do not preserve the order of elements.</a:t>
            </a:r>
          </a:p>
        </p:txBody>
      </p:sp>
    </p:spTree>
    <p:extLst>
      <p:ext uri="{BB962C8B-B14F-4D97-AF65-F5344CB8AC3E}">
        <p14:creationId xmlns:p14="http://schemas.microsoft.com/office/powerpoint/2010/main" val="3897304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Arrays vs. </a:t>
            </a:r>
            <a:r>
              <a:rPr lang="en-US" dirty="0" err="1"/>
              <a:t>Arraylists</a:t>
            </a:r>
            <a:br>
              <a:rPr lang="en-US" dirty="0"/>
            </a:br>
            <a:r>
              <a:rPr lang="en-US" sz="2800" dirty="0"/>
              <a:t>Key Differences:</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a:bodyPr>
          <a:lstStyle/>
          <a:p>
            <a:r>
              <a:rPr lang="en-US" dirty="0"/>
              <a:t>Arrays are static in size, meaning that if you need to upsize it, it has to be copied into a new array before you can add more elements.</a:t>
            </a:r>
          </a:p>
          <a:p>
            <a:pPr lvl="1"/>
            <a:r>
              <a:rPr lang="en-US" dirty="0"/>
              <a:t>You need to know the size of the array when declaring it.</a:t>
            </a:r>
          </a:p>
          <a:p>
            <a:pPr lvl="1"/>
            <a:r>
              <a:rPr lang="en-US" dirty="0"/>
              <a:t>This makes it faster though</a:t>
            </a:r>
          </a:p>
          <a:p>
            <a:r>
              <a:rPr lang="en-US" dirty="0" err="1"/>
              <a:t>ArrayLists</a:t>
            </a:r>
            <a:r>
              <a:rPr lang="en-US" dirty="0"/>
              <a:t> are dynamic in size, meaning that you don’t need to make a new one to upsize it.</a:t>
            </a:r>
          </a:p>
          <a:p>
            <a:pPr lvl="1"/>
            <a:r>
              <a:rPr lang="en-US" dirty="0"/>
              <a:t>The size isn’t necessary when declaring it.</a:t>
            </a:r>
          </a:p>
          <a:p>
            <a:pPr lvl="1"/>
            <a:r>
              <a:rPr lang="en-US" dirty="0" err="1"/>
              <a:t>ArrayList</a:t>
            </a:r>
            <a:r>
              <a:rPr lang="en-US" dirty="0"/>
              <a:t> is internally backed by the array in Java so the resize operation slows down the performance</a:t>
            </a:r>
          </a:p>
          <a:p>
            <a:r>
              <a:rPr lang="en-US" dirty="0"/>
              <a:t>Arrays can be multi-dimensional whereas </a:t>
            </a:r>
            <a:r>
              <a:rPr lang="en-US" dirty="0" err="1"/>
              <a:t>ArrayLists</a:t>
            </a:r>
            <a:r>
              <a:rPr lang="en-US" dirty="0"/>
              <a:t> can only be single dimensional.</a:t>
            </a:r>
          </a:p>
          <a:p>
            <a:endParaRPr lang="en-US" dirty="0"/>
          </a:p>
        </p:txBody>
      </p:sp>
    </p:spTree>
    <p:extLst>
      <p:ext uri="{BB962C8B-B14F-4D97-AF65-F5344CB8AC3E}">
        <p14:creationId xmlns:p14="http://schemas.microsoft.com/office/powerpoint/2010/main" val="2407903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a:t>Lab 6 (Due 10/20 at 11:59PM)</a:t>
            </a:r>
            <a:endParaRPr lang="en-US" sz="2800" dirty="0"/>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a:bodyPr>
          <a:lstStyle/>
          <a:p>
            <a:r>
              <a:rPr lang="en-US" dirty="0"/>
              <a:t>Check out Paulo’s videos for the explanations</a:t>
            </a:r>
          </a:p>
          <a:p>
            <a:r>
              <a:rPr lang="en-US" dirty="0"/>
              <a:t>Key Concepts:</a:t>
            </a:r>
          </a:p>
          <a:p>
            <a:pPr lvl="1"/>
            <a:r>
              <a:rPr lang="en-US" dirty="0"/>
              <a:t>Reading data from a </a:t>
            </a:r>
            <a:r>
              <a:rPr lang="en-US" dirty="0" err="1"/>
              <a:t>textfile</a:t>
            </a:r>
            <a:r>
              <a:rPr lang="en-US" dirty="0"/>
              <a:t> into an </a:t>
            </a:r>
            <a:r>
              <a:rPr lang="en-US" dirty="0" err="1"/>
              <a:t>arraylist</a:t>
            </a:r>
            <a:endParaRPr lang="en-US" dirty="0"/>
          </a:p>
          <a:p>
            <a:pPr lvl="1"/>
            <a:r>
              <a:rPr lang="en-US" dirty="0"/>
              <a:t>Access </a:t>
            </a:r>
            <a:r>
              <a:rPr lang="en-US" dirty="0" err="1"/>
              <a:t>arraylist</a:t>
            </a:r>
            <a:r>
              <a:rPr lang="en-US" dirty="0"/>
              <a:t> elements based on user input</a:t>
            </a:r>
          </a:p>
          <a:p>
            <a:pPr lvl="1"/>
            <a:r>
              <a:rPr lang="en-US" dirty="0"/>
              <a:t>Validating user input</a:t>
            </a:r>
          </a:p>
          <a:p>
            <a:endParaRPr lang="en-US" dirty="0"/>
          </a:p>
        </p:txBody>
      </p:sp>
    </p:spTree>
    <p:extLst>
      <p:ext uri="{BB962C8B-B14F-4D97-AF65-F5344CB8AC3E}">
        <p14:creationId xmlns:p14="http://schemas.microsoft.com/office/powerpoint/2010/main" val="3998192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CA09-4AAA-4CF2-BB02-E701D5A2E51E}"/>
              </a:ext>
            </a:extLst>
          </p:cNvPr>
          <p:cNvSpPr>
            <a:spLocks noGrp="1"/>
          </p:cNvSpPr>
          <p:nvPr>
            <p:ph type="title"/>
          </p:nvPr>
        </p:nvSpPr>
        <p:spPr/>
        <p:txBody>
          <a:bodyPr/>
          <a:lstStyle/>
          <a:p>
            <a:r>
              <a:rPr lang="en-US" dirty="0"/>
              <a:t>For next week</a:t>
            </a:r>
          </a:p>
        </p:txBody>
      </p:sp>
      <p:sp>
        <p:nvSpPr>
          <p:cNvPr id="3" name="Content Placeholder 2">
            <a:extLst>
              <a:ext uri="{FF2B5EF4-FFF2-40B4-BE49-F238E27FC236}">
                <a16:creationId xmlns:a16="http://schemas.microsoft.com/office/drawing/2014/main" id="{AF03CE7B-894F-4C32-A38C-B0AC7AC85D8A}"/>
              </a:ext>
            </a:extLst>
          </p:cNvPr>
          <p:cNvSpPr>
            <a:spLocks noGrp="1"/>
          </p:cNvSpPr>
          <p:nvPr>
            <p:ph idx="1"/>
          </p:nvPr>
        </p:nvSpPr>
        <p:spPr>
          <a:xfrm>
            <a:off x="1141412" y="2249487"/>
            <a:ext cx="9905999" cy="3806256"/>
          </a:xfrm>
        </p:spPr>
        <p:txBody>
          <a:bodyPr>
            <a:normAutofit/>
          </a:bodyPr>
          <a:lstStyle/>
          <a:p>
            <a:r>
              <a:rPr lang="en-US" dirty="0"/>
              <a:t>It looks like y’all will have an exam coming up so we’ll talk about that and any other concepts you learned that week</a:t>
            </a:r>
          </a:p>
          <a:p>
            <a:r>
              <a:rPr lang="en-US" dirty="0"/>
              <a:t>This lab will take awhile and is a lot more than you’ve done before.</a:t>
            </a:r>
          </a:p>
          <a:p>
            <a:pPr lvl="1"/>
            <a:r>
              <a:rPr lang="en-US" dirty="0"/>
              <a:t>Do it in small pieces and test as you go! </a:t>
            </a:r>
          </a:p>
          <a:p>
            <a:r>
              <a:rPr lang="en-US" b="1" dirty="0"/>
              <a:t>Please email me or if you’re having issues with submitting labs on time</a:t>
            </a:r>
          </a:p>
          <a:p>
            <a:pPr lvl="1"/>
            <a:r>
              <a:rPr lang="en-US" b="1" dirty="0"/>
              <a:t>Or if you’re having any issues with the labs/quizzes! If you don’t understand how to do something just ask!</a:t>
            </a:r>
          </a:p>
          <a:p>
            <a:r>
              <a:rPr lang="en-US" dirty="0"/>
              <a:t>We made a Discord server! </a:t>
            </a:r>
            <a:r>
              <a:rPr lang="en-US" dirty="0">
                <a:hlinkClick r:id="rId2"/>
              </a:rPr>
              <a:t>https://discord.gg/H2Ugbr63</a:t>
            </a:r>
            <a:endParaRPr lang="en-US" dirty="0"/>
          </a:p>
          <a:p>
            <a:pPr lvl="1"/>
            <a:r>
              <a:rPr lang="en-US" dirty="0"/>
              <a:t>Joining is optional, but it’ll be a good point of contact with us</a:t>
            </a:r>
          </a:p>
        </p:txBody>
      </p:sp>
    </p:spTree>
    <p:extLst>
      <p:ext uri="{BB962C8B-B14F-4D97-AF65-F5344CB8AC3E}">
        <p14:creationId xmlns:p14="http://schemas.microsoft.com/office/powerpoint/2010/main" val="1149961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Reading Text Files Using Scanner</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First, we need to use the File Class to get a reference to the file that we want to read.</a:t>
            </a:r>
          </a:p>
          <a:p>
            <a:r>
              <a:rPr lang="en-US" dirty="0"/>
              <a:t>Then we use a Scanner to read the file and do something with the data.</a:t>
            </a:r>
          </a:p>
          <a:p>
            <a:r>
              <a:rPr lang="en-US" dirty="0"/>
              <a:t>Scanner has multiple methods that we can utilize to read the file.</a:t>
            </a:r>
          </a:p>
          <a:p>
            <a:pPr lvl="1"/>
            <a:r>
              <a:rPr lang="en-US" dirty="0">
                <a:hlinkClick r:id="rId2"/>
              </a:rPr>
              <a:t>Check out the Java API docs for Scanner</a:t>
            </a:r>
            <a:endParaRPr lang="en-US" dirty="0"/>
          </a:p>
        </p:txBody>
      </p:sp>
    </p:spTree>
    <p:extLst>
      <p:ext uri="{BB962C8B-B14F-4D97-AF65-F5344CB8AC3E}">
        <p14:creationId xmlns:p14="http://schemas.microsoft.com/office/powerpoint/2010/main" val="75874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Reading Text Files Using Scanner</a:t>
            </a:r>
          </a:p>
        </p:txBody>
      </p:sp>
      <p:pic>
        <p:nvPicPr>
          <p:cNvPr id="7" name="Picture 6" descr="Text&#10;&#10;Description automatically generated">
            <a:extLst>
              <a:ext uri="{FF2B5EF4-FFF2-40B4-BE49-F238E27FC236}">
                <a16:creationId xmlns:a16="http://schemas.microsoft.com/office/drawing/2014/main" id="{7C6F0349-F125-504A-B962-CFB5A7D6912B}"/>
              </a:ext>
            </a:extLst>
          </p:cNvPr>
          <p:cNvPicPr>
            <a:picLocks noChangeAspect="1"/>
          </p:cNvPicPr>
          <p:nvPr/>
        </p:nvPicPr>
        <p:blipFill>
          <a:blip r:embed="rId2"/>
          <a:stretch>
            <a:fillRect/>
          </a:stretch>
        </p:blipFill>
        <p:spPr>
          <a:xfrm>
            <a:off x="1739090" y="1279985"/>
            <a:ext cx="8713820" cy="5380173"/>
          </a:xfrm>
          <a:prstGeom prst="rect">
            <a:avLst/>
          </a:prstGeom>
        </p:spPr>
      </p:pic>
    </p:spTree>
    <p:extLst>
      <p:ext uri="{BB962C8B-B14F-4D97-AF65-F5344CB8AC3E}">
        <p14:creationId xmlns:p14="http://schemas.microsoft.com/office/powerpoint/2010/main" val="134090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Reading Text Files Using Scanner</a:t>
            </a:r>
          </a:p>
        </p:txBody>
      </p:sp>
      <p:pic>
        <p:nvPicPr>
          <p:cNvPr id="9" name="Picture 8" descr="Text&#10;&#10;Description automatically generated">
            <a:extLst>
              <a:ext uri="{FF2B5EF4-FFF2-40B4-BE49-F238E27FC236}">
                <a16:creationId xmlns:a16="http://schemas.microsoft.com/office/drawing/2014/main" id="{402A8BD3-8EE3-7F40-915A-2D18F16A0F27}"/>
              </a:ext>
            </a:extLst>
          </p:cNvPr>
          <p:cNvPicPr>
            <a:picLocks noChangeAspect="1"/>
          </p:cNvPicPr>
          <p:nvPr/>
        </p:nvPicPr>
        <p:blipFill>
          <a:blip r:embed="rId2"/>
          <a:stretch>
            <a:fillRect/>
          </a:stretch>
        </p:blipFill>
        <p:spPr>
          <a:xfrm>
            <a:off x="204470" y="1548686"/>
            <a:ext cx="8051800" cy="1544953"/>
          </a:xfrm>
          <a:prstGeom prst="rect">
            <a:avLst/>
          </a:prstGeom>
        </p:spPr>
      </p:pic>
      <p:pic>
        <p:nvPicPr>
          <p:cNvPr id="11" name="Picture 10" descr="Text&#10;&#10;Description automatically generated">
            <a:extLst>
              <a:ext uri="{FF2B5EF4-FFF2-40B4-BE49-F238E27FC236}">
                <a16:creationId xmlns:a16="http://schemas.microsoft.com/office/drawing/2014/main" id="{8F4FEB19-6DF5-3447-BE4F-336EA418CDD9}"/>
              </a:ext>
            </a:extLst>
          </p:cNvPr>
          <p:cNvPicPr>
            <a:picLocks noChangeAspect="1"/>
          </p:cNvPicPr>
          <p:nvPr/>
        </p:nvPicPr>
        <p:blipFill>
          <a:blip r:embed="rId3"/>
          <a:stretch>
            <a:fillRect/>
          </a:stretch>
        </p:blipFill>
        <p:spPr>
          <a:xfrm>
            <a:off x="311150" y="4910533"/>
            <a:ext cx="8051800" cy="1639413"/>
          </a:xfrm>
          <a:prstGeom prst="rect">
            <a:avLst/>
          </a:prstGeom>
        </p:spPr>
      </p:pic>
      <p:pic>
        <p:nvPicPr>
          <p:cNvPr id="13" name="Picture 12" descr="Text&#10;&#10;Description automatically generated with medium confidence">
            <a:extLst>
              <a:ext uri="{FF2B5EF4-FFF2-40B4-BE49-F238E27FC236}">
                <a16:creationId xmlns:a16="http://schemas.microsoft.com/office/drawing/2014/main" id="{AE3099E1-9897-0142-A051-1B0DFC63BEA2}"/>
              </a:ext>
            </a:extLst>
          </p:cNvPr>
          <p:cNvPicPr>
            <a:picLocks noChangeAspect="1"/>
          </p:cNvPicPr>
          <p:nvPr/>
        </p:nvPicPr>
        <p:blipFill>
          <a:blip r:embed="rId4"/>
          <a:stretch>
            <a:fillRect/>
          </a:stretch>
        </p:blipFill>
        <p:spPr>
          <a:xfrm>
            <a:off x="9993630" y="3459360"/>
            <a:ext cx="952500" cy="3162300"/>
          </a:xfrm>
          <a:prstGeom prst="rect">
            <a:avLst/>
          </a:prstGeom>
        </p:spPr>
      </p:pic>
      <p:pic>
        <p:nvPicPr>
          <p:cNvPr id="15" name="Picture 14" descr="Graphical user interface, text, application&#10;&#10;Description automatically generated">
            <a:extLst>
              <a:ext uri="{FF2B5EF4-FFF2-40B4-BE49-F238E27FC236}">
                <a16:creationId xmlns:a16="http://schemas.microsoft.com/office/drawing/2014/main" id="{F80CDA18-6CFD-4B4F-A406-B2438C794B38}"/>
              </a:ext>
            </a:extLst>
          </p:cNvPr>
          <p:cNvPicPr>
            <a:picLocks noChangeAspect="1"/>
          </p:cNvPicPr>
          <p:nvPr/>
        </p:nvPicPr>
        <p:blipFill>
          <a:blip r:embed="rId5"/>
          <a:stretch>
            <a:fillRect/>
          </a:stretch>
        </p:blipFill>
        <p:spPr>
          <a:xfrm>
            <a:off x="8769350" y="1853248"/>
            <a:ext cx="3111500" cy="698500"/>
          </a:xfrm>
          <a:prstGeom prst="rect">
            <a:avLst/>
          </a:prstGeom>
        </p:spPr>
      </p:pic>
      <p:pic>
        <p:nvPicPr>
          <p:cNvPr id="17" name="Graphic 16" descr="Arrow Right with solid fill">
            <a:extLst>
              <a:ext uri="{FF2B5EF4-FFF2-40B4-BE49-F238E27FC236}">
                <a16:creationId xmlns:a16="http://schemas.microsoft.com/office/drawing/2014/main" id="{795B2893-085F-A448-AF7C-12B70AC149A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99678" y="1847295"/>
            <a:ext cx="914400" cy="914400"/>
          </a:xfrm>
          <a:prstGeom prst="rect">
            <a:avLst/>
          </a:prstGeom>
        </p:spPr>
      </p:pic>
      <p:pic>
        <p:nvPicPr>
          <p:cNvPr id="18" name="Graphic 17" descr="Arrow Right with solid fill">
            <a:extLst>
              <a:ext uri="{FF2B5EF4-FFF2-40B4-BE49-F238E27FC236}">
                <a16:creationId xmlns:a16="http://schemas.microsoft.com/office/drawing/2014/main" id="{1018E0A3-C824-E846-8D95-537EF74B31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50198" y="5398215"/>
            <a:ext cx="914400" cy="914400"/>
          </a:xfrm>
          <a:prstGeom prst="rect">
            <a:avLst/>
          </a:prstGeom>
        </p:spPr>
      </p:pic>
    </p:spTree>
    <p:extLst>
      <p:ext uri="{BB962C8B-B14F-4D97-AF65-F5344CB8AC3E}">
        <p14:creationId xmlns:p14="http://schemas.microsoft.com/office/powerpoint/2010/main" val="2223992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Reading Text Files Using </a:t>
            </a:r>
            <a:r>
              <a:rPr lang="en-US" dirty="0" err="1"/>
              <a:t>BufferedReader</a:t>
            </a:r>
            <a:endParaRPr lang="en-US" dirty="0"/>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First, we need to use the File Class to get a reference to the file that we want to read.</a:t>
            </a:r>
          </a:p>
          <a:p>
            <a:r>
              <a:rPr lang="en-US" dirty="0"/>
              <a:t>Then we use a </a:t>
            </a:r>
            <a:r>
              <a:rPr lang="en-US" dirty="0" err="1"/>
              <a:t>BufferedReader</a:t>
            </a:r>
            <a:r>
              <a:rPr lang="en-US" dirty="0"/>
              <a:t> to read the file.</a:t>
            </a:r>
          </a:p>
          <a:p>
            <a:r>
              <a:rPr lang="en-US" dirty="0"/>
              <a:t>Scanner has multiple methods that we can utilize to read the file.</a:t>
            </a:r>
          </a:p>
          <a:p>
            <a:pPr lvl="1"/>
            <a:r>
              <a:rPr lang="en-US" dirty="0">
                <a:hlinkClick r:id="rId2"/>
              </a:rPr>
              <a:t>Check out the Java API docs for </a:t>
            </a:r>
            <a:r>
              <a:rPr lang="en-US" dirty="0" err="1">
                <a:hlinkClick r:id="rId2"/>
              </a:rPr>
              <a:t>BufferedReader</a:t>
            </a:r>
            <a:endParaRPr lang="en-US" dirty="0"/>
          </a:p>
        </p:txBody>
      </p:sp>
    </p:spTree>
    <p:extLst>
      <p:ext uri="{BB962C8B-B14F-4D97-AF65-F5344CB8AC3E}">
        <p14:creationId xmlns:p14="http://schemas.microsoft.com/office/powerpoint/2010/main" val="129575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Reading Text Files Using </a:t>
            </a:r>
            <a:r>
              <a:rPr lang="en-US" dirty="0" err="1"/>
              <a:t>BufferedReader</a:t>
            </a:r>
            <a:endParaRPr lang="en-US" dirty="0"/>
          </a:p>
        </p:txBody>
      </p:sp>
      <p:pic>
        <p:nvPicPr>
          <p:cNvPr id="18" name="Graphic 17" descr="Arrow Right with solid fill">
            <a:extLst>
              <a:ext uri="{FF2B5EF4-FFF2-40B4-BE49-F238E27FC236}">
                <a16:creationId xmlns:a16="http://schemas.microsoft.com/office/drawing/2014/main" id="{1018E0A3-C824-E846-8D95-537EF74B31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77758" y="3382801"/>
            <a:ext cx="914400" cy="914400"/>
          </a:xfrm>
          <a:prstGeom prst="rect">
            <a:avLst/>
          </a:prstGeom>
        </p:spPr>
      </p:pic>
      <p:pic>
        <p:nvPicPr>
          <p:cNvPr id="4" name="Picture 3" descr="Text&#10;&#10;Description automatically generated">
            <a:extLst>
              <a:ext uri="{FF2B5EF4-FFF2-40B4-BE49-F238E27FC236}">
                <a16:creationId xmlns:a16="http://schemas.microsoft.com/office/drawing/2014/main" id="{EC6EEFC4-8994-9549-B24F-B834BA91174E}"/>
              </a:ext>
            </a:extLst>
          </p:cNvPr>
          <p:cNvPicPr>
            <a:picLocks noChangeAspect="1"/>
          </p:cNvPicPr>
          <p:nvPr/>
        </p:nvPicPr>
        <p:blipFill>
          <a:blip r:embed="rId4"/>
          <a:stretch>
            <a:fillRect/>
          </a:stretch>
        </p:blipFill>
        <p:spPr>
          <a:xfrm>
            <a:off x="364171" y="2745720"/>
            <a:ext cx="7040880" cy="2188563"/>
          </a:xfrm>
          <a:prstGeom prst="rect">
            <a:avLst/>
          </a:prstGeom>
        </p:spPr>
      </p:pic>
      <p:pic>
        <p:nvPicPr>
          <p:cNvPr id="6" name="Picture 5" descr="Text&#10;&#10;Description automatically generated">
            <a:extLst>
              <a:ext uri="{FF2B5EF4-FFF2-40B4-BE49-F238E27FC236}">
                <a16:creationId xmlns:a16="http://schemas.microsoft.com/office/drawing/2014/main" id="{0E2023B9-E198-204F-B0D7-6778C7A818C0}"/>
              </a:ext>
            </a:extLst>
          </p:cNvPr>
          <p:cNvPicPr>
            <a:picLocks noChangeAspect="1"/>
          </p:cNvPicPr>
          <p:nvPr/>
        </p:nvPicPr>
        <p:blipFill>
          <a:blip r:embed="rId5"/>
          <a:stretch>
            <a:fillRect/>
          </a:stretch>
        </p:blipFill>
        <p:spPr>
          <a:xfrm>
            <a:off x="8944929" y="3459001"/>
            <a:ext cx="2882900" cy="762000"/>
          </a:xfrm>
          <a:prstGeom prst="rect">
            <a:avLst/>
          </a:prstGeom>
        </p:spPr>
      </p:pic>
    </p:spTree>
    <p:extLst>
      <p:ext uri="{BB962C8B-B14F-4D97-AF65-F5344CB8AC3E}">
        <p14:creationId xmlns:p14="http://schemas.microsoft.com/office/powerpoint/2010/main" val="356343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Scanner Vs. </a:t>
            </a:r>
            <a:r>
              <a:rPr lang="en-US" dirty="0" err="1"/>
              <a:t>BufferedReader</a:t>
            </a:r>
            <a:endParaRPr lang="en-US" dirty="0"/>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Scanner will </a:t>
            </a:r>
            <a:r>
              <a:rPr lang="en-US" i="1" dirty="0"/>
              <a:t>parse</a:t>
            </a:r>
            <a:r>
              <a:rPr lang="en-US" dirty="0"/>
              <a:t> every “token” in a file that way you can interpret all the “tokens” in a file</a:t>
            </a:r>
          </a:p>
          <a:p>
            <a:pPr lvl="1"/>
            <a:r>
              <a:rPr lang="en-US" dirty="0"/>
              <a:t>Parsing: Interpreting the given input as tokens (parts). It's able to give back you specific parts directly as int, string, decimal, etc. See also all those </a:t>
            </a:r>
            <a:r>
              <a:rPr lang="en-US" dirty="0" err="1"/>
              <a:t>nextXx</a:t>
            </a:r>
            <a:r>
              <a:rPr lang="en-US" dirty="0"/>
              <a:t>() methods in Scanner class.</a:t>
            </a:r>
          </a:p>
          <a:p>
            <a:r>
              <a:rPr lang="en-US" dirty="0" err="1"/>
              <a:t>BufferedReader</a:t>
            </a:r>
            <a:r>
              <a:rPr lang="en-US" dirty="0"/>
              <a:t> will simply read the stream without doing any special parsing</a:t>
            </a:r>
          </a:p>
          <a:p>
            <a:pPr lvl="1"/>
            <a:r>
              <a:rPr lang="en-US" dirty="0"/>
              <a:t>Reading = Dumb streaming. It keeps giving back you all characters, which you in turn have to manually inspect if you'd like to match or compose something useful. But if you don't need to do that anyway, then reading is sufficient.</a:t>
            </a:r>
          </a:p>
        </p:txBody>
      </p:sp>
    </p:spTree>
    <p:extLst>
      <p:ext uri="{BB962C8B-B14F-4D97-AF65-F5344CB8AC3E}">
        <p14:creationId xmlns:p14="http://schemas.microsoft.com/office/powerpoint/2010/main" val="525723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Writing to files Using </a:t>
            </a:r>
            <a:r>
              <a:rPr lang="en-US" dirty="0" err="1"/>
              <a:t>PrintWriter</a:t>
            </a:r>
            <a:endParaRPr lang="en-US" dirty="0"/>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First, make a new </a:t>
            </a:r>
            <a:r>
              <a:rPr lang="en-US" dirty="0" err="1"/>
              <a:t>PrintWriter</a:t>
            </a:r>
            <a:r>
              <a:rPr lang="en-US" dirty="0"/>
              <a:t> object and set the file name.</a:t>
            </a:r>
          </a:p>
          <a:p>
            <a:r>
              <a:rPr lang="en-US" dirty="0"/>
              <a:t>Then, write your data.</a:t>
            </a:r>
          </a:p>
          <a:p>
            <a:r>
              <a:rPr lang="en-US" dirty="0"/>
              <a:t>Make sure to close it using </a:t>
            </a:r>
            <a:r>
              <a:rPr lang="en-US" dirty="0" err="1"/>
              <a:t>writer.close</a:t>
            </a:r>
            <a:r>
              <a:rPr lang="en-US" dirty="0"/>
              <a:t>();</a:t>
            </a:r>
          </a:p>
          <a:p>
            <a:pPr lvl="1"/>
            <a:r>
              <a:rPr lang="en-US" dirty="0"/>
              <a:t>Your data won’t write if you don’t do this.</a:t>
            </a:r>
          </a:p>
        </p:txBody>
      </p:sp>
    </p:spTree>
    <p:extLst>
      <p:ext uri="{BB962C8B-B14F-4D97-AF65-F5344CB8AC3E}">
        <p14:creationId xmlns:p14="http://schemas.microsoft.com/office/powerpoint/2010/main" val="1999195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698</TotalTime>
  <Words>930</Words>
  <Application>Microsoft Macintosh PowerPoint</Application>
  <PresentationFormat>Widescreen</PresentationFormat>
  <Paragraphs>94</Paragraphs>
  <Slides>23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Wingdings 3</vt:lpstr>
      <vt:lpstr>Ion</vt:lpstr>
      <vt:lpstr>CS0007 Recitation</vt:lpstr>
      <vt:lpstr>Overview</vt:lpstr>
      <vt:lpstr>Reading Text Files Using Scanner</vt:lpstr>
      <vt:lpstr>Reading Text Files Using Scanner</vt:lpstr>
      <vt:lpstr>Reading Text Files Using Scanner</vt:lpstr>
      <vt:lpstr>Reading Text Files Using BufferedReader</vt:lpstr>
      <vt:lpstr>Reading Text Files Using BufferedReader</vt:lpstr>
      <vt:lpstr>Scanner Vs. BufferedReader</vt:lpstr>
      <vt:lpstr>Writing to files Using PrintWriter</vt:lpstr>
      <vt:lpstr>Writing Text Files Using PrintWriter</vt:lpstr>
      <vt:lpstr>Appending Data To Existing File Using FileWriter</vt:lpstr>
      <vt:lpstr>Appending Data To Existing File Using FileWriter</vt:lpstr>
      <vt:lpstr>Handling Exceptions</vt:lpstr>
      <vt:lpstr>Handling Exceptions</vt:lpstr>
      <vt:lpstr>Arrays</vt:lpstr>
      <vt:lpstr>Creating Arrays</vt:lpstr>
      <vt:lpstr>Multidimensional Arrays</vt:lpstr>
      <vt:lpstr>ArrayLists in Java</vt:lpstr>
      <vt:lpstr>Multidimensional Arrays</vt:lpstr>
      <vt:lpstr>Arrays vs. Arraylists The Similarites:</vt:lpstr>
      <vt:lpstr>Arrays vs. Arraylists Key Differences:</vt:lpstr>
      <vt:lpstr>Lab 6 (Due 10/20 at 11:59PM)</vt:lpstr>
      <vt:lpstr>For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CS0007 Recitation</dc:title>
  <dc:creator>Bartlett, Michael</dc:creator>
  <cp:lastModifiedBy>Bartlett, Michael</cp:lastModifiedBy>
  <cp:revision>31</cp:revision>
  <dcterms:created xsi:type="dcterms:W3CDTF">2021-09-09T03:17:48Z</dcterms:created>
  <dcterms:modified xsi:type="dcterms:W3CDTF">2021-10-14T15:21:35Z</dcterms:modified>
</cp:coreProperties>
</file>