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82585"/>
  </p:normalViewPr>
  <p:slideViewPr>
    <p:cSldViewPr snapToGrid="0" snapToObjects="1">
      <p:cViewPr varScale="1">
        <p:scale>
          <a:sx n="105" d="100"/>
          <a:sy n="105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EF9A-AA3D-4A5A-B9D5-E0BFA3BF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43" y="1410586"/>
            <a:ext cx="4096115" cy="4688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we create a new array called </a:t>
            </a:r>
            <a:r>
              <a:rPr lang="en-US" dirty="0" err="1"/>
              <a:t>newArr</a:t>
            </a:r>
            <a:r>
              <a:rPr lang="en-US" dirty="0"/>
              <a:t> that is equal to the array that we passed in. </a:t>
            </a:r>
          </a:p>
          <a:p>
            <a:r>
              <a:rPr lang="en-US" dirty="0"/>
              <a:t>Then, we use the inputted row and column value to replace whatever number was in that position before with the user-inputted number</a:t>
            </a:r>
          </a:p>
          <a:p>
            <a:r>
              <a:rPr lang="en-US" dirty="0"/>
              <a:t>Finally, we </a:t>
            </a:r>
            <a:r>
              <a:rPr lang="en-US" b="1" dirty="0"/>
              <a:t>return</a:t>
            </a:r>
            <a:r>
              <a:rPr lang="en-US" dirty="0"/>
              <a:t> the new array since this method is a non-void method; the return type is a two-dimensional array. </a:t>
            </a:r>
          </a:p>
          <a:p>
            <a:pPr lvl="1"/>
            <a:r>
              <a:rPr lang="en-US" dirty="0"/>
              <a:t>The return type and the type of variable in the return statement MUST be the same.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86956-3759-4BB4-9BF2-AF9F57A2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94" y="2295367"/>
            <a:ext cx="7487695" cy="1133633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B9D88C7-A1A4-4A7D-A8BD-CF91CDD78CB1}"/>
              </a:ext>
            </a:extLst>
          </p:cNvPr>
          <p:cNvCxnSpPr/>
          <p:nvPr/>
        </p:nvCxnSpPr>
        <p:spPr>
          <a:xfrm>
            <a:off x="2869035" y="2172749"/>
            <a:ext cx="2114026" cy="453005"/>
          </a:xfrm>
          <a:prstGeom prst="curvedConnector3">
            <a:avLst>
              <a:gd name="adj1" fmla="val 718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64D92C0-6579-4F32-9491-DB645DEA742B}"/>
              </a:ext>
            </a:extLst>
          </p:cNvPr>
          <p:cNvCxnSpPr>
            <a:cxnSpLocks/>
          </p:cNvCxnSpPr>
          <p:nvPr/>
        </p:nvCxnSpPr>
        <p:spPr>
          <a:xfrm flipV="1">
            <a:off x="4018327" y="2862183"/>
            <a:ext cx="964734" cy="7534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66148CF-D993-45FB-A9B7-0C23273713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12893" y="3357886"/>
            <a:ext cx="1346052" cy="104862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618F074-8212-4D5B-8FCE-1C557ACABB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7467" y="3289168"/>
            <a:ext cx="1832202" cy="167220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DE938E-C1D5-4308-BDC5-BEB23667FC0C}"/>
              </a:ext>
            </a:extLst>
          </p:cNvPr>
          <p:cNvSpPr txBox="1">
            <a:spLocks/>
          </p:cNvSpPr>
          <p:nvPr/>
        </p:nvSpPr>
        <p:spPr>
          <a:xfrm>
            <a:off x="5171997" y="5041373"/>
            <a:ext cx="2513538" cy="913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the new value of </a:t>
            </a:r>
            <a:r>
              <a:rPr lang="en-US" dirty="0" err="1"/>
              <a:t>newArr</a:t>
            </a:r>
            <a:r>
              <a:rPr lang="en-US" dirty="0"/>
              <a:t>, which is what we are returning to the main method and storing in variable </a:t>
            </a:r>
            <a:r>
              <a:rPr lang="en-US" dirty="0" err="1"/>
              <a:t>newSudoku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BED37FD-AD5D-4DAC-AC0B-B3A8AC0F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653" y="1682396"/>
            <a:ext cx="3646676" cy="28714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02FF6A-E8F1-4808-87FC-9BFD351AE15A}"/>
              </a:ext>
            </a:extLst>
          </p:cNvPr>
          <p:cNvCxnSpPr>
            <a:cxnSpLocks/>
          </p:cNvCxnSpPr>
          <p:nvPr/>
        </p:nvCxnSpPr>
        <p:spPr>
          <a:xfrm flipH="1">
            <a:off x="8325195" y="1894532"/>
            <a:ext cx="219398" cy="460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BE9BB2-88F7-405A-96E7-AA88275FFA7E}"/>
              </a:ext>
            </a:extLst>
          </p:cNvPr>
          <p:cNvCxnSpPr>
            <a:cxnSpLocks/>
          </p:cNvCxnSpPr>
          <p:nvPr/>
        </p:nvCxnSpPr>
        <p:spPr>
          <a:xfrm>
            <a:off x="9124690" y="1894532"/>
            <a:ext cx="119699" cy="385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0CE1A8-891E-4801-BF91-8A95D8F18374}"/>
              </a:ext>
            </a:extLst>
          </p:cNvPr>
          <p:cNvCxnSpPr>
            <a:cxnSpLocks/>
          </p:cNvCxnSpPr>
          <p:nvPr/>
        </p:nvCxnSpPr>
        <p:spPr>
          <a:xfrm>
            <a:off x="9824486" y="1935144"/>
            <a:ext cx="627822" cy="41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D8C8C7-4D22-4105-A6F0-C9D9DC0D0664}"/>
              </a:ext>
            </a:extLst>
          </p:cNvPr>
          <p:cNvCxnSpPr>
            <a:cxnSpLocks/>
          </p:cNvCxnSpPr>
          <p:nvPr/>
        </p:nvCxnSpPr>
        <p:spPr>
          <a:xfrm>
            <a:off x="10406010" y="1921148"/>
            <a:ext cx="864637" cy="40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BFB5C82-62D8-453E-A899-F7AA9494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515" y="4155323"/>
            <a:ext cx="2638793" cy="199100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04ECBDF8-B822-48EE-89AC-8F74CA36A8B0}"/>
              </a:ext>
            </a:extLst>
          </p:cNvPr>
          <p:cNvSpPr/>
          <p:nvPr/>
        </p:nvSpPr>
        <p:spPr>
          <a:xfrm>
            <a:off x="7961152" y="4125271"/>
            <a:ext cx="302004" cy="32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33061" y="4947883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68" y="1658143"/>
            <a:ext cx="4139200" cy="3541714"/>
          </a:xfrm>
        </p:spPr>
        <p:txBody>
          <a:bodyPr>
            <a:normAutofit/>
          </a:bodyPr>
          <a:lstStyle/>
          <a:p>
            <a:r>
              <a:rPr lang="en-US" dirty="0"/>
              <a:t>Note again that since </a:t>
            </a:r>
            <a:r>
              <a:rPr lang="en-US" dirty="0" err="1"/>
              <a:t>replaceNum</a:t>
            </a:r>
            <a:r>
              <a:rPr lang="en-US" dirty="0"/>
              <a:t> is a non-void method, we need to store its return value in a variable in the main method</a:t>
            </a:r>
          </a:p>
          <a:p>
            <a:r>
              <a:rPr lang="en-US" dirty="0"/>
              <a:t>Finally, we call printArray on </a:t>
            </a:r>
            <a:r>
              <a:rPr lang="en-US" dirty="0" err="1"/>
              <a:t>newSudoku</a:t>
            </a:r>
            <a:r>
              <a:rPr lang="en-US" dirty="0"/>
              <a:t> so the new sudoku board with the updated number can be 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8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A7CC-8C6F-40BC-B569-EA325E60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95127"/>
            <a:ext cx="4858172" cy="31288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Within this method, we print out “The sudoku board is:” followed by each number in the array in the same way we display any other two-dimensional array. </a:t>
            </a:r>
          </a:p>
          <a:p>
            <a:r>
              <a:rPr lang="en-US" dirty="0"/>
              <a:t>This is a void method, so there is no return keyword. Also, we do not need to assign calls to this method to a new variable in main. </a:t>
            </a:r>
          </a:p>
          <a:p>
            <a:r>
              <a:rPr lang="en-US" dirty="0"/>
              <a:t>With this, we have reached the end of our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1CF70-5438-4A17-A7F6-4264D4B0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26" y="553203"/>
            <a:ext cx="7535327" cy="22386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075BA-CA45-45C2-B632-8DD987420F5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472196" y="2640461"/>
            <a:ext cx="425727" cy="8733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A6DC71-89E6-4F08-AC8F-F7F7D447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1" y="3513831"/>
            <a:ext cx="482032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FAC-6FAE-4549-9CAC-48D5EA6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FA37-4FAA-47F2-9C92-14A47BF4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the process of making a method call itself</a:t>
            </a:r>
          </a:p>
          <a:p>
            <a:r>
              <a:rPr lang="en-US" dirty="0"/>
              <a:t>This provides a way to break larger problems down into simple subproblems.</a:t>
            </a:r>
          </a:p>
          <a:p>
            <a:r>
              <a:rPr lang="en-US" dirty="0"/>
              <a:t>When writing a recursive method, you must ensure that you have:</a:t>
            </a:r>
          </a:p>
          <a:p>
            <a:pPr lvl="1"/>
            <a:r>
              <a:rPr lang="en-US" dirty="0"/>
              <a:t>A base case, otherwise known as a halting case, that is attainable </a:t>
            </a:r>
          </a:p>
          <a:p>
            <a:pPr lvl="1"/>
            <a:r>
              <a:rPr lang="en-US" dirty="0"/>
              <a:t>A recursive case in which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336168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F08F-FCE3-474C-AFC2-DF51897B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5CB5-DAF4-4781-B568-9778A3D8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can be difficult to wrap your head around, so we’re going to explore this recursive method that adds a range of numbers together </a:t>
            </a:r>
          </a:p>
          <a:p>
            <a:pPr lvl="1"/>
            <a:r>
              <a:rPr lang="en-US" dirty="0"/>
              <a:t>(i.e. 5+4+3+2+1)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78216-C293-47F8-A6F9-E4CA4102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1" y="3815263"/>
            <a:ext cx="3734321" cy="2695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E08AD-99D1-4B94-90C1-979DC247D32E}"/>
              </a:ext>
            </a:extLst>
          </p:cNvPr>
          <p:cNvSpPr txBox="1">
            <a:spLocks/>
          </p:cNvSpPr>
          <p:nvPr/>
        </p:nvSpPr>
        <p:spPr>
          <a:xfrm>
            <a:off x="7595119" y="4842588"/>
            <a:ext cx="4127207" cy="125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Recursive case</a:t>
            </a:r>
          </a:p>
          <a:p>
            <a:pPr marL="0" indent="0">
              <a:buNone/>
            </a:pPr>
            <a:r>
              <a:rPr lang="en-US" dirty="0"/>
              <a:t>Base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1AA4E-206B-4CA7-B2E6-104F723AAE77}"/>
              </a:ext>
            </a:extLst>
          </p:cNvPr>
          <p:cNvCxnSpPr>
            <a:cxnSpLocks/>
          </p:cNvCxnSpPr>
          <p:nvPr/>
        </p:nvCxnSpPr>
        <p:spPr>
          <a:xfrm flipH="1">
            <a:off x="5514392" y="5163239"/>
            <a:ext cx="2080727" cy="297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F7FBC6-2C62-4557-A32D-909E129C2F0B}"/>
              </a:ext>
            </a:extLst>
          </p:cNvPr>
          <p:cNvCxnSpPr>
            <a:cxnSpLocks/>
          </p:cNvCxnSpPr>
          <p:nvPr/>
        </p:nvCxnSpPr>
        <p:spPr>
          <a:xfrm flipH="1">
            <a:off x="4422711" y="5704414"/>
            <a:ext cx="3172410" cy="2391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7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First, the sum method is called; sum is a non-void method that returns an integer as well as taking an integer in as a parameter. </a:t>
            </a:r>
          </a:p>
          <a:p>
            <a:r>
              <a:rPr lang="en-US" dirty="0"/>
              <a:t>We call sum(5), which takes us down to the sum method</a:t>
            </a:r>
          </a:p>
          <a:p>
            <a:pPr lvl="1"/>
            <a:r>
              <a:rPr lang="en-US" dirty="0"/>
              <a:t>In this situation, k = 5</a:t>
            </a:r>
          </a:p>
          <a:p>
            <a:pPr lvl="1"/>
            <a:r>
              <a:rPr lang="en-US" dirty="0"/>
              <a:t>If k &gt; 0, we return k + sum(k-1)</a:t>
            </a:r>
          </a:p>
          <a:p>
            <a:pPr lvl="1"/>
            <a:r>
              <a:rPr lang="en-US" dirty="0"/>
              <a:t>In other words, we return 5 + sum(4)…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Since sum(4) was called in our last return statement, we go through sum again with k = 4. </a:t>
            </a:r>
          </a:p>
          <a:p>
            <a:r>
              <a:rPr lang="en-US" dirty="0"/>
              <a:t>We call sum(4), which takes us back to the sum method</a:t>
            </a:r>
          </a:p>
          <a:p>
            <a:pPr lvl="1"/>
            <a:r>
              <a:rPr lang="en-US" dirty="0"/>
              <a:t>In this situation, k = 4</a:t>
            </a:r>
          </a:p>
          <a:p>
            <a:pPr lvl="1"/>
            <a:r>
              <a:rPr lang="en-US" dirty="0"/>
              <a:t>If k &gt; 0, we return k + sum(k-1)</a:t>
            </a:r>
          </a:p>
          <a:p>
            <a:pPr lvl="1"/>
            <a:r>
              <a:rPr lang="en-US" dirty="0"/>
              <a:t>In other words, we return 4 + sum(3)…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9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Since sum(3) was called in our last return statement, we go through sum again with k = 3. </a:t>
            </a:r>
          </a:p>
          <a:p>
            <a:r>
              <a:rPr lang="en-US" dirty="0"/>
              <a:t>We call sum(3)… this is getting repetitive</a:t>
            </a:r>
          </a:p>
          <a:p>
            <a:pPr lvl="1"/>
            <a:r>
              <a:rPr lang="en-US" dirty="0"/>
              <a:t>sum(3) will return 3 + sum(2)</a:t>
            </a:r>
          </a:p>
          <a:p>
            <a:pPr lvl="1"/>
            <a:r>
              <a:rPr lang="en-US" dirty="0"/>
              <a:t>sum(2) will return 2 + sum(1)</a:t>
            </a:r>
          </a:p>
          <a:p>
            <a:pPr lvl="1"/>
            <a:r>
              <a:rPr lang="en-US" dirty="0"/>
              <a:t>sum(1) will return 1 + sum(0)</a:t>
            </a:r>
          </a:p>
          <a:p>
            <a:r>
              <a:rPr lang="en-US" dirty="0"/>
              <a:t>When sum(0) is called, k = 0… which isn’t greater than 0! </a:t>
            </a:r>
          </a:p>
          <a:p>
            <a:pPr lvl="1"/>
            <a:r>
              <a:rPr lang="en-US" dirty="0"/>
              <a:t>We’ve hit our base case! Return 0!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3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9BB-4969-4CB8-BB7D-9EB7111B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18" y="1297764"/>
            <a:ext cx="5455331" cy="4468554"/>
          </a:xfrm>
        </p:spPr>
        <p:txBody>
          <a:bodyPr>
            <a:normAutofit/>
          </a:bodyPr>
          <a:lstStyle/>
          <a:p>
            <a:r>
              <a:rPr lang="en-US" dirty="0"/>
              <a:t>We’re not done yet!!!!!</a:t>
            </a:r>
          </a:p>
          <a:p>
            <a:r>
              <a:rPr lang="en-US" dirty="0"/>
              <a:t>There is still the matter of all those other method calls to go…</a:t>
            </a:r>
          </a:p>
          <a:p>
            <a:pPr lvl="1"/>
            <a:r>
              <a:rPr lang="en-US" dirty="0"/>
              <a:t>sum(0) = 0</a:t>
            </a:r>
          </a:p>
          <a:p>
            <a:pPr lvl="1"/>
            <a:r>
              <a:rPr lang="en-US" dirty="0"/>
              <a:t>sum(1) = 1 + sum(0) = 1 + 0 = 1</a:t>
            </a:r>
          </a:p>
          <a:p>
            <a:pPr lvl="1"/>
            <a:r>
              <a:rPr lang="en-US" dirty="0"/>
              <a:t>sum(2) = 2 + sum(1) = 2 + 1 = 3</a:t>
            </a:r>
          </a:p>
          <a:p>
            <a:pPr lvl="1"/>
            <a:r>
              <a:rPr lang="en-US" dirty="0"/>
              <a:t>sum(3) = 3 + sum(2) = 3 + 3 = 6</a:t>
            </a:r>
          </a:p>
          <a:p>
            <a:pPr lvl="1"/>
            <a:r>
              <a:rPr lang="en-US" dirty="0"/>
              <a:t>sum(4) = 4 + sum(3) = 4 + 6 = 10</a:t>
            </a:r>
          </a:p>
          <a:p>
            <a:pPr lvl="1"/>
            <a:r>
              <a:rPr lang="en-US" dirty="0"/>
              <a:t>sum(5) = 5 + sum(4) = 5 + 10 = 15!</a:t>
            </a:r>
          </a:p>
          <a:p>
            <a:r>
              <a:rPr lang="en-US" dirty="0"/>
              <a:t>Thus, result = 15, so 15 will be printed.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ACFC7-3F4A-459B-9BAE-D0958B1F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638904"/>
            <a:ext cx="4322651" cy="312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6AC42-1F7E-4FB0-8D82-B9110D67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07" y="5219096"/>
            <a:ext cx="3448531" cy="4096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E8844A-240B-47C4-818C-D656BE32884B}"/>
              </a:ext>
            </a:extLst>
          </p:cNvPr>
          <p:cNvCxnSpPr>
            <a:cxnSpLocks/>
          </p:cNvCxnSpPr>
          <p:nvPr/>
        </p:nvCxnSpPr>
        <p:spPr>
          <a:xfrm>
            <a:off x="10326849" y="2432807"/>
            <a:ext cx="109056" cy="27862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FAE-A1D7-4269-8C7D-59F2F5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80D-9E01-4E60-B7BD-F8FA06BD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6697"/>
          </a:xfrm>
        </p:spPr>
        <p:txBody>
          <a:bodyPr>
            <a:normAutofit/>
          </a:bodyPr>
          <a:lstStyle/>
          <a:p>
            <a:r>
              <a:rPr lang="en-US" dirty="0"/>
              <a:t>Despite it taking up more memory than iterative methods (i.e., ones that contain loops), recursion can reduce the amount of time that it takes to do certain problems</a:t>
            </a:r>
          </a:p>
          <a:p>
            <a:pPr lvl="1"/>
            <a:r>
              <a:rPr lang="en-US" dirty="0"/>
              <a:t>The most important of these is sorting; if you choose to move forward in your computer science career, you’ll learn about sorting algorithms in future classes. The fastest ones use recursion!</a:t>
            </a:r>
          </a:p>
          <a:p>
            <a:r>
              <a:rPr lang="en-US" dirty="0"/>
              <a:t>At its core, recursion is essentially dividing one large problem into several smaller subproblems until they are manageable; I’m sure you’ve done something similar on homework assignments! </a:t>
            </a:r>
          </a:p>
        </p:txBody>
      </p:sp>
    </p:spTree>
    <p:extLst>
      <p:ext uri="{BB962C8B-B14F-4D97-AF65-F5344CB8AC3E}">
        <p14:creationId xmlns:p14="http://schemas.microsoft.com/office/powerpoint/2010/main" val="61106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examples: replacing a number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Base cases and recursive cases</a:t>
            </a:r>
          </a:p>
          <a:p>
            <a:pPr lvl="1"/>
            <a:r>
              <a:rPr lang="en-US" dirty="0"/>
              <a:t>Example: counting down 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1AB-BC5C-4CFA-AB64-DE8F1C7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EC67-9114-4E25-8747-D8EB192F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will be extended office hours in preparation for your final exam</a:t>
            </a:r>
          </a:p>
          <a:p>
            <a:r>
              <a:rPr lang="en-US" dirty="0"/>
              <a:t>All the labs that you may be missing </a:t>
            </a:r>
            <a:r>
              <a:rPr lang="en-US" b="1" dirty="0"/>
              <a:t>are due Monday, December 6</a:t>
            </a:r>
            <a:r>
              <a:rPr lang="en-US" b="1" baseline="30000" dirty="0"/>
              <a:t>th</a:t>
            </a:r>
            <a:r>
              <a:rPr lang="en-US" b="1" dirty="0"/>
              <a:t> at 11:59PM. </a:t>
            </a:r>
          </a:p>
        </p:txBody>
      </p:sp>
    </p:spTree>
    <p:extLst>
      <p:ext uri="{BB962C8B-B14F-4D97-AF65-F5344CB8AC3E}">
        <p14:creationId xmlns:p14="http://schemas.microsoft.com/office/powerpoint/2010/main" val="28690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5E99-DB7C-4DDC-8E14-B0BCADED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457" y="3429000"/>
            <a:ext cx="5587152" cy="3222560"/>
          </a:xfrm>
        </p:spPr>
        <p:txBody>
          <a:bodyPr/>
          <a:lstStyle/>
          <a:p>
            <a:r>
              <a:rPr lang="en-US" dirty="0"/>
              <a:t>Three methods</a:t>
            </a:r>
          </a:p>
          <a:p>
            <a:pPr lvl="1"/>
            <a:r>
              <a:rPr lang="en-US" dirty="0"/>
              <a:t>main</a:t>
            </a:r>
          </a:p>
          <a:p>
            <a:pPr lvl="1"/>
            <a:r>
              <a:rPr lang="en-US" dirty="0" err="1"/>
              <a:t>replaceNum</a:t>
            </a:r>
            <a:r>
              <a:rPr lang="en-US" dirty="0"/>
              <a:t> (non void)</a:t>
            </a:r>
          </a:p>
          <a:p>
            <a:pPr lvl="1"/>
            <a:r>
              <a:rPr lang="en-US" dirty="0"/>
              <a:t>printArray (void)</a:t>
            </a:r>
          </a:p>
          <a:p>
            <a:r>
              <a:rPr lang="en-US" dirty="0"/>
              <a:t>Let’s see how the two non-main methods work!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EBFF-DA69-4664-90CA-C12C76A8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" y="944075"/>
            <a:ext cx="6030609" cy="4732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31717-E679-4DA9-9CA8-770E68B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13" y="371759"/>
            <a:ext cx="5952396" cy="27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6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78609" y="3119083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36" y="1754536"/>
            <a:ext cx="4139200" cy="3541714"/>
          </a:xfrm>
        </p:spPr>
        <p:txBody>
          <a:bodyPr>
            <a:normAutofit/>
          </a:bodyPr>
          <a:lstStyle/>
          <a:p>
            <a:r>
              <a:rPr lang="en-US" dirty="0"/>
              <a:t>The first method that we call is printArray</a:t>
            </a:r>
          </a:p>
          <a:p>
            <a:r>
              <a:rPr lang="en-US" dirty="0"/>
              <a:t>The printArray method is a </a:t>
            </a:r>
            <a:r>
              <a:rPr lang="en-US" i="1" dirty="0"/>
              <a:t>void</a:t>
            </a:r>
            <a:r>
              <a:rPr lang="en-US" dirty="0"/>
              <a:t> method that takes in a two-dimensional array as a parameter</a:t>
            </a:r>
          </a:p>
          <a:p>
            <a:r>
              <a:rPr lang="en-US" dirty="0"/>
              <a:t>The code in the main method will stop until the printArray method is done running</a:t>
            </a:r>
          </a:p>
        </p:txBody>
      </p:sp>
    </p:spTree>
    <p:extLst>
      <p:ext uri="{BB962C8B-B14F-4D97-AF65-F5344CB8AC3E}">
        <p14:creationId xmlns:p14="http://schemas.microsoft.com/office/powerpoint/2010/main" val="255744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A7CC-8C6F-40BC-B569-EA325E60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95127"/>
            <a:ext cx="4858172" cy="2796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Within this method, we print out “The sudoku board is:” followed by each number in the array in the same way we display any other two-dimensional array. </a:t>
            </a:r>
          </a:p>
          <a:p>
            <a:r>
              <a:rPr lang="en-US" dirty="0"/>
              <a:t>This is a void method, so there is no return keyword. Also, we do not need to assign calls to this method to a new variable in main.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1CF70-5438-4A17-A7F6-4264D4B0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26" y="553203"/>
            <a:ext cx="7535327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DA574-741B-463E-B0B2-70C82618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43" y="3239128"/>
            <a:ext cx="4791744" cy="21338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075BA-CA45-45C2-B632-8DD987420F53}"/>
              </a:ext>
            </a:extLst>
          </p:cNvPr>
          <p:cNvCxnSpPr>
            <a:cxnSpLocks/>
          </p:cNvCxnSpPr>
          <p:nvPr/>
        </p:nvCxnSpPr>
        <p:spPr>
          <a:xfrm>
            <a:off x="8472196" y="2640461"/>
            <a:ext cx="625151" cy="7885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41071" y="3286862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12" y="1779703"/>
            <a:ext cx="4139200" cy="3541714"/>
          </a:xfrm>
        </p:spPr>
        <p:txBody>
          <a:bodyPr>
            <a:normAutofit/>
          </a:bodyPr>
          <a:lstStyle/>
          <a:p>
            <a:r>
              <a:rPr lang="en-US" dirty="0"/>
              <a:t>Now that printArray is done running, we pick up where we left off with these print statements and taking in user inputs. </a:t>
            </a:r>
          </a:p>
          <a:p>
            <a:r>
              <a:rPr lang="en-US" dirty="0"/>
              <a:t>A general note: Scanners can be reused! You don’t need to create a new one for each new user input</a:t>
            </a:r>
          </a:p>
        </p:txBody>
      </p:sp>
    </p:spTree>
    <p:extLst>
      <p:ext uri="{BB962C8B-B14F-4D97-AF65-F5344CB8AC3E}">
        <p14:creationId xmlns:p14="http://schemas.microsoft.com/office/powerpoint/2010/main" val="3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3EBA-A614-4E83-A5B8-026037FF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31" y="2920481"/>
            <a:ext cx="4214359" cy="28987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Nothing new is going on here, we are just declaring variables based on user input. </a:t>
            </a:r>
          </a:p>
          <a:p>
            <a:r>
              <a:rPr lang="en-US" dirty="0"/>
              <a:t>The integer num now stores 8</a:t>
            </a:r>
          </a:p>
          <a:p>
            <a:r>
              <a:rPr lang="en-US" dirty="0"/>
              <a:t>The integer </a:t>
            </a:r>
            <a:r>
              <a:rPr lang="en-US" dirty="0" err="1"/>
              <a:t>rowInd</a:t>
            </a:r>
            <a:r>
              <a:rPr lang="en-US" dirty="0"/>
              <a:t> now stores 0</a:t>
            </a:r>
          </a:p>
          <a:p>
            <a:r>
              <a:rPr lang="en-US" dirty="0"/>
              <a:t>The integer </a:t>
            </a:r>
            <a:r>
              <a:rPr lang="en-US" dirty="0" err="1"/>
              <a:t>colInd</a:t>
            </a:r>
            <a:r>
              <a:rPr lang="en-US" dirty="0"/>
              <a:t> now stores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A998F-F488-46BF-80AD-ADF620C6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61" y="618929"/>
            <a:ext cx="8575065" cy="1993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14E92-AF10-46DD-A380-08174E58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6557"/>
            <a:ext cx="5214436" cy="13905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221929-C296-4BCE-A896-EC50CE13216A}"/>
              </a:ext>
            </a:extLst>
          </p:cNvPr>
          <p:cNvCxnSpPr>
            <a:cxnSpLocks/>
          </p:cNvCxnSpPr>
          <p:nvPr/>
        </p:nvCxnSpPr>
        <p:spPr>
          <a:xfrm>
            <a:off x="6769231" y="2480295"/>
            <a:ext cx="625151" cy="7885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27BED-6369-4963-A9F8-1E8B4F3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694018"/>
            <a:ext cx="6030609" cy="4732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597B-D4FA-46BC-BD2C-5454475B9F2F}"/>
              </a:ext>
            </a:extLst>
          </p:cNvPr>
          <p:cNvCxnSpPr>
            <a:cxnSpLocks/>
          </p:cNvCxnSpPr>
          <p:nvPr/>
        </p:nvCxnSpPr>
        <p:spPr>
          <a:xfrm>
            <a:off x="4966238" y="4754936"/>
            <a:ext cx="75585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28DB4-FF7E-494A-9F4C-FFD99A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12" y="1779703"/>
            <a:ext cx="4139200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next method that we call is </a:t>
            </a:r>
            <a:r>
              <a:rPr lang="en-US" dirty="0" err="1"/>
              <a:t>replaceNum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replaceNum</a:t>
            </a:r>
            <a:r>
              <a:rPr lang="en-US" dirty="0"/>
              <a:t> method is a </a:t>
            </a:r>
            <a:r>
              <a:rPr lang="en-US" i="1" dirty="0"/>
              <a:t>non-void</a:t>
            </a:r>
            <a:r>
              <a:rPr lang="en-US" dirty="0"/>
              <a:t> method that takes in a two-dimensional array and three integers as parameters</a:t>
            </a:r>
          </a:p>
          <a:p>
            <a:r>
              <a:rPr lang="en-US" dirty="0"/>
              <a:t>The code in the main method will stop until the </a:t>
            </a:r>
            <a:r>
              <a:rPr lang="en-US" dirty="0" err="1"/>
              <a:t>replaceNum</a:t>
            </a:r>
            <a:r>
              <a:rPr lang="en-US" dirty="0"/>
              <a:t> method is done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82D7-4649-4399-A13C-27186D46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17" y="989854"/>
            <a:ext cx="5152051" cy="39242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that you do not need to name the variables in your method call the same names as your parameters! 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do this, but you do not have to. Just make sure you use the parameter variable names within the actual method’s code</a:t>
            </a:r>
          </a:p>
          <a:p>
            <a:r>
              <a:rPr lang="en-US" dirty="0"/>
              <a:t>We call the process of inputting specific values or variables into a method </a:t>
            </a:r>
            <a:r>
              <a:rPr lang="en-US" i="1" dirty="0"/>
              <a:t>passing</a:t>
            </a:r>
          </a:p>
          <a:p>
            <a:pPr lvl="1"/>
            <a:r>
              <a:rPr lang="en-US" dirty="0"/>
              <a:t>i.e. here, we are passing the values of sudoku, num, </a:t>
            </a:r>
            <a:r>
              <a:rPr lang="en-US" dirty="0" err="1"/>
              <a:t>rowInd</a:t>
            </a:r>
            <a:r>
              <a:rPr lang="en-US" dirty="0"/>
              <a:t>, and </a:t>
            </a:r>
            <a:r>
              <a:rPr lang="en-US" dirty="0" err="1"/>
              <a:t>colInd</a:t>
            </a:r>
            <a:r>
              <a:rPr lang="en-US" dirty="0"/>
              <a:t> into the method </a:t>
            </a:r>
            <a:r>
              <a:rPr lang="en-US" dirty="0" err="1"/>
              <a:t>replaceNum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9FAF6-33AF-4D4E-857A-F99603A3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93" y="5224384"/>
            <a:ext cx="7487695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05D4-AD08-49FC-A0A1-DD8A83DF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16" y="4626932"/>
            <a:ext cx="3646676" cy="2871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03999-690A-4A0A-AFB3-368312C88AB1}"/>
              </a:ext>
            </a:extLst>
          </p:cNvPr>
          <p:cNvCxnSpPr>
            <a:cxnSpLocks/>
          </p:cNvCxnSpPr>
          <p:nvPr/>
        </p:nvCxnSpPr>
        <p:spPr>
          <a:xfrm flipH="1">
            <a:off x="7397558" y="4839068"/>
            <a:ext cx="219398" cy="460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D33AE9-CCA6-4877-954E-D574D2F2CBA3}"/>
              </a:ext>
            </a:extLst>
          </p:cNvPr>
          <p:cNvCxnSpPr>
            <a:cxnSpLocks/>
          </p:cNvCxnSpPr>
          <p:nvPr/>
        </p:nvCxnSpPr>
        <p:spPr>
          <a:xfrm>
            <a:off x="8197053" y="4839068"/>
            <a:ext cx="119699" cy="385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AE205-9388-4CBC-AF3A-A99205F36F05}"/>
              </a:ext>
            </a:extLst>
          </p:cNvPr>
          <p:cNvCxnSpPr>
            <a:cxnSpLocks/>
          </p:cNvCxnSpPr>
          <p:nvPr/>
        </p:nvCxnSpPr>
        <p:spPr>
          <a:xfrm>
            <a:off x="8896849" y="4879680"/>
            <a:ext cx="627822" cy="41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9622BC-5DCE-402A-B1D6-FC3158DBF6DE}"/>
              </a:ext>
            </a:extLst>
          </p:cNvPr>
          <p:cNvCxnSpPr>
            <a:cxnSpLocks/>
          </p:cNvCxnSpPr>
          <p:nvPr/>
        </p:nvCxnSpPr>
        <p:spPr>
          <a:xfrm>
            <a:off x="9478373" y="4865684"/>
            <a:ext cx="864637" cy="40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E9F66CC-F7D3-4374-87FF-1457363A0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71" y="1454684"/>
            <a:ext cx="2314898" cy="1838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A066FB-2D21-44E8-80EE-9C938BC0E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172" y="2793862"/>
            <a:ext cx="161948" cy="323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820761-8F01-4C08-A371-18815DE90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4719" y="2793862"/>
            <a:ext cx="209579" cy="314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178D0F-5E5E-4602-B723-593227D14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8630" y="2793862"/>
            <a:ext cx="209579" cy="31436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7FE83D-D1B2-4F6C-96C5-14EDF392780D}"/>
              </a:ext>
            </a:extLst>
          </p:cNvPr>
          <p:cNvCxnSpPr>
            <a:cxnSpLocks/>
          </p:cNvCxnSpPr>
          <p:nvPr/>
        </p:nvCxnSpPr>
        <p:spPr>
          <a:xfrm flipH="1">
            <a:off x="7616956" y="3218262"/>
            <a:ext cx="24340" cy="14295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2D4B0F-9ABC-44F8-835C-1A6D0D1D6ED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087354" y="3085031"/>
            <a:ext cx="1437318" cy="15419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102112-08CA-46CE-A23A-888E304D3631}"/>
              </a:ext>
            </a:extLst>
          </p:cNvPr>
          <p:cNvCxnSpPr>
            <a:cxnSpLocks/>
          </p:cNvCxnSpPr>
          <p:nvPr/>
        </p:nvCxnSpPr>
        <p:spPr>
          <a:xfrm flipH="1">
            <a:off x="8732939" y="3081368"/>
            <a:ext cx="1347490" cy="1566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1060C-AB8B-4352-AE62-C251002B6338}"/>
              </a:ext>
            </a:extLst>
          </p:cNvPr>
          <p:cNvCxnSpPr>
            <a:cxnSpLocks/>
          </p:cNvCxnSpPr>
          <p:nvPr/>
        </p:nvCxnSpPr>
        <p:spPr>
          <a:xfrm flipH="1">
            <a:off x="9524671" y="3097885"/>
            <a:ext cx="1142757" cy="15499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42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860</TotalTime>
  <Words>1188</Words>
  <Application>Microsoft Macintosh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CS0007 Recitation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Recursion: an overview</vt:lpstr>
      <vt:lpstr>Recursion: an example</vt:lpstr>
      <vt:lpstr>PowerPoint Presentation</vt:lpstr>
      <vt:lpstr>PowerPoint Presentation</vt:lpstr>
      <vt:lpstr>PowerPoint Presentation</vt:lpstr>
      <vt:lpstr>PowerPoint Presentation</vt:lpstr>
      <vt:lpstr>Why recursion?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42</cp:revision>
  <dcterms:created xsi:type="dcterms:W3CDTF">2021-09-09T03:17:48Z</dcterms:created>
  <dcterms:modified xsi:type="dcterms:W3CDTF">2021-12-02T04:29:42Z</dcterms:modified>
</cp:coreProperties>
</file>