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75" r:id="rId4"/>
    <p:sldId id="276" r:id="rId5"/>
    <p:sldId id="277" r:id="rId6"/>
    <p:sldId id="278" r:id="rId7"/>
    <p:sldId id="279" r:id="rId8"/>
    <p:sldId id="280" r:id="rId9"/>
    <p:sldId id="281" r:id="rId10"/>
    <p:sldId id="282" r:id="rId11"/>
    <p:sldId id="283" r:id="rId12"/>
    <p:sldId id="284" r:id="rId13"/>
    <p:sldId id="28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7"/>
    <p:restoredTop sz="87326"/>
  </p:normalViewPr>
  <p:slideViewPr>
    <p:cSldViewPr snapToGrid="0" snapToObjects="1">
      <p:cViewPr varScale="1">
        <p:scale>
          <a:sx n="178" d="100"/>
          <a:sy n="178" d="100"/>
        </p:scale>
        <p:origin x="21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9/16/21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a:t>
            </a:fld>
            <a:endParaRPr lang="en-US"/>
          </a:p>
        </p:txBody>
      </p:sp>
    </p:spTree>
    <p:extLst>
      <p:ext uri="{BB962C8B-B14F-4D97-AF65-F5344CB8AC3E}">
        <p14:creationId xmlns:p14="http://schemas.microsoft.com/office/powerpoint/2010/main" val="285017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solved on next slide</a:t>
            </a:r>
          </a:p>
        </p:txBody>
      </p:sp>
      <p:sp>
        <p:nvSpPr>
          <p:cNvPr id="4" name="Slide Number Placeholder 3"/>
          <p:cNvSpPr>
            <a:spLocks noGrp="1"/>
          </p:cNvSpPr>
          <p:nvPr>
            <p:ph type="sldNum" sz="quarter" idx="5"/>
          </p:nvPr>
        </p:nvSpPr>
        <p:spPr/>
        <p:txBody>
          <a:bodyPr/>
          <a:lstStyle/>
          <a:p>
            <a:fld id="{12AC35DA-9462-6A4F-A7AC-CDD8C541B644}" type="slidenum">
              <a:rPr lang="en-US" smtClean="0"/>
              <a:t>3</a:t>
            </a:fld>
            <a:endParaRPr lang="en-US"/>
          </a:p>
        </p:txBody>
      </p:sp>
    </p:spTree>
    <p:extLst>
      <p:ext uri="{BB962C8B-B14F-4D97-AF65-F5344CB8AC3E}">
        <p14:creationId xmlns:p14="http://schemas.microsoft.com/office/powerpoint/2010/main" val="2713355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we’re dividing two </a:t>
            </a:r>
            <a:r>
              <a:rPr lang="en-US" dirty="0" err="1"/>
              <a:t>ints</a:t>
            </a:r>
            <a:r>
              <a:rPr lang="en-US" dirty="0"/>
              <a:t>, we get the answer w/o the remainder.</a:t>
            </a:r>
          </a:p>
          <a:p>
            <a:r>
              <a:rPr lang="en-US" dirty="0"/>
              <a:t>When adding a decimal in, the answer automatically gets casted to a double.</a:t>
            </a:r>
          </a:p>
        </p:txBody>
      </p:sp>
      <p:sp>
        <p:nvSpPr>
          <p:cNvPr id="4" name="Slide Number Placeholder 3"/>
          <p:cNvSpPr>
            <a:spLocks noGrp="1"/>
          </p:cNvSpPr>
          <p:nvPr>
            <p:ph type="sldNum" sz="quarter" idx="5"/>
          </p:nvPr>
        </p:nvSpPr>
        <p:spPr/>
        <p:txBody>
          <a:bodyPr/>
          <a:lstStyle/>
          <a:p>
            <a:fld id="{12AC35DA-9462-6A4F-A7AC-CDD8C541B644}" type="slidenum">
              <a:rPr lang="en-US" smtClean="0"/>
              <a:t>4</a:t>
            </a:fld>
            <a:endParaRPr lang="en-US"/>
          </a:p>
        </p:txBody>
      </p:sp>
    </p:spTree>
    <p:extLst>
      <p:ext uri="{BB962C8B-B14F-4D97-AF65-F5344CB8AC3E}">
        <p14:creationId xmlns:p14="http://schemas.microsoft.com/office/powerpoint/2010/main" val="28661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why this char becomes 97?</a:t>
            </a:r>
          </a:p>
        </p:txBody>
      </p:sp>
      <p:sp>
        <p:nvSpPr>
          <p:cNvPr id="4" name="Slide Number Placeholder 3"/>
          <p:cNvSpPr>
            <a:spLocks noGrp="1"/>
          </p:cNvSpPr>
          <p:nvPr>
            <p:ph type="sldNum" sz="quarter" idx="5"/>
          </p:nvPr>
        </p:nvSpPr>
        <p:spPr/>
        <p:txBody>
          <a:bodyPr/>
          <a:lstStyle/>
          <a:p>
            <a:fld id="{12AC35DA-9462-6A4F-A7AC-CDD8C541B644}" type="slidenum">
              <a:rPr lang="en-US" smtClean="0"/>
              <a:t>6</a:t>
            </a:fld>
            <a:endParaRPr lang="en-US"/>
          </a:p>
        </p:txBody>
      </p:sp>
    </p:spTree>
    <p:extLst>
      <p:ext uri="{BB962C8B-B14F-4D97-AF65-F5344CB8AC3E}">
        <p14:creationId xmlns:p14="http://schemas.microsoft.com/office/powerpoint/2010/main" val="3182107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mentioned last week, Strings are objects because they have all these built in methods. Java makes it easy to do a lot that you would have to code otherwise.</a:t>
            </a:r>
          </a:p>
        </p:txBody>
      </p:sp>
      <p:sp>
        <p:nvSpPr>
          <p:cNvPr id="4" name="Slide Number Placeholder 3"/>
          <p:cNvSpPr>
            <a:spLocks noGrp="1"/>
          </p:cNvSpPr>
          <p:nvPr>
            <p:ph type="sldNum" sz="quarter" idx="5"/>
          </p:nvPr>
        </p:nvSpPr>
        <p:spPr/>
        <p:txBody>
          <a:bodyPr/>
          <a:lstStyle/>
          <a:p>
            <a:fld id="{12AC35DA-9462-6A4F-A7AC-CDD8C541B644}" type="slidenum">
              <a:rPr lang="en-US" smtClean="0"/>
              <a:t>9</a:t>
            </a:fld>
            <a:endParaRPr lang="en-US"/>
          </a:p>
        </p:txBody>
      </p:sp>
    </p:spTree>
    <p:extLst>
      <p:ext uri="{BB962C8B-B14F-4D97-AF65-F5344CB8AC3E}">
        <p14:creationId xmlns:p14="http://schemas.microsoft.com/office/powerpoint/2010/main" val="114216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9/16/21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dirty="0"/>
              <a:t>Michael Bartlett</a:t>
            </a:r>
          </a:p>
          <a:p>
            <a:r>
              <a:rPr lang="en-US" dirty="0"/>
              <a:t>Today’s slides are adopted from </a:t>
            </a:r>
            <a:r>
              <a:rPr lang="en-US" dirty="0" err="1"/>
              <a:t>lin</a:t>
            </a:r>
            <a:r>
              <a:rPr lang="en-US" dirty="0"/>
              <a:t> </a:t>
            </a:r>
            <a:r>
              <a:rPr lang="en-US" dirty="0" err="1"/>
              <a:t>rojtas</a:t>
            </a:r>
            <a:r>
              <a:rPr lang="en-US" dirty="0"/>
              <a:t>, another cs0007 Ta</a:t>
            </a:r>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0861-26A3-4F06-A00C-A67476B5B6F1}"/>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46273983-4D5B-4086-8CB5-C99E92B384C0}"/>
              </a:ext>
            </a:extLst>
          </p:cNvPr>
          <p:cNvSpPr>
            <a:spLocks noGrp="1"/>
          </p:cNvSpPr>
          <p:nvPr>
            <p:ph idx="1"/>
          </p:nvPr>
        </p:nvSpPr>
        <p:spPr>
          <a:xfrm>
            <a:off x="1141412" y="4719837"/>
            <a:ext cx="9905999" cy="1071364"/>
          </a:xfrm>
        </p:spPr>
        <p:txBody>
          <a:bodyPr/>
          <a:lstStyle/>
          <a:p>
            <a:r>
              <a:rPr lang="en-US" dirty="0"/>
              <a:t>Note: string indexing starts at 0!</a:t>
            </a:r>
          </a:p>
          <a:p>
            <a:pPr lvl="1"/>
            <a:r>
              <a:rPr lang="en-US" dirty="0" err="1">
                <a:latin typeface="Courier New" panose="02070309020205020404" pitchFamily="49" charset="0"/>
                <a:cs typeface="Courier New" panose="02070309020205020404" pitchFamily="49" charset="0"/>
              </a:rPr>
              <a:t>str.charAt</a:t>
            </a:r>
            <a:r>
              <a:rPr lang="en-US" dirty="0">
                <a:latin typeface="Courier New" panose="02070309020205020404" pitchFamily="49" charset="0"/>
                <a:cs typeface="Courier New" panose="02070309020205020404" pitchFamily="49" charset="0"/>
              </a:rPr>
              <a:t>(0); </a:t>
            </a:r>
            <a:r>
              <a:rPr lang="en-US" dirty="0"/>
              <a:t>would return ‘C’ while </a:t>
            </a:r>
            <a:r>
              <a:rPr lang="en-US" dirty="0" err="1">
                <a:latin typeface="Courier New" panose="02070309020205020404" pitchFamily="49" charset="0"/>
                <a:cs typeface="Courier New" panose="02070309020205020404" pitchFamily="49" charset="0"/>
              </a:rPr>
              <a:t>str.charAt</a:t>
            </a:r>
            <a:r>
              <a:rPr lang="en-US" dirty="0">
                <a:latin typeface="Courier New" panose="02070309020205020404" pitchFamily="49" charset="0"/>
                <a:cs typeface="Courier New" panose="02070309020205020404" pitchFamily="49" charset="0"/>
              </a:rPr>
              <a:t>(14); </a:t>
            </a:r>
            <a:r>
              <a:rPr lang="en-US" dirty="0"/>
              <a:t>gives an error</a:t>
            </a:r>
          </a:p>
        </p:txBody>
      </p:sp>
      <p:pic>
        <p:nvPicPr>
          <p:cNvPr id="5" name="Picture 4">
            <a:extLst>
              <a:ext uri="{FF2B5EF4-FFF2-40B4-BE49-F238E27FC236}">
                <a16:creationId xmlns:a16="http://schemas.microsoft.com/office/drawing/2014/main" id="{1C516706-4D18-46F1-BD00-3BE8A01DD8C1}"/>
              </a:ext>
            </a:extLst>
          </p:cNvPr>
          <p:cNvPicPr>
            <a:picLocks noChangeAspect="1"/>
          </p:cNvPicPr>
          <p:nvPr/>
        </p:nvPicPr>
        <p:blipFill>
          <a:blip r:embed="rId2"/>
          <a:stretch>
            <a:fillRect/>
          </a:stretch>
        </p:blipFill>
        <p:spPr>
          <a:xfrm>
            <a:off x="923203" y="2237583"/>
            <a:ext cx="5172797" cy="1933845"/>
          </a:xfrm>
          <a:prstGeom prst="rect">
            <a:avLst/>
          </a:prstGeom>
        </p:spPr>
      </p:pic>
      <p:pic>
        <p:nvPicPr>
          <p:cNvPr id="7" name="Picture 6">
            <a:extLst>
              <a:ext uri="{FF2B5EF4-FFF2-40B4-BE49-F238E27FC236}">
                <a16:creationId xmlns:a16="http://schemas.microsoft.com/office/drawing/2014/main" id="{A6F5FF69-12E3-4E76-BABA-46F3F93122EA}"/>
              </a:ext>
            </a:extLst>
          </p:cNvPr>
          <p:cNvPicPr>
            <a:picLocks noChangeAspect="1"/>
          </p:cNvPicPr>
          <p:nvPr/>
        </p:nvPicPr>
        <p:blipFill>
          <a:blip r:embed="rId3"/>
          <a:stretch>
            <a:fillRect/>
          </a:stretch>
        </p:blipFill>
        <p:spPr>
          <a:xfrm>
            <a:off x="8092613" y="2237583"/>
            <a:ext cx="2476846" cy="1933845"/>
          </a:xfrm>
          <a:prstGeom prst="rect">
            <a:avLst/>
          </a:prstGeom>
        </p:spPr>
      </p:pic>
      <p:cxnSp>
        <p:nvCxnSpPr>
          <p:cNvPr id="8" name="Straight Arrow Connector 7">
            <a:extLst>
              <a:ext uri="{FF2B5EF4-FFF2-40B4-BE49-F238E27FC236}">
                <a16:creationId xmlns:a16="http://schemas.microsoft.com/office/drawing/2014/main" id="{3E6807B6-8AA1-4A27-B886-5FB86B62BF5C}"/>
              </a:ext>
            </a:extLst>
          </p:cNvPr>
          <p:cNvCxnSpPr>
            <a:cxnSpLocks/>
          </p:cNvCxnSpPr>
          <p:nvPr/>
        </p:nvCxnSpPr>
        <p:spPr>
          <a:xfrm>
            <a:off x="5514109" y="2466484"/>
            <a:ext cx="265242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4FEA387-EC48-40EC-97CD-3C98819879B9}"/>
              </a:ext>
            </a:extLst>
          </p:cNvPr>
          <p:cNvCxnSpPr>
            <a:cxnSpLocks/>
          </p:cNvCxnSpPr>
          <p:nvPr/>
        </p:nvCxnSpPr>
        <p:spPr>
          <a:xfrm flipV="1">
            <a:off x="5915891" y="2835160"/>
            <a:ext cx="2250644" cy="7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56A704-E11B-4924-950B-F437E993D5F2}"/>
              </a:ext>
            </a:extLst>
          </p:cNvPr>
          <p:cNvCxnSpPr>
            <a:cxnSpLocks/>
          </p:cNvCxnSpPr>
          <p:nvPr/>
        </p:nvCxnSpPr>
        <p:spPr>
          <a:xfrm flipV="1">
            <a:off x="5915891" y="3209065"/>
            <a:ext cx="2250644" cy="7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647841-FB23-4B7B-B27C-498D25456FA2}"/>
              </a:ext>
            </a:extLst>
          </p:cNvPr>
          <p:cNvCxnSpPr>
            <a:cxnSpLocks/>
          </p:cNvCxnSpPr>
          <p:nvPr/>
        </p:nvCxnSpPr>
        <p:spPr>
          <a:xfrm>
            <a:off x="6033655" y="3573692"/>
            <a:ext cx="2132880" cy="334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490E21-4A88-47C9-ABC4-C893C46F75A2}"/>
              </a:ext>
            </a:extLst>
          </p:cNvPr>
          <p:cNvCxnSpPr>
            <a:cxnSpLocks/>
          </p:cNvCxnSpPr>
          <p:nvPr/>
        </p:nvCxnSpPr>
        <p:spPr>
          <a:xfrm>
            <a:off x="5327073" y="3944550"/>
            <a:ext cx="283946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35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90E6C-5EA6-40D6-8986-2128CCB2807A}"/>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Lab 3 hints</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0" name="Picture 2" descr="Conversion and Casting in Java">
            <a:extLst>
              <a:ext uri="{FF2B5EF4-FFF2-40B4-BE49-F238E27FC236}">
                <a16:creationId xmlns:a16="http://schemas.microsoft.com/office/drawing/2014/main" id="{FB1798B2-66DB-E048-A6AD-4D99916624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2270898"/>
            <a:ext cx="5449889" cy="23162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47AB90E-E01E-45B9-A127-FDCE945C34A1}"/>
              </a:ext>
            </a:extLst>
          </p:cNvPr>
          <p:cNvSpPr>
            <a:spLocks noGrp="1"/>
          </p:cNvSpPr>
          <p:nvPr>
            <p:ph idx="1"/>
          </p:nvPr>
        </p:nvSpPr>
        <p:spPr>
          <a:xfrm>
            <a:off x="648931" y="2438400"/>
            <a:ext cx="4166509" cy="3785419"/>
          </a:xfrm>
        </p:spPr>
        <p:txBody>
          <a:bodyPr>
            <a:normAutofit/>
          </a:bodyPr>
          <a:lstStyle/>
          <a:p>
            <a:pPr>
              <a:lnSpc>
                <a:spcPct val="90000"/>
              </a:lnSpc>
            </a:pPr>
            <a:r>
              <a:rPr lang="en-US" sz="1700">
                <a:solidFill>
                  <a:srgbClr val="EBEBEB"/>
                </a:solidFill>
              </a:rPr>
              <a:t>Activity 1: Temperature Conversion</a:t>
            </a:r>
          </a:p>
          <a:p>
            <a:pPr lvl="1">
              <a:lnSpc>
                <a:spcPct val="90000"/>
              </a:lnSpc>
            </a:pPr>
            <a:r>
              <a:rPr lang="en-US" sz="1700">
                <a:solidFill>
                  <a:srgbClr val="EBEBEB"/>
                </a:solidFill>
              </a:rPr>
              <a:t>Tip: USE THE FORMULA GIVEN TO YOU!! Think about how you would do this problem on paper, and then do your best to translate that into code. </a:t>
            </a:r>
          </a:p>
          <a:p>
            <a:pPr>
              <a:lnSpc>
                <a:spcPct val="90000"/>
              </a:lnSpc>
            </a:pPr>
            <a:r>
              <a:rPr lang="en-US" sz="1700">
                <a:solidFill>
                  <a:srgbClr val="EBEBEB"/>
                </a:solidFill>
              </a:rPr>
              <a:t>Activity 2: Variable Types</a:t>
            </a:r>
          </a:p>
          <a:p>
            <a:pPr lvl="1">
              <a:lnSpc>
                <a:spcPct val="90000"/>
              </a:lnSpc>
            </a:pPr>
            <a:r>
              <a:rPr lang="en-US" sz="1700">
                <a:solidFill>
                  <a:srgbClr val="EBEBEB"/>
                </a:solidFill>
              </a:rPr>
              <a:t>Tip: You don’t need to print anything; we’re just looking to see that you’re using the appropriate variable type and naming conventions!</a:t>
            </a:r>
          </a:p>
          <a:p>
            <a:pPr marL="0" indent="0">
              <a:lnSpc>
                <a:spcPct val="90000"/>
              </a:lnSpc>
              <a:buNone/>
            </a:pPr>
            <a:endParaRPr lang="en-US" sz="1700">
              <a:solidFill>
                <a:srgbClr val="EBEBEB"/>
              </a:solidFill>
            </a:endParaRPr>
          </a:p>
        </p:txBody>
      </p:sp>
      <p:sp>
        <p:nvSpPr>
          <p:cNvPr id="9" name="Title 1">
            <a:extLst>
              <a:ext uri="{FF2B5EF4-FFF2-40B4-BE49-F238E27FC236}">
                <a16:creationId xmlns:a16="http://schemas.microsoft.com/office/drawing/2014/main" id="{7832075F-4C70-794E-A247-3B0C20092F7B}"/>
              </a:ext>
            </a:extLst>
          </p:cNvPr>
          <p:cNvSpPr txBox="1">
            <a:spLocks/>
          </p:cNvSpPr>
          <p:nvPr/>
        </p:nvSpPr>
        <p:spPr>
          <a:xfrm>
            <a:off x="6071260" y="1702624"/>
            <a:ext cx="5257117" cy="16223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1"/>
                </a:solidFill>
              </a:rPr>
              <a:t>Helpful Table for Activity 2</a:t>
            </a:r>
          </a:p>
        </p:txBody>
      </p:sp>
    </p:spTree>
    <p:extLst>
      <p:ext uri="{BB962C8B-B14F-4D97-AF65-F5344CB8AC3E}">
        <p14:creationId xmlns:p14="http://schemas.microsoft.com/office/powerpoint/2010/main" val="323946866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95BB-3928-49A5-9235-69FE2F08B3DA}"/>
              </a:ext>
            </a:extLst>
          </p:cNvPr>
          <p:cNvSpPr>
            <a:spLocks noGrp="1"/>
          </p:cNvSpPr>
          <p:nvPr>
            <p:ph type="title"/>
          </p:nvPr>
        </p:nvSpPr>
        <p:spPr/>
        <p:txBody>
          <a:bodyPr/>
          <a:lstStyle/>
          <a:p>
            <a:r>
              <a:rPr lang="en-US" dirty="0"/>
              <a:t>Lab 3 hints</a:t>
            </a:r>
          </a:p>
        </p:txBody>
      </p:sp>
      <p:sp>
        <p:nvSpPr>
          <p:cNvPr id="3" name="Content Placeholder 2">
            <a:extLst>
              <a:ext uri="{FF2B5EF4-FFF2-40B4-BE49-F238E27FC236}">
                <a16:creationId xmlns:a16="http://schemas.microsoft.com/office/drawing/2014/main" id="{7FB6A093-0054-4248-9E99-4A2B7D429D60}"/>
              </a:ext>
            </a:extLst>
          </p:cNvPr>
          <p:cNvSpPr>
            <a:spLocks noGrp="1"/>
          </p:cNvSpPr>
          <p:nvPr>
            <p:ph idx="1"/>
          </p:nvPr>
        </p:nvSpPr>
        <p:spPr/>
        <p:txBody>
          <a:bodyPr>
            <a:normAutofit/>
          </a:bodyPr>
          <a:lstStyle/>
          <a:p>
            <a:r>
              <a:rPr lang="en-US" dirty="0"/>
              <a:t>Activity 3: Game Playtime</a:t>
            </a:r>
          </a:p>
          <a:p>
            <a:pPr lvl="1"/>
            <a:r>
              <a:rPr lang="en-US" dirty="0"/>
              <a:t>Tip: make sure you’re using integer division and the modulus (%) operation! This is another instance in which it would be helpful to do this on paper first and then do your best to convert it into code</a:t>
            </a:r>
          </a:p>
          <a:p>
            <a:r>
              <a:rPr lang="en-US" dirty="0"/>
              <a:t>Activity 4: Degrees to Radians</a:t>
            </a:r>
          </a:p>
          <a:p>
            <a:pPr lvl="1"/>
            <a:r>
              <a:rPr lang="en-US" dirty="0"/>
              <a:t>Tip: reference the Java Math API! Don’t be intimidated by the long equation; the computer does all of the heavy lifting for you. Just think about which methods in the Math class help with exponents and keep the order of operations in mind. Parentheses are your friend, too!</a:t>
            </a:r>
          </a:p>
          <a:p>
            <a:pPr lvl="1"/>
            <a:r>
              <a:rPr lang="en-US" dirty="0"/>
              <a:t>There is a sin Method in the Java API, but the point of this activity is to implement the formula using other Methods.</a:t>
            </a:r>
          </a:p>
        </p:txBody>
      </p:sp>
    </p:spTree>
    <p:extLst>
      <p:ext uri="{BB962C8B-B14F-4D97-AF65-F5344CB8AC3E}">
        <p14:creationId xmlns:p14="http://schemas.microsoft.com/office/powerpoint/2010/main" val="234571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8B60-3722-4A97-9AA2-4917B5794BCE}"/>
              </a:ext>
            </a:extLst>
          </p:cNvPr>
          <p:cNvSpPr>
            <a:spLocks noGrp="1"/>
          </p:cNvSpPr>
          <p:nvPr>
            <p:ph type="title"/>
          </p:nvPr>
        </p:nvSpPr>
        <p:spPr/>
        <p:txBody>
          <a:bodyPr/>
          <a:lstStyle/>
          <a:p>
            <a:r>
              <a:rPr lang="en-US" dirty="0"/>
              <a:t>Other general lab tips</a:t>
            </a:r>
          </a:p>
        </p:txBody>
      </p:sp>
      <p:sp>
        <p:nvSpPr>
          <p:cNvPr id="3" name="Content Placeholder 2">
            <a:extLst>
              <a:ext uri="{FF2B5EF4-FFF2-40B4-BE49-F238E27FC236}">
                <a16:creationId xmlns:a16="http://schemas.microsoft.com/office/drawing/2014/main" id="{13A16EEC-1CB3-484B-8E6E-F49DDFA76735}"/>
              </a:ext>
            </a:extLst>
          </p:cNvPr>
          <p:cNvSpPr>
            <a:spLocks noGrp="1"/>
          </p:cNvSpPr>
          <p:nvPr>
            <p:ph idx="1"/>
          </p:nvPr>
        </p:nvSpPr>
        <p:spPr/>
        <p:txBody>
          <a:bodyPr/>
          <a:lstStyle/>
          <a:p>
            <a:r>
              <a:rPr lang="en-US" dirty="0"/>
              <a:t>Coding is hard! It’s okay if you don’t get it on the first go around. </a:t>
            </a:r>
          </a:p>
          <a:p>
            <a:r>
              <a:rPr lang="en-US" dirty="0"/>
              <a:t>Make sure to check for common syntax errors (meaning, sometimes you’ll forget to add a semicolon at the end of a line; it happens!)</a:t>
            </a:r>
          </a:p>
          <a:p>
            <a:r>
              <a:rPr lang="en-US" dirty="0"/>
              <a:t>Before you come to me asking for help, make sure you try working on your own first! There’s only so much that I can help you with and you already having some code we can work with helps a great deal. </a:t>
            </a:r>
          </a:p>
          <a:p>
            <a:r>
              <a:rPr lang="en-US" dirty="0"/>
              <a:t>Again, don’t cheat. Cheating is for losers. </a:t>
            </a:r>
          </a:p>
        </p:txBody>
      </p:sp>
    </p:spTree>
    <p:extLst>
      <p:ext uri="{BB962C8B-B14F-4D97-AF65-F5344CB8AC3E}">
        <p14:creationId xmlns:p14="http://schemas.microsoft.com/office/powerpoint/2010/main" val="82662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p:txBody>
          <a:bodyPr>
            <a:normAutofit/>
          </a:bodyPr>
          <a:lstStyle/>
          <a:p>
            <a:r>
              <a:rPr lang="en-US" dirty="0"/>
              <a:t>Lab 3 is out!</a:t>
            </a:r>
          </a:p>
          <a:p>
            <a:pPr lvl="1"/>
            <a:r>
              <a:rPr lang="en-US" dirty="0"/>
              <a:t>I gave some tips in my slides, use them! It’s your first actual coding assignment, so I expect you guys to have a little trouble. That’s what my office hours are for, though. I will answer questions to the best of my ability.</a:t>
            </a:r>
          </a:p>
          <a:p>
            <a:pPr lvl="1"/>
            <a:r>
              <a:rPr lang="en-US" dirty="0"/>
              <a:t>The way you all submit assignments may change; keep an eye on Canvas for new submission instructions. </a:t>
            </a:r>
          </a:p>
          <a:p>
            <a:r>
              <a:rPr lang="en-US" dirty="0"/>
              <a:t>Next week: Coding style, inputting data, and maybe if-structures!</a:t>
            </a:r>
          </a:p>
        </p:txBody>
      </p:sp>
    </p:spTree>
    <p:extLst>
      <p:ext uri="{BB962C8B-B14F-4D97-AF65-F5344CB8AC3E}">
        <p14:creationId xmlns:p14="http://schemas.microsoft.com/office/powerpoint/2010/main" val="114996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6C9D-9D45-E440-85F1-0364D192798C}"/>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0EEF010F-D198-1B4D-AAF2-049F396DE916}"/>
              </a:ext>
            </a:extLst>
          </p:cNvPr>
          <p:cNvSpPr>
            <a:spLocks noGrp="1"/>
          </p:cNvSpPr>
          <p:nvPr>
            <p:ph idx="1"/>
          </p:nvPr>
        </p:nvSpPr>
        <p:spPr/>
        <p:txBody>
          <a:bodyPr/>
          <a:lstStyle/>
          <a:p>
            <a:r>
              <a:rPr lang="en-US" dirty="0"/>
              <a:t>Variables and arithmetic, </a:t>
            </a:r>
            <a:r>
              <a:rPr lang="en-US" dirty="0" err="1"/>
              <a:t>pt</a:t>
            </a:r>
            <a:r>
              <a:rPr lang="en-US" dirty="0"/>
              <a:t> 2</a:t>
            </a:r>
          </a:p>
          <a:p>
            <a:pPr lvl="1"/>
            <a:r>
              <a:rPr lang="en-US" dirty="0"/>
              <a:t>Integer division</a:t>
            </a:r>
          </a:p>
          <a:p>
            <a:pPr lvl="1"/>
            <a:r>
              <a:rPr lang="en-US" dirty="0"/>
              <a:t>Casting</a:t>
            </a:r>
          </a:p>
          <a:p>
            <a:pPr lvl="1"/>
            <a:r>
              <a:rPr lang="en-US" dirty="0"/>
              <a:t>The final keyword</a:t>
            </a:r>
          </a:p>
          <a:p>
            <a:r>
              <a:rPr lang="en-US" dirty="0"/>
              <a:t>Strings!</a:t>
            </a:r>
          </a:p>
          <a:p>
            <a:pPr lvl="1"/>
            <a:r>
              <a:rPr lang="en-US" dirty="0"/>
              <a:t>Review of primitives and objects</a:t>
            </a:r>
          </a:p>
          <a:p>
            <a:r>
              <a:rPr lang="en-US" dirty="0"/>
              <a:t>Lab 3 hints</a:t>
            </a:r>
          </a:p>
        </p:txBody>
      </p:sp>
    </p:spTree>
    <p:extLst>
      <p:ext uri="{BB962C8B-B14F-4D97-AF65-F5344CB8AC3E}">
        <p14:creationId xmlns:p14="http://schemas.microsoft.com/office/powerpoint/2010/main" val="175390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E2E2-1C91-4952-849F-9435E72C1EE9}"/>
              </a:ext>
            </a:extLst>
          </p:cNvPr>
          <p:cNvSpPr>
            <a:spLocks noGrp="1"/>
          </p:cNvSpPr>
          <p:nvPr>
            <p:ph type="title"/>
          </p:nvPr>
        </p:nvSpPr>
        <p:spPr/>
        <p:txBody>
          <a:bodyPr/>
          <a:lstStyle/>
          <a:p>
            <a:r>
              <a:rPr lang="en-US" dirty="0"/>
              <a:t>Integer Division</a:t>
            </a:r>
          </a:p>
        </p:txBody>
      </p:sp>
      <p:sp>
        <p:nvSpPr>
          <p:cNvPr id="3" name="Content Placeholder 2">
            <a:extLst>
              <a:ext uri="{FF2B5EF4-FFF2-40B4-BE49-F238E27FC236}">
                <a16:creationId xmlns:a16="http://schemas.microsoft.com/office/drawing/2014/main" id="{A85579DA-2A0E-4896-BEDC-96ECDF4F8CEF}"/>
              </a:ext>
            </a:extLst>
          </p:cNvPr>
          <p:cNvSpPr>
            <a:spLocks noGrp="1"/>
          </p:cNvSpPr>
          <p:nvPr>
            <p:ph idx="1"/>
          </p:nvPr>
        </p:nvSpPr>
        <p:spPr>
          <a:xfrm>
            <a:off x="1141413" y="2020887"/>
            <a:ext cx="9905999" cy="1408113"/>
          </a:xfrm>
        </p:spPr>
        <p:txBody>
          <a:bodyPr>
            <a:normAutofit/>
          </a:bodyPr>
          <a:lstStyle/>
          <a:p>
            <a:r>
              <a:rPr lang="en-US" dirty="0"/>
              <a:t>Integer division and floating point (decimal) division are different!</a:t>
            </a:r>
          </a:p>
          <a:p>
            <a:r>
              <a:rPr lang="en-US" dirty="0"/>
              <a:t>If you’re dividing two integers, you will end up with a whole number (</a:t>
            </a:r>
            <a:r>
              <a:rPr lang="en-US" dirty="0">
                <a:latin typeface="Courier New" panose="02070309020205020404" pitchFamily="49" charset="0"/>
                <a:cs typeface="Courier New" panose="02070309020205020404" pitchFamily="49" charset="0"/>
              </a:rPr>
              <a:t>int</a:t>
            </a:r>
            <a:r>
              <a:rPr lang="en-US" dirty="0"/>
              <a:t>). Otherwise, you’ll end up with a decimal (</a:t>
            </a:r>
            <a:r>
              <a:rPr lang="en-US" dirty="0">
                <a:latin typeface="Courier New" panose="02070309020205020404" pitchFamily="49" charset="0"/>
                <a:cs typeface="Courier New" panose="02070309020205020404" pitchFamily="49" charset="0"/>
              </a:rPr>
              <a:t>double</a:t>
            </a:r>
            <a:r>
              <a:rPr lang="en-US" dirty="0"/>
              <a:t>)</a:t>
            </a:r>
          </a:p>
          <a:p>
            <a:endParaRPr lang="en-US" dirty="0"/>
          </a:p>
        </p:txBody>
      </p:sp>
      <p:pic>
        <p:nvPicPr>
          <p:cNvPr id="5" name="Picture 4">
            <a:extLst>
              <a:ext uri="{FF2B5EF4-FFF2-40B4-BE49-F238E27FC236}">
                <a16:creationId xmlns:a16="http://schemas.microsoft.com/office/drawing/2014/main" id="{AB7E3E67-A723-4841-8E3B-988A5C829AEA}"/>
              </a:ext>
            </a:extLst>
          </p:cNvPr>
          <p:cNvPicPr>
            <a:picLocks noChangeAspect="1"/>
          </p:cNvPicPr>
          <p:nvPr/>
        </p:nvPicPr>
        <p:blipFill>
          <a:blip r:embed="rId3"/>
          <a:stretch>
            <a:fillRect/>
          </a:stretch>
        </p:blipFill>
        <p:spPr>
          <a:xfrm>
            <a:off x="3079327" y="3661415"/>
            <a:ext cx="6030167" cy="2229161"/>
          </a:xfrm>
          <a:prstGeom prst="rect">
            <a:avLst/>
          </a:prstGeom>
        </p:spPr>
      </p:pic>
    </p:spTree>
    <p:extLst>
      <p:ext uri="{BB962C8B-B14F-4D97-AF65-F5344CB8AC3E}">
        <p14:creationId xmlns:p14="http://schemas.microsoft.com/office/powerpoint/2010/main" val="212605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E2E2-1C91-4952-849F-9435E72C1EE9}"/>
              </a:ext>
            </a:extLst>
          </p:cNvPr>
          <p:cNvSpPr>
            <a:spLocks noGrp="1"/>
          </p:cNvSpPr>
          <p:nvPr>
            <p:ph type="title"/>
          </p:nvPr>
        </p:nvSpPr>
        <p:spPr/>
        <p:txBody>
          <a:bodyPr/>
          <a:lstStyle/>
          <a:p>
            <a:r>
              <a:rPr lang="en-US" dirty="0"/>
              <a:t>Integer division</a:t>
            </a:r>
          </a:p>
        </p:txBody>
      </p:sp>
      <p:pic>
        <p:nvPicPr>
          <p:cNvPr id="5" name="Picture 4">
            <a:extLst>
              <a:ext uri="{FF2B5EF4-FFF2-40B4-BE49-F238E27FC236}">
                <a16:creationId xmlns:a16="http://schemas.microsoft.com/office/drawing/2014/main" id="{AB7E3E67-A723-4841-8E3B-988A5C829AEA}"/>
              </a:ext>
            </a:extLst>
          </p:cNvPr>
          <p:cNvPicPr>
            <a:picLocks noChangeAspect="1"/>
          </p:cNvPicPr>
          <p:nvPr/>
        </p:nvPicPr>
        <p:blipFill>
          <a:blip r:embed="rId3"/>
          <a:stretch>
            <a:fillRect/>
          </a:stretch>
        </p:blipFill>
        <p:spPr>
          <a:xfrm>
            <a:off x="1049636" y="2372942"/>
            <a:ext cx="6030167" cy="2229161"/>
          </a:xfrm>
          <a:prstGeom prst="rect">
            <a:avLst/>
          </a:prstGeom>
        </p:spPr>
      </p:pic>
      <p:pic>
        <p:nvPicPr>
          <p:cNvPr id="6" name="Picture 5">
            <a:extLst>
              <a:ext uri="{FF2B5EF4-FFF2-40B4-BE49-F238E27FC236}">
                <a16:creationId xmlns:a16="http://schemas.microsoft.com/office/drawing/2014/main" id="{D51890C6-0606-43B6-A541-63428765B033}"/>
              </a:ext>
            </a:extLst>
          </p:cNvPr>
          <p:cNvPicPr>
            <a:picLocks noChangeAspect="1"/>
          </p:cNvPicPr>
          <p:nvPr/>
        </p:nvPicPr>
        <p:blipFill>
          <a:blip r:embed="rId4"/>
          <a:stretch>
            <a:fillRect/>
          </a:stretch>
        </p:blipFill>
        <p:spPr>
          <a:xfrm>
            <a:off x="7505917" y="2701600"/>
            <a:ext cx="3096057" cy="1571844"/>
          </a:xfrm>
          <a:prstGeom prst="rect">
            <a:avLst/>
          </a:prstGeom>
        </p:spPr>
      </p:pic>
      <p:cxnSp>
        <p:nvCxnSpPr>
          <p:cNvPr id="10" name="Straight Arrow Connector 9">
            <a:extLst>
              <a:ext uri="{FF2B5EF4-FFF2-40B4-BE49-F238E27FC236}">
                <a16:creationId xmlns:a16="http://schemas.microsoft.com/office/drawing/2014/main" id="{AD59BCCD-4A02-4E2F-AB4A-FDF26A5218CA}"/>
              </a:ext>
            </a:extLst>
          </p:cNvPr>
          <p:cNvCxnSpPr/>
          <p:nvPr/>
        </p:nvCxnSpPr>
        <p:spPr>
          <a:xfrm>
            <a:off x="5112327" y="2951018"/>
            <a:ext cx="2486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38F931-7573-4191-B7A4-E941452B92E7}"/>
              </a:ext>
            </a:extLst>
          </p:cNvPr>
          <p:cNvCxnSpPr>
            <a:cxnSpLocks/>
          </p:cNvCxnSpPr>
          <p:nvPr/>
        </p:nvCxnSpPr>
        <p:spPr>
          <a:xfrm>
            <a:off x="5385187" y="3338862"/>
            <a:ext cx="221403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816901-DBCB-410C-B7C3-6E22A2F28540}"/>
              </a:ext>
            </a:extLst>
          </p:cNvPr>
          <p:cNvCxnSpPr>
            <a:cxnSpLocks/>
          </p:cNvCxnSpPr>
          <p:nvPr/>
        </p:nvCxnSpPr>
        <p:spPr>
          <a:xfrm>
            <a:off x="5385187" y="3715755"/>
            <a:ext cx="221403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30773E-FE59-4EA8-AD07-4579D8889A8C}"/>
              </a:ext>
            </a:extLst>
          </p:cNvPr>
          <p:cNvCxnSpPr>
            <a:cxnSpLocks/>
          </p:cNvCxnSpPr>
          <p:nvPr/>
        </p:nvCxnSpPr>
        <p:spPr>
          <a:xfrm>
            <a:off x="5647096" y="4044282"/>
            <a:ext cx="199663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32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F140-6EE1-4EED-915F-CFBBAB011DBF}"/>
              </a:ext>
            </a:extLst>
          </p:cNvPr>
          <p:cNvSpPr>
            <a:spLocks noGrp="1"/>
          </p:cNvSpPr>
          <p:nvPr>
            <p:ph type="title"/>
          </p:nvPr>
        </p:nvSpPr>
        <p:spPr/>
        <p:txBody>
          <a:bodyPr/>
          <a:lstStyle/>
          <a:p>
            <a:r>
              <a:rPr lang="en-US" dirty="0"/>
              <a:t>Casting</a:t>
            </a:r>
          </a:p>
        </p:txBody>
      </p:sp>
      <p:sp>
        <p:nvSpPr>
          <p:cNvPr id="3" name="Content Placeholder 2">
            <a:extLst>
              <a:ext uri="{FF2B5EF4-FFF2-40B4-BE49-F238E27FC236}">
                <a16:creationId xmlns:a16="http://schemas.microsoft.com/office/drawing/2014/main" id="{07DF7B67-3AE1-47C8-8561-C4F8C2512F80}"/>
              </a:ext>
            </a:extLst>
          </p:cNvPr>
          <p:cNvSpPr>
            <a:spLocks noGrp="1"/>
          </p:cNvSpPr>
          <p:nvPr>
            <p:ph idx="1"/>
          </p:nvPr>
        </p:nvSpPr>
        <p:spPr/>
        <p:txBody>
          <a:bodyPr/>
          <a:lstStyle/>
          <a:p>
            <a:r>
              <a:rPr lang="en-US" dirty="0"/>
              <a:t>When working with primitives, you can change certain data types into other data types!</a:t>
            </a:r>
          </a:p>
          <a:p>
            <a:r>
              <a:rPr lang="en-US" dirty="0"/>
              <a:t>Widening casting (small to large)</a:t>
            </a:r>
          </a:p>
          <a:p>
            <a:pPr lvl="1"/>
            <a:r>
              <a:rPr lang="en-US" dirty="0"/>
              <a:t>byte </a:t>
            </a:r>
            <a:r>
              <a:rPr lang="en-US" dirty="0">
                <a:sym typeface="Wingdings" panose="05000000000000000000" pitchFamily="2" charset="2"/>
              </a:rPr>
              <a:t></a:t>
            </a:r>
            <a:r>
              <a:rPr lang="en-US" dirty="0"/>
              <a:t> short </a:t>
            </a:r>
            <a:r>
              <a:rPr lang="en-US" dirty="0">
                <a:sym typeface="Wingdings" panose="05000000000000000000" pitchFamily="2" charset="2"/>
              </a:rPr>
              <a:t></a:t>
            </a:r>
            <a:r>
              <a:rPr lang="en-US" dirty="0"/>
              <a:t> char </a:t>
            </a:r>
            <a:r>
              <a:rPr lang="en-US" dirty="0">
                <a:sym typeface="Wingdings" panose="05000000000000000000" pitchFamily="2" charset="2"/>
              </a:rPr>
              <a:t></a:t>
            </a:r>
            <a:r>
              <a:rPr lang="en-US" dirty="0"/>
              <a:t> int </a:t>
            </a:r>
            <a:r>
              <a:rPr lang="en-US" dirty="0">
                <a:sym typeface="Wingdings" panose="05000000000000000000" pitchFamily="2" charset="2"/>
              </a:rPr>
              <a:t></a:t>
            </a:r>
            <a:r>
              <a:rPr lang="en-US" dirty="0"/>
              <a:t> long </a:t>
            </a:r>
            <a:r>
              <a:rPr lang="en-US" dirty="0">
                <a:sym typeface="Wingdings" panose="05000000000000000000" pitchFamily="2" charset="2"/>
              </a:rPr>
              <a:t></a:t>
            </a:r>
            <a:r>
              <a:rPr lang="en-US" dirty="0"/>
              <a:t> float </a:t>
            </a:r>
            <a:r>
              <a:rPr lang="en-US" dirty="0">
                <a:sym typeface="Wingdings" panose="05000000000000000000" pitchFamily="2" charset="2"/>
              </a:rPr>
              <a:t></a:t>
            </a:r>
            <a:r>
              <a:rPr lang="en-US" dirty="0"/>
              <a:t> double</a:t>
            </a:r>
          </a:p>
          <a:p>
            <a:r>
              <a:rPr lang="en-US" dirty="0"/>
              <a:t>Narrowing casting (large to small)</a:t>
            </a:r>
          </a:p>
          <a:p>
            <a:pPr lvl="1"/>
            <a:r>
              <a:rPr lang="en-US" dirty="0"/>
              <a:t>double </a:t>
            </a:r>
            <a:r>
              <a:rPr lang="en-US" dirty="0">
                <a:sym typeface="Wingdings" panose="05000000000000000000" pitchFamily="2" charset="2"/>
              </a:rPr>
              <a:t></a:t>
            </a:r>
            <a:r>
              <a:rPr lang="en-US" dirty="0"/>
              <a:t> float </a:t>
            </a:r>
            <a:r>
              <a:rPr lang="en-US" dirty="0">
                <a:sym typeface="Wingdings" panose="05000000000000000000" pitchFamily="2" charset="2"/>
              </a:rPr>
              <a:t> </a:t>
            </a:r>
            <a:r>
              <a:rPr lang="en-US" dirty="0"/>
              <a:t>long </a:t>
            </a:r>
            <a:r>
              <a:rPr lang="en-US" dirty="0">
                <a:sym typeface="Wingdings" panose="05000000000000000000" pitchFamily="2" charset="2"/>
              </a:rPr>
              <a:t></a:t>
            </a:r>
            <a:r>
              <a:rPr lang="en-US" dirty="0"/>
              <a:t> int </a:t>
            </a:r>
            <a:r>
              <a:rPr lang="en-US" dirty="0">
                <a:sym typeface="Wingdings" panose="05000000000000000000" pitchFamily="2" charset="2"/>
              </a:rPr>
              <a:t></a:t>
            </a:r>
            <a:r>
              <a:rPr lang="en-US" dirty="0"/>
              <a:t> char </a:t>
            </a:r>
            <a:r>
              <a:rPr lang="en-US" dirty="0">
                <a:sym typeface="Wingdings" panose="05000000000000000000" pitchFamily="2" charset="2"/>
              </a:rPr>
              <a:t> </a:t>
            </a:r>
            <a:r>
              <a:rPr lang="en-US" dirty="0"/>
              <a:t>short </a:t>
            </a:r>
            <a:r>
              <a:rPr lang="en-US" dirty="0">
                <a:sym typeface="Wingdings" panose="05000000000000000000" pitchFamily="2" charset="2"/>
              </a:rPr>
              <a:t></a:t>
            </a:r>
            <a:r>
              <a:rPr lang="en-US" dirty="0"/>
              <a:t> byte</a:t>
            </a:r>
          </a:p>
        </p:txBody>
      </p:sp>
    </p:spTree>
    <p:extLst>
      <p:ext uri="{BB962C8B-B14F-4D97-AF65-F5344CB8AC3E}">
        <p14:creationId xmlns:p14="http://schemas.microsoft.com/office/powerpoint/2010/main" val="83814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33BC-412D-4B1F-9C60-2D0652B7E7EF}"/>
              </a:ext>
            </a:extLst>
          </p:cNvPr>
          <p:cNvSpPr>
            <a:spLocks noGrp="1"/>
          </p:cNvSpPr>
          <p:nvPr>
            <p:ph type="title"/>
          </p:nvPr>
        </p:nvSpPr>
        <p:spPr/>
        <p:txBody>
          <a:bodyPr/>
          <a:lstStyle/>
          <a:p>
            <a:r>
              <a:rPr lang="en-US" dirty="0"/>
              <a:t>Casting</a:t>
            </a:r>
          </a:p>
        </p:txBody>
      </p:sp>
      <p:sp>
        <p:nvSpPr>
          <p:cNvPr id="3" name="Content Placeholder 2">
            <a:extLst>
              <a:ext uri="{FF2B5EF4-FFF2-40B4-BE49-F238E27FC236}">
                <a16:creationId xmlns:a16="http://schemas.microsoft.com/office/drawing/2014/main" id="{01424E54-E508-46D6-BFCC-F8A6968F7DC0}"/>
              </a:ext>
            </a:extLst>
          </p:cNvPr>
          <p:cNvSpPr>
            <a:spLocks noGrp="1"/>
          </p:cNvSpPr>
          <p:nvPr>
            <p:ph idx="1"/>
          </p:nvPr>
        </p:nvSpPr>
        <p:spPr>
          <a:xfrm>
            <a:off x="1143000" y="1740271"/>
            <a:ext cx="9905999" cy="696305"/>
          </a:xfrm>
        </p:spPr>
        <p:txBody>
          <a:bodyPr/>
          <a:lstStyle/>
          <a:p>
            <a:r>
              <a:rPr lang="en-US" dirty="0"/>
              <a:t>Widening casting is done automatically…</a:t>
            </a:r>
          </a:p>
        </p:txBody>
      </p:sp>
      <p:sp>
        <p:nvSpPr>
          <p:cNvPr id="4" name="Content Placeholder 2">
            <a:extLst>
              <a:ext uri="{FF2B5EF4-FFF2-40B4-BE49-F238E27FC236}">
                <a16:creationId xmlns:a16="http://schemas.microsoft.com/office/drawing/2014/main" id="{467BCE23-0653-46D4-A562-52C12457D53E}"/>
              </a:ext>
            </a:extLst>
          </p:cNvPr>
          <p:cNvSpPr txBox="1">
            <a:spLocks/>
          </p:cNvSpPr>
          <p:nvPr/>
        </p:nvSpPr>
        <p:spPr>
          <a:xfrm>
            <a:off x="1143000" y="3190353"/>
            <a:ext cx="9905999" cy="6963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While narrowing casting has to be done manually…</a:t>
            </a:r>
          </a:p>
        </p:txBody>
      </p:sp>
      <p:sp>
        <p:nvSpPr>
          <p:cNvPr id="5" name="Content Placeholder 2">
            <a:extLst>
              <a:ext uri="{FF2B5EF4-FFF2-40B4-BE49-F238E27FC236}">
                <a16:creationId xmlns:a16="http://schemas.microsoft.com/office/drawing/2014/main" id="{5DFA1EA3-B4E7-412C-A20B-19D1E4B3C7D4}"/>
              </a:ext>
            </a:extLst>
          </p:cNvPr>
          <p:cNvSpPr txBox="1">
            <a:spLocks/>
          </p:cNvSpPr>
          <p:nvPr/>
        </p:nvSpPr>
        <p:spPr>
          <a:xfrm>
            <a:off x="1143000" y="4615351"/>
            <a:ext cx="9905999" cy="6963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In general, though, it’s good practice to do all casting manually</a:t>
            </a:r>
          </a:p>
        </p:txBody>
      </p:sp>
      <p:pic>
        <p:nvPicPr>
          <p:cNvPr id="7" name="Picture 6">
            <a:extLst>
              <a:ext uri="{FF2B5EF4-FFF2-40B4-BE49-F238E27FC236}">
                <a16:creationId xmlns:a16="http://schemas.microsoft.com/office/drawing/2014/main" id="{A6ED7E6E-8A85-40DD-81FF-ECFAB2326541}"/>
              </a:ext>
            </a:extLst>
          </p:cNvPr>
          <p:cNvPicPr>
            <a:picLocks noChangeAspect="1"/>
          </p:cNvPicPr>
          <p:nvPr/>
        </p:nvPicPr>
        <p:blipFill>
          <a:blip r:embed="rId3"/>
          <a:stretch>
            <a:fillRect/>
          </a:stretch>
        </p:blipFill>
        <p:spPr>
          <a:xfrm>
            <a:off x="2146418" y="2257229"/>
            <a:ext cx="2996616" cy="933124"/>
          </a:xfrm>
          <a:prstGeom prst="rect">
            <a:avLst/>
          </a:prstGeom>
        </p:spPr>
      </p:pic>
      <p:pic>
        <p:nvPicPr>
          <p:cNvPr id="9" name="Picture 8">
            <a:extLst>
              <a:ext uri="{FF2B5EF4-FFF2-40B4-BE49-F238E27FC236}">
                <a16:creationId xmlns:a16="http://schemas.microsoft.com/office/drawing/2014/main" id="{5E15D025-4F68-405E-8EFF-C99843E60861}"/>
              </a:ext>
            </a:extLst>
          </p:cNvPr>
          <p:cNvPicPr>
            <a:picLocks noChangeAspect="1"/>
          </p:cNvPicPr>
          <p:nvPr/>
        </p:nvPicPr>
        <p:blipFill>
          <a:blip r:embed="rId4"/>
          <a:stretch>
            <a:fillRect/>
          </a:stretch>
        </p:blipFill>
        <p:spPr>
          <a:xfrm>
            <a:off x="6696460" y="2554617"/>
            <a:ext cx="576523" cy="517694"/>
          </a:xfrm>
          <a:prstGeom prst="rect">
            <a:avLst/>
          </a:prstGeom>
        </p:spPr>
      </p:pic>
      <p:cxnSp>
        <p:nvCxnSpPr>
          <p:cNvPr id="11" name="Straight Arrow Connector 10">
            <a:extLst>
              <a:ext uri="{FF2B5EF4-FFF2-40B4-BE49-F238E27FC236}">
                <a16:creationId xmlns:a16="http://schemas.microsoft.com/office/drawing/2014/main" id="{B40AB2E7-BE9B-45A5-B256-C65D62854F99}"/>
              </a:ext>
            </a:extLst>
          </p:cNvPr>
          <p:cNvCxnSpPr>
            <a:endCxn id="9" idx="1"/>
          </p:cNvCxnSpPr>
          <p:nvPr/>
        </p:nvCxnSpPr>
        <p:spPr>
          <a:xfrm flipV="1">
            <a:off x="5143034" y="2813464"/>
            <a:ext cx="1553426" cy="241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FF31B0D-4816-4396-B09F-061B0FC8EBF0}"/>
              </a:ext>
            </a:extLst>
          </p:cNvPr>
          <p:cNvPicPr>
            <a:picLocks noChangeAspect="1"/>
          </p:cNvPicPr>
          <p:nvPr/>
        </p:nvPicPr>
        <p:blipFill>
          <a:blip r:embed="rId5"/>
          <a:stretch>
            <a:fillRect/>
          </a:stretch>
        </p:blipFill>
        <p:spPr>
          <a:xfrm>
            <a:off x="2146418" y="3699831"/>
            <a:ext cx="2789218" cy="894655"/>
          </a:xfrm>
          <a:prstGeom prst="rect">
            <a:avLst/>
          </a:prstGeom>
        </p:spPr>
      </p:pic>
      <p:cxnSp>
        <p:nvCxnSpPr>
          <p:cNvPr id="14" name="Straight Arrow Connector 13">
            <a:extLst>
              <a:ext uri="{FF2B5EF4-FFF2-40B4-BE49-F238E27FC236}">
                <a16:creationId xmlns:a16="http://schemas.microsoft.com/office/drawing/2014/main" id="{2AD853B5-EE54-4A24-93E9-005B4F9C312C}"/>
              </a:ext>
            </a:extLst>
          </p:cNvPr>
          <p:cNvCxnSpPr/>
          <p:nvPr/>
        </p:nvCxnSpPr>
        <p:spPr>
          <a:xfrm flipV="1">
            <a:off x="4935636" y="4147159"/>
            <a:ext cx="1553426" cy="241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FA2C901-4AF3-48C6-8B3C-2952F8031157}"/>
              </a:ext>
            </a:extLst>
          </p:cNvPr>
          <p:cNvPicPr>
            <a:picLocks noChangeAspect="1"/>
          </p:cNvPicPr>
          <p:nvPr/>
        </p:nvPicPr>
        <p:blipFill>
          <a:blip r:embed="rId6"/>
          <a:stretch>
            <a:fillRect/>
          </a:stretch>
        </p:blipFill>
        <p:spPr>
          <a:xfrm>
            <a:off x="6696459" y="3838859"/>
            <a:ext cx="524841" cy="624135"/>
          </a:xfrm>
          <a:prstGeom prst="rect">
            <a:avLst/>
          </a:prstGeom>
        </p:spPr>
      </p:pic>
      <p:pic>
        <p:nvPicPr>
          <p:cNvPr id="18" name="Picture 17">
            <a:extLst>
              <a:ext uri="{FF2B5EF4-FFF2-40B4-BE49-F238E27FC236}">
                <a16:creationId xmlns:a16="http://schemas.microsoft.com/office/drawing/2014/main" id="{46EAD495-A4B4-4CDB-A851-7D119E9B142C}"/>
              </a:ext>
            </a:extLst>
          </p:cNvPr>
          <p:cNvPicPr>
            <a:picLocks noChangeAspect="1"/>
          </p:cNvPicPr>
          <p:nvPr/>
        </p:nvPicPr>
        <p:blipFill>
          <a:blip r:embed="rId7"/>
          <a:stretch>
            <a:fillRect/>
          </a:stretch>
        </p:blipFill>
        <p:spPr>
          <a:xfrm>
            <a:off x="2146419" y="5240176"/>
            <a:ext cx="2996616" cy="959214"/>
          </a:xfrm>
          <a:prstGeom prst="rect">
            <a:avLst/>
          </a:prstGeom>
        </p:spPr>
      </p:pic>
      <p:pic>
        <p:nvPicPr>
          <p:cNvPr id="19" name="Picture 18">
            <a:extLst>
              <a:ext uri="{FF2B5EF4-FFF2-40B4-BE49-F238E27FC236}">
                <a16:creationId xmlns:a16="http://schemas.microsoft.com/office/drawing/2014/main" id="{042D7D6B-3101-43B0-92FC-61E7223E130F}"/>
              </a:ext>
            </a:extLst>
          </p:cNvPr>
          <p:cNvPicPr>
            <a:picLocks noChangeAspect="1"/>
          </p:cNvPicPr>
          <p:nvPr/>
        </p:nvPicPr>
        <p:blipFill>
          <a:blip r:embed="rId4"/>
          <a:stretch>
            <a:fillRect/>
          </a:stretch>
        </p:blipFill>
        <p:spPr>
          <a:xfrm>
            <a:off x="6696459" y="5460936"/>
            <a:ext cx="576523" cy="517694"/>
          </a:xfrm>
          <a:prstGeom prst="rect">
            <a:avLst/>
          </a:prstGeom>
        </p:spPr>
      </p:pic>
      <p:cxnSp>
        <p:nvCxnSpPr>
          <p:cNvPr id="20" name="Straight Arrow Connector 19">
            <a:extLst>
              <a:ext uri="{FF2B5EF4-FFF2-40B4-BE49-F238E27FC236}">
                <a16:creationId xmlns:a16="http://schemas.microsoft.com/office/drawing/2014/main" id="{AF1C8E25-1F37-4101-913C-3D5A3835BEED}"/>
              </a:ext>
            </a:extLst>
          </p:cNvPr>
          <p:cNvCxnSpPr/>
          <p:nvPr/>
        </p:nvCxnSpPr>
        <p:spPr>
          <a:xfrm flipV="1">
            <a:off x="5143034" y="5802953"/>
            <a:ext cx="1553426" cy="241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SCII Table">
            <a:extLst>
              <a:ext uri="{FF2B5EF4-FFF2-40B4-BE49-F238E27FC236}">
                <a16:creationId xmlns:a16="http://schemas.microsoft.com/office/drawing/2014/main" id="{2B0040BB-DFA2-7446-A96E-6471CECEC3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8094" y="1238539"/>
            <a:ext cx="3101975" cy="211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84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317E-0041-449A-A356-FDA78BCA2F4E}"/>
              </a:ext>
            </a:extLst>
          </p:cNvPr>
          <p:cNvSpPr>
            <a:spLocks noGrp="1"/>
          </p:cNvSpPr>
          <p:nvPr>
            <p:ph type="title"/>
          </p:nvPr>
        </p:nvSpPr>
        <p:spPr/>
        <p:txBody>
          <a:bodyPr/>
          <a:lstStyle/>
          <a:p>
            <a:r>
              <a:rPr lang="en-US" dirty="0"/>
              <a:t>The final Keyword</a:t>
            </a:r>
          </a:p>
        </p:txBody>
      </p:sp>
      <p:sp>
        <p:nvSpPr>
          <p:cNvPr id="3" name="Content Placeholder 2">
            <a:extLst>
              <a:ext uri="{FF2B5EF4-FFF2-40B4-BE49-F238E27FC236}">
                <a16:creationId xmlns:a16="http://schemas.microsoft.com/office/drawing/2014/main" id="{2E4164F2-F5F2-4446-BCC4-0AF9E214A358}"/>
              </a:ext>
            </a:extLst>
          </p:cNvPr>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final</a:t>
            </a:r>
            <a:r>
              <a:rPr lang="en-US" dirty="0"/>
              <a:t> keyword is used when you’re declaring a constant</a:t>
            </a:r>
          </a:p>
          <a:p>
            <a:pPr lvl="1"/>
            <a:r>
              <a:rPr lang="en-US" dirty="0"/>
              <a:t>(a variable that cannot be changed or reassigned!)</a:t>
            </a:r>
          </a:p>
          <a:p>
            <a:r>
              <a:rPr lang="en-US" dirty="0"/>
              <a:t>Convention: variable names with the </a:t>
            </a:r>
            <a:r>
              <a:rPr lang="en-US" dirty="0">
                <a:latin typeface="Courier New" panose="02070309020205020404" pitchFamily="49" charset="0"/>
                <a:cs typeface="Courier New" panose="02070309020205020404" pitchFamily="49" charset="0"/>
              </a:rPr>
              <a:t>final</a:t>
            </a:r>
            <a:r>
              <a:rPr lang="en-US" dirty="0"/>
              <a:t> keyword are given names in all caps</a:t>
            </a:r>
          </a:p>
        </p:txBody>
      </p:sp>
      <p:pic>
        <p:nvPicPr>
          <p:cNvPr id="5" name="Picture 4">
            <a:extLst>
              <a:ext uri="{FF2B5EF4-FFF2-40B4-BE49-F238E27FC236}">
                <a16:creationId xmlns:a16="http://schemas.microsoft.com/office/drawing/2014/main" id="{BE2E1A40-BA7D-4831-B215-7A4B1C349B41}"/>
              </a:ext>
            </a:extLst>
          </p:cNvPr>
          <p:cNvPicPr>
            <a:picLocks noChangeAspect="1"/>
          </p:cNvPicPr>
          <p:nvPr/>
        </p:nvPicPr>
        <p:blipFill>
          <a:blip r:embed="rId2"/>
          <a:stretch>
            <a:fillRect/>
          </a:stretch>
        </p:blipFill>
        <p:spPr>
          <a:xfrm>
            <a:off x="3296035" y="4359386"/>
            <a:ext cx="5599929" cy="635177"/>
          </a:xfrm>
          <a:prstGeom prst="rect">
            <a:avLst/>
          </a:prstGeom>
        </p:spPr>
      </p:pic>
    </p:spTree>
    <p:extLst>
      <p:ext uri="{BB962C8B-B14F-4D97-AF65-F5344CB8AC3E}">
        <p14:creationId xmlns:p14="http://schemas.microsoft.com/office/powerpoint/2010/main" val="425551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78E-DA27-44E8-8EC2-DB8F61F842A6}"/>
              </a:ext>
            </a:extLst>
          </p:cNvPr>
          <p:cNvSpPr>
            <a:spLocks noGrp="1"/>
          </p:cNvSpPr>
          <p:nvPr>
            <p:ph type="title"/>
          </p:nvPr>
        </p:nvSpPr>
        <p:spPr/>
        <p:txBody>
          <a:bodyPr/>
          <a:lstStyle/>
          <a:p>
            <a:r>
              <a:rPr lang="en-US" dirty="0"/>
              <a:t>What happens if we try to change a final variable?</a:t>
            </a:r>
          </a:p>
        </p:txBody>
      </p:sp>
      <p:sp>
        <p:nvSpPr>
          <p:cNvPr id="3" name="Content Placeholder 2">
            <a:extLst>
              <a:ext uri="{FF2B5EF4-FFF2-40B4-BE49-F238E27FC236}">
                <a16:creationId xmlns:a16="http://schemas.microsoft.com/office/drawing/2014/main" id="{7DCA544A-9D83-4287-AF96-3783C605B8B5}"/>
              </a:ext>
            </a:extLst>
          </p:cNvPr>
          <p:cNvSpPr>
            <a:spLocks noGrp="1"/>
          </p:cNvSpPr>
          <p:nvPr>
            <p:ph idx="1"/>
          </p:nvPr>
        </p:nvSpPr>
        <p:spPr/>
        <p:txBody>
          <a:bodyPr/>
          <a:lstStyle/>
          <a:p>
            <a:r>
              <a:rPr lang="en-US" dirty="0"/>
              <a:t>Well…</a:t>
            </a:r>
          </a:p>
        </p:txBody>
      </p:sp>
      <p:pic>
        <p:nvPicPr>
          <p:cNvPr id="5" name="Picture 4">
            <a:extLst>
              <a:ext uri="{FF2B5EF4-FFF2-40B4-BE49-F238E27FC236}">
                <a16:creationId xmlns:a16="http://schemas.microsoft.com/office/drawing/2014/main" id="{E89B6751-CBAE-4948-B7C1-0FF144D7D19F}"/>
              </a:ext>
            </a:extLst>
          </p:cNvPr>
          <p:cNvPicPr>
            <a:picLocks noChangeAspect="1"/>
          </p:cNvPicPr>
          <p:nvPr/>
        </p:nvPicPr>
        <p:blipFill>
          <a:blip r:embed="rId2"/>
          <a:stretch>
            <a:fillRect/>
          </a:stretch>
        </p:blipFill>
        <p:spPr>
          <a:xfrm>
            <a:off x="3912881" y="2801589"/>
            <a:ext cx="4363059" cy="866896"/>
          </a:xfrm>
          <a:prstGeom prst="rect">
            <a:avLst/>
          </a:prstGeom>
        </p:spPr>
      </p:pic>
      <p:pic>
        <p:nvPicPr>
          <p:cNvPr id="7" name="Picture 6">
            <a:extLst>
              <a:ext uri="{FF2B5EF4-FFF2-40B4-BE49-F238E27FC236}">
                <a16:creationId xmlns:a16="http://schemas.microsoft.com/office/drawing/2014/main" id="{186815D1-F684-464C-B25F-21EF79FA3F9F}"/>
              </a:ext>
            </a:extLst>
          </p:cNvPr>
          <p:cNvPicPr>
            <a:picLocks noChangeAspect="1"/>
          </p:cNvPicPr>
          <p:nvPr/>
        </p:nvPicPr>
        <p:blipFill>
          <a:blip r:embed="rId3"/>
          <a:stretch>
            <a:fillRect/>
          </a:stretch>
        </p:blipFill>
        <p:spPr>
          <a:xfrm>
            <a:off x="2267100" y="4414551"/>
            <a:ext cx="7654620" cy="1099558"/>
          </a:xfrm>
          <a:prstGeom prst="rect">
            <a:avLst/>
          </a:prstGeom>
        </p:spPr>
      </p:pic>
      <p:cxnSp>
        <p:nvCxnSpPr>
          <p:cNvPr id="8" name="Straight Arrow Connector 7">
            <a:extLst>
              <a:ext uri="{FF2B5EF4-FFF2-40B4-BE49-F238E27FC236}">
                <a16:creationId xmlns:a16="http://schemas.microsoft.com/office/drawing/2014/main" id="{2FD658B0-2A66-442D-97B0-08A08939E061}"/>
              </a:ext>
            </a:extLst>
          </p:cNvPr>
          <p:cNvCxnSpPr>
            <a:cxnSpLocks/>
          </p:cNvCxnSpPr>
          <p:nvPr/>
        </p:nvCxnSpPr>
        <p:spPr>
          <a:xfrm>
            <a:off x="5995088" y="3668485"/>
            <a:ext cx="0" cy="699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32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F195-27CF-4FBF-A2BE-6894BB7406A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6E60D039-57EC-4244-9DBB-5BB6CBAF6DD8}"/>
              </a:ext>
            </a:extLst>
          </p:cNvPr>
          <p:cNvSpPr>
            <a:spLocks noGrp="1"/>
          </p:cNvSpPr>
          <p:nvPr>
            <p:ph idx="1"/>
          </p:nvPr>
        </p:nvSpPr>
        <p:spPr>
          <a:xfrm>
            <a:off x="1141412" y="2249486"/>
            <a:ext cx="9905999" cy="3989995"/>
          </a:xfrm>
        </p:spPr>
        <p:txBody>
          <a:bodyPr>
            <a:normAutofit/>
          </a:bodyPr>
          <a:lstStyle/>
          <a:p>
            <a:r>
              <a:rPr lang="en-US" dirty="0"/>
              <a:t>Recall: Strings are objects, meaning they come with their own special operations</a:t>
            </a:r>
          </a:p>
          <a:p>
            <a:pPr lvl="1"/>
            <a:r>
              <a:rPr lang="en-US" dirty="0"/>
              <a:t>Instead of calling Strings “variables”, we typically say “objects” or “instances of”</a:t>
            </a:r>
          </a:p>
          <a:p>
            <a:pPr lvl="2"/>
            <a:r>
              <a:rPr lang="en-US" dirty="0"/>
              <a:t>Variable </a:t>
            </a:r>
            <a:r>
              <a:rPr lang="en-US" dirty="0">
                <a:latin typeface="Courier New" panose="02070309020205020404" pitchFamily="49" charset="0"/>
                <a:cs typeface="Courier New" panose="02070309020205020404" pitchFamily="49" charset="0"/>
              </a:rPr>
              <a:t>num</a:t>
            </a:r>
            <a:r>
              <a:rPr lang="en-US" dirty="0"/>
              <a:t> versus object </a:t>
            </a:r>
            <a:r>
              <a:rPr lang="en-US" dirty="0">
                <a:latin typeface="Courier New" panose="02070309020205020404" pitchFamily="49" charset="0"/>
                <a:cs typeface="Courier New" panose="02070309020205020404" pitchFamily="49" charset="0"/>
              </a:rPr>
              <a:t>name</a:t>
            </a:r>
          </a:p>
          <a:p>
            <a:r>
              <a:rPr lang="en-US" dirty="0"/>
              <a:t>Say we have a String object named </a:t>
            </a:r>
            <a:r>
              <a:rPr lang="en-US" dirty="0">
                <a:latin typeface="Courier New" panose="02070309020205020404" pitchFamily="49" charset="0"/>
                <a:cs typeface="Courier New" panose="02070309020205020404" pitchFamily="49" charset="0"/>
              </a:rPr>
              <a:t>str</a:t>
            </a:r>
            <a:r>
              <a:rPr lang="en-US" dirty="0"/>
              <a:t>. Common operations are:</a:t>
            </a:r>
          </a:p>
          <a:p>
            <a:pPr lvl="1"/>
            <a:r>
              <a:rPr lang="en-US" dirty="0" err="1">
                <a:latin typeface="Courier New" panose="02070309020205020404" pitchFamily="49" charset="0"/>
                <a:cs typeface="Courier New" panose="02070309020205020404" pitchFamily="49" charset="0"/>
              </a:rPr>
              <a:t>str.toUpperCase</a:t>
            </a:r>
            <a:r>
              <a:rPr lang="en-US" dirty="0">
                <a:latin typeface="Courier New" panose="02070309020205020404" pitchFamily="49" charset="0"/>
                <a:cs typeface="Courier New" panose="02070309020205020404" pitchFamily="49" charset="0"/>
              </a:rPr>
              <a:t>(); </a:t>
            </a:r>
            <a:r>
              <a:rPr lang="en-US" dirty="0">
                <a:sym typeface="Wingdings" panose="05000000000000000000" pitchFamily="2" charset="2"/>
              </a:rPr>
              <a:t> returns </a:t>
            </a:r>
            <a:r>
              <a:rPr lang="en-US" dirty="0">
                <a:latin typeface="Courier New" panose="02070309020205020404" pitchFamily="49" charset="0"/>
                <a:cs typeface="Courier New" panose="02070309020205020404" pitchFamily="49" charset="0"/>
                <a:sym typeface="Wingdings" panose="05000000000000000000" pitchFamily="2" charset="2"/>
              </a:rPr>
              <a:t>str</a:t>
            </a:r>
            <a:r>
              <a:rPr lang="en-US" dirty="0">
                <a:sym typeface="Wingdings" panose="05000000000000000000" pitchFamily="2" charset="2"/>
              </a:rPr>
              <a:t> in all uppercase letters</a:t>
            </a:r>
            <a:endParaRPr lang="en-US" dirty="0"/>
          </a:p>
          <a:p>
            <a:pPr lvl="1"/>
            <a:r>
              <a:rPr lang="en-US" dirty="0" err="1">
                <a:latin typeface="Courier New" panose="02070309020205020404" pitchFamily="49" charset="0"/>
                <a:cs typeface="Courier New" panose="02070309020205020404" pitchFamily="49" charset="0"/>
              </a:rPr>
              <a:t>str.toLowerCase</a:t>
            </a:r>
            <a:r>
              <a:rPr lang="en-US" dirty="0">
                <a:latin typeface="Courier New" panose="02070309020205020404" pitchFamily="49" charset="0"/>
                <a:cs typeface="Courier New" panose="02070309020205020404" pitchFamily="49" charset="0"/>
              </a:rPr>
              <a:t>(); </a:t>
            </a:r>
            <a:r>
              <a:rPr lang="en-US" dirty="0">
                <a:sym typeface="Wingdings" panose="05000000000000000000" pitchFamily="2" charset="2"/>
              </a:rPr>
              <a:t> returns </a:t>
            </a:r>
            <a:r>
              <a:rPr lang="en-US" dirty="0">
                <a:latin typeface="Courier New" panose="02070309020205020404" pitchFamily="49" charset="0"/>
                <a:cs typeface="Courier New" panose="02070309020205020404" pitchFamily="49" charset="0"/>
                <a:sym typeface="Wingdings" panose="05000000000000000000" pitchFamily="2" charset="2"/>
              </a:rPr>
              <a:t>str</a:t>
            </a:r>
            <a:r>
              <a:rPr lang="en-US" dirty="0">
                <a:sym typeface="Wingdings" panose="05000000000000000000" pitchFamily="2" charset="2"/>
              </a:rPr>
              <a:t> in all lowercase letters</a:t>
            </a:r>
            <a:endParaRPr lang="en-US" dirty="0"/>
          </a:p>
          <a:p>
            <a:pPr lvl="1"/>
            <a:r>
              <a:rPr lang="en-US" dirty="0" err="1">
                <a:latin typeface="Courier New" panose="02070309020205020404" pitchFamily="49" charset="0"/>
                <a:cs typeface="Courier New" panose="02070309020205020404" pitchFamily="49" charset="0"/>
              </a:rPr>
              <a:t>str.charAt</a:t>
            </a:r>
            <a:r>
              <a:rPr lang="en-US" dirty="0">
                <a:latin typeface="Courier New" panose="02070309020205020404" pitchFamily="49" charset="0"/>
                <a:cs typeface="Courier New" panose="02070309020205020404" pitchFamily="49" charset="0"/>
              </a:rPr>
              <a:t>(int num); </a:t>
            </a:r>
            <a:r>
              <a:rPr lang="en-US" dirty="0">
                <a:sym typeface="Wingdings" panose="05000000000000000000" pitchFamily="2" charset="2"/>
              </a:rPr>
              <a:t> returns a </a:t>
            </a:r>
            <a:r>
              <a:rPr lang="en-US" dirty="0">
                <a:latin typeface="Courier New" panose="02070309020205020404" pitchFamily="49" charset="0"/>
                <a:cs typeface="Courier New" panose="02070309020205020404" pitchFamily="49" charset="0"/>
                <a:sym typeface="Wingdings" panose="05000000000000000000" pitchFamily="2" charset="2"/>
              </a:rPr>
              <a:t>char</a:t>
            </a:r>
            <a:r>
              <a:rPr lang="en-US" dirty="0">
                <a:sym typeface="Wingdings" panose="05000000000000000000" pitchFamily="2" charset="2"/>
              </a:rPr>
              <a:t> at index </a:t>
            </a:r>
            <a:r>
              <a:rPr lang="en-US" dirty="0">
                <a:latin typeface="Courier New" panose="02070309020205020404" pitchFamily="49" charset="0"/>
                <a:cs typeface="Courier New" panose="02070309020205020404" pitchFamily="49" charset="0"/>
                <a:sym typeface="Wingdings" panose="05000000000000000000" pitchFamily="2" charset="2"/>
              </a:rPr>
              <a:t>num</a:t>
            </a:r>
            <a:r>
              <a:rPr lang="en-US" dirty="0">
                <a:sym typeface="Wingdings" panose="05000000000000000000" pitchFamily="2" charset="2"/>
              </a:rPr>
              <a:t> in </a:t>
            </a:r>
            <a:r>
              <a:rPr lang="en-US" dirty="0">
                <a:latin typeface="Courier New" panose="02070309020205020404" pitchFamily="49" charset="0"/>
                <a:cs typeface="Courier New" panose="02070309020205020404" pitchFamily="49" charset="0"/>
                <a:sym typeface="Wingdings" panose="05000000000000000000" pitchFamily="2" charset="2"/>
              </a:rPr>
              <a:t>str</a:t>
            </a:r>
            <a:endParaRPr 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str.length</a:t>
            </a:r>
            <a:r>
              <a:rPr lang="en-US" dirty="0">
                <a:latin typeface="Courier New" panose="02070309020205020404" pitchFamily="49" charset="0"/>
                <a:cs typeface="Courier New" panose="02070309020205020404" pitchFamily="49" charset="0"/>
              </a:rPr>
              <a:t>(); </a:t>
            </a:r>
            <a:r>
              <a:rPr lang="en-US" dirty="0">
                <a:sym typeface="Wingdings" panose="05000000000000000000" pitchFamily="2" charset="2"/>
              </a:rPr>
              <a:t> returns an </a:t>
            </a:r>
            <a:r>
              <a:rPr lang="en-US" dirty="0">
                <a:latin typeface="Courier New" panose="02070309020205020404" pitchFamily="49" charset="0"/>
                <a:cs typeface="Courier New" panose="02070309020205020404" pitchFamily="49" charset="0"/>
                <a:sym typeface="Wingdings" panose="05000000000000000000" pitchFamily="2" charset="2"/>
              </a:rPr>
              <a:t>int</a:t>
            </a:r>
            <a:r>
              <a:rPr lang="en-US" dirty="0">
                <a:sym typeface="Wingdings" panose="05000000000000000000" pitchFamily="2" charset="2"/>
              </a:rPr>
              <a:t> giving the length of </a:t>
            </a:r>
            <a:r>
              <a:rPr lang="en-US" dirty="0">
                <a:latin typeface="Courier New" panose="02070309020205020404" pitchFamily="49" charset="0"/>
                <a:cs typeface="Courier New" panose="02070309020205020404" pitchFamily="49" charset="0"/>
                <a:sym typeface="Wingdings" panose="05000000000000000000" pitchFamily="2" charset="2"/>
              </a:rPr>
              <a:t>str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9366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130</TotalTime>
  <Words>838</Words>
  <Application>Microsoft Macintosh PowerPoint</Application>
  <PresentationFormat>Widescreen</PresentationFormat>
  <Paragraphs>76</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Ion</vt:lpstr>
      <vt:lpstr>CS0007 Recitation</vt:lpstr>
      <vt:lpstr>Today’s Agenda</vt:lpstr>
      <vt:lpstr>Integer Division</vt:lpstr>
      <vt:lpstr>Integer division</vt:lpstr>
      <vt:lpstr>Casting</vt:lpstr>
      <vt:lpstr>Casting</vt:lpstr>
      <vt:lpstr>The final Keyword</vt:lpstr>
      <vt:lpstr>What happens if we try to change a final variable?</vt:lpstr>
      <vt:lpstr>Strings</vt:lpstr>
      <vt:lpstr>String Methods</vt:lpstr>
      <vt:lpstr>Lab 3 hints</vt:lpstr>
      <vt:lpstr>Lab 3 hints</vt:lpstr>
      <vt:lpstr>Other general lab tips</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5</cp:revision>
  <dcterms:created xsi:type="dcterms:W3CDTF">2021-09-09T03:17:48Z</dcterms:created>
  <dcterms:modified xsi:type="dcterms:W3CDTF">2021-09-16T05:12:34Z</dcterms:modified>
</cp:coreProperties>
</file>