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362" r:id="rId2"/>
    <p:sldId id="417" r:id="rId3"/>
    <p:sldId id="386" r:id="rId4"/>
    <p:sldId id="385" r:id="rId5"/>
    <p:sldId id="435" r:id="rId6"/>
    <p:sldId id="387" r:id="rId7"/>
    <p:sldId id="388" r:id="rId8"/>
    <p:sldId id="436" r:id="rId9"/>
    <p:sldId id="389" r:id="rId10"/>
    <p:sldId id="382" r:id="rId11"/>
    <p:sldId id="370" r:id="rId12"/>
    <p:sldId id="367" r:id="rId13"/>
    <p:sldId id="390" r:id="rId14"/>
    <p:sldId id="397" r:id="rId15"/>
    <p:sldId id="391" r:id="rId16"/>
    <p:sldId id="437" r:id="rId17"/>
    <p:sldId id="438" r:id="rId18"/>
    <p:sldId id="439" r:id="rId19"/>
    <p:sldId id="373" r:id="rId20"/>
    <p:sldId id="421" r:id="rId21"/>
    <p:sldId id="425" r:id="rId22"/>
    <p:sldId id="427" r:id="rId23"/>
    <p:sldId id="428" r:id="rId24"/>
    <p:sldId id="429" r:id="rId25"/>
    <p:sldId id="376" r:id="rId26"/>
    <p:sldId id="398" r:id="rId27"/>
    <p:sldId id="432" r:id="rId28"/>
    <p:sldId id="361" r:id="rId29"/>
    <p:sldId id="402" r:id="rId30"/>
    <p:sldId id="399" r:id="rId31"/>
    <p:sldId id="403" r:id="rId32"/>
    <p:sldId id="401" r:id="rId33"/>
    <p:sldId id="400" r:id="rId34"/>
    <p:sldId id="404" r:id="rId35"/>
    <p:sldId id="380" r:id="rId36"/>
    <p:sldId id="405" r:id="rId37"/>
    <p:sldId id="406" r:id="rId38"/>
    <p:sldId id="407" r:id="rId39"/>
    <p:sldId id="408" r:id="rId40"/>
    <p:sldId id="409" r:id="rId41"/>
    <p:sldId id="410" r:id="rId42"/>
    <p:sldId id="411" r:id="rId43"/>
    <p:sldId id="303" r:id="rId44"/>
    <p:sldId id="378" r:id="rId45"/>
    <p:sldId id="379" r:id="rId46"/>
    <p:sldId id="412" r:id="rId47"/>
    <p:sldId id="413" r:id="rId48"/>
    <p:sldId id="414" r:id="rId49"/>
    <p:sldId id="415" r:id="rId50"/>
    <p:sldId id="416"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CC66FF"/>
    <a:srgbClr val="494949"/>
    <a:srgbClr val="CED300"/>
    <a:srgbClr val="6A03D1"/>
    <a:srgbClr val="08ABA9"/>
    <a:srgbClr val="FFFF00"/>
    <a:srgbClr val="00FF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9" autoAdjust="0"/>
    <p:restoredTop sz="71726" autoAdjust="0"/>
  </p:normalViewPr>
  <p:slideViewPr>
    <p:cSldViewPr snapToGrid="0" snapToObjects="1" showGuides="1">
      <p:cViewPr>
        <p:scale>
          <a:sx n="90" d="100"/>
          <a:sy n="90" d="100"/>
        </p:scale>
        <p:origin x="-536" y="-80"/>
      </p:cViewPr>
      <p:guideLst>
        <p:guide orient="horz" pos="2591"/>
        <p:guide pos="144"/>
      </p:guideLst>
    </p:cSldViewPr>
  </p:slideViewPr>
  <p:outlineViewPr>
    <p:cViewPr>
      <p:scale>
        <a:sx n="33" d="100"/>
        <a:sy n="33" d="100"/>
      </p:scale>
      <p:origin x="0" y="32128"/>
    </p:cViewPr>
  </p:outlineViewPr>
  <p:notesTextViewPr>
    <p:cViewPr>
      <p:scale>
        <a:sx n="100" d="100"/>
        <a:sy n="100" d="100"/>
      </p:scale>
      <p:origin x="0" y="0"/>
    </p:cViewPr>
  </p:notesTextViewPr>
  <p:sorterViewPr>
    <p:cViewPr>
      <p:scale>
        <a:sx n="193" d="100"/>
        <a:sy n="193" d="100"/>
      </p:scale>
      <p:origin x="0" y="7248"/>
    </p:cViewPr>
  </p:sorterViewPr>
  <p:notesViewPr>
    <p:cSldViewPr snapToGrid="0" snapToObjects="1" showGuides="1">
      <p:cViewPr varScale="1">
        <p:scale>
          <a:sx n="82" d="100"/>
          <a:sy n="82" d="100"/>
        </p:scale>
        <p:origin x="-276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74C71-DBAE-2F4C-81C8-E838362B412C}" type="datetimeFigureOut">
              <a:rPr lang="en-US" smtClean="0"/>
              <a:t>7/7/15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DDFCCB-A7D4-DA40-95EB-A68F9305F0C0}" type="slidenum">
              <a:rPr lang="en-US" smtClean="0"/>
              <a:t>‹#›</a:t>
            </a:fld>
            <a:endParaRPr lang="en-US"/>
          </a:p>
        </p:txBody>
      </p:sp>
    </p:spTree>
    <p:extLst>
      <p:ext uri="{BB962C8B-B14F-4D97-AF65-F5344CB8AC3E}">
        <p14:creationId xmlns:p14="http://schemas.microsoft.com/office/powerpoint/2010/main" val="16544269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5EB655-BC3C-9545-A5B6-D94E8D7F38D2}" type="datetimeFigureOut">
              <a:rPr lang="en-US" smtClean="0"/>
              <a:t>7/7/15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A4EAAD-E44D-4E46-9D55-4C0B9C08A938}" type="slidenum">
              <a:rPr lang="en-US" smtClean="0"/>
              <a:t>‹#›</a:t>
            </a:fld>
            <a:endParaRPr lang="en-US"/>
          </a:p>
        </p:txBody>
      </p:sp>
    </p:spTree>
    <p:extLst>
      <p:ext uri="{BB962C8B-B14F-4D97-AF65-F5344CB8AC3E}">
        <p14:creationId xmlns:p14="http://schemas.microsoft.com/office/powerpoint/2010/main" val="20418561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Arial"/>
      </a:defRPr>
    </a:lvl1pPr>
    <a:lvl2pPr marL="457200" algn="l" defTabSz="457200" rtl="0" eaLnBrk="1" latinLnBrk="0" hangingPunct="1">
      <a:defRPr sz="1200" kern="1200">
        <a:solidFill>
          <a:schemeClr val="tx1"/>
        </a:solidFill>
        <a:latin typeface="Arial"/>
        <a:ea typeface="+mn-ea"/>
        <a:cs typeface="Arial"/>
      </a:defRPr>
    </a:lvl2pPr>
    <a:lvl3pPr marL="914400" algn="l" defTabSz="457200" rtl="0" eaLnBrk="1" latinLnBrk="0" hangingPunct="1">
      <a:defRPr sz="1200" kern="1200">
        <a:solidFill>
          <a:schemeClr val="tx1"/>
        </a:solidFill>
        <a:latin typeface="Arial"/>
        <a:ea typeface="+mn-ea"/>
        <a:cs typeface="Arial"/>
      </a:defRPr>
    </a:lvl3pPr>
    <a:lvl4pPr marL="1371600" algn="l" defTabSz="457200" rtl="0" eaLnBrk="1" latinLnBrk="0" hangingPunct="1">
      <a:defRPr sz="1200" kern="1200">
        <a:solidFill>
          <a:schemeClr val="tx1"/>
        </a:solidFill>
        <a:latin typeface="Arial"/>
        <a:ea typeface="+mn-ea"/>
        <a:cs typeface="Arial"/>
      </a:defRPr>
    </a:lvl4pPr>
    <a:lvl5pPr marL="1828800" algn="l" defTabSz="457200" rtl="0" eaLnBrk="1" latinLnBrk="0" hangingPunct="1">
      <a:defRPr sz="1200" kern="1200">
        <a:solidFill>
          <a:schemeClr val="tx1"/>
        </a:solidFill>
        <a:latin typeface="Arial"/>
        <a:ea typeface="+mn-ea"/>
        <a:cs typeface="Arial"/>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BA4EAAD-E44D-4E46-9D55-4C0B9C08A938}" type="slidenum">
              <a:rPr lang="en-US" smtClean="0"/>
              <a:t>1</a:t>
            </a:fld>
            <a:endParaRPr lang="en-US"/>
          </a:p>
        </p:txBody>
      </p:sp>
    </p:spTree>
    <p:extLst>
      <p:ext uri="{BB962C8B-B14F-4D97-AF65-F5344CB8AC3E}">
        <p14:creationId xmlns:p14="http://schemas.microsoft.com/office/powerpoint/2010/main" val="3379359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10</a:t>
            </a:fld>
            <a:endParaRPr lang="en-US"/>
          </a:p>
        </p:txBody>
      </p:sp>
    </p:spTree>
    <p:extLst>
      <p:ext uri="{BB962C8B-B14F-4D97-AF65-F5344CB8AC3E}">
        <p14:creationId xmlns:p14="http://schemas.microsoft.com/office/powerpoint/2010/main" val="932749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2BA4EAAD-E44D-4E46-9D55-4C0B9C08A938}" type="slidenum">
              <a:rPr lang="en-US" smtClean="0"/>
              <a:t>11</a:t>
            </a:fld>
            <a:endParaRPr lang="en-US"/>
          </a:p>
        </p:txBody>
      </p:sp>
    </p:spTree>
    <p:extLst>
      <p:ext uri="{BB962C8B-B14F-4D97-AF65-F5344CB8AC3E}">
        <p14:creationId xmlns:p14="http://schemas.microsoft.com/office/powerpoint/2010/main" val="2013280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solidFill>
                <a:schemeClr val="tx1"/>
              </a:solidFill>
            </a:endParaRPr>
          </a:p>
        </p:txBody>
      </p:sp>
      <p:sp>
        <p:nvSpPr>
          <p:cNvPr id="4" name="Slide Number Placeholder 3"/>
          <p:cNvSpPr>
            <a:spLocks noGrp="1"/>
          </p:cNvSpPr>
          <p:nvPr>
            <p:ph type="sldNum" sz="quarter" idx="10"/>
          </p:nvPr>
        </p:nvSpPr>
        <p:spPr/>
        <p:txBody>
          <a:bodyPr/>
          <a:lstStyle/>
          <a:p>
            <a:fld id="{2BA4EAAD-E44D-4E46-9D55-4C0B9C08A938}" type="slidenum">
              <a:rPr lang="en-US" smtClean="0"/>
              <a:t>12</a:t>
            </a:fld>
            <a:endParaRPr lang="en-US"/>
          </a:p>
        </p:txBody>
      </p:sp>
    </p:spTree>
    <p:extLst>
      <p:ext uri="{BB962C8B-B14F-4D97-AF65-F5344CB8AC3E}">
        <p14:creationId xmlns:p14="http://schemas.microsoft.com/office/powerpoint/2010/main" val="201328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13</a:t>
            </a:fld>
            <a:endParaRPr lang="en-US"/>
          </a:p>
        </p:txBody>
      </p:sp>
    </p:spTree>
    <p:extLst>
      <p:ext uri="{BB962C8B-B14F-4D97-AF65-F5344CB8AC3E}">
        <p14:creationId xmlns:p14="http://schemas.microsoft.com/office/powerpoint/2010/main" val="952692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14</a:t>
            </a:fld>
            <a:endParaRPr lang="en-US"/>
          </a:p>
        </p:txBody>
      </p:sp>
    </p:spTree>
    <p:extLst>
      <p:ext uri="{BB962C8B-B14F-4D97-AF65-F5344CB8AC3E}">
        <p14:creationId xmlns:p14="http://schemas.microsoft.com/office/powerpoint/2010/main" val="669456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BA4EAAD-E44D-4E46-9D55-4C0B9C08A938}" type="slidenum">
              <a:rPr lang="en-US" smtClean="0"/>
              <a:t>15</a:t>
            </a:fld>
            <a:endParaRPr lang="en-US"/>
          </a:p>
        </p:txBody>
      </p:sp>
    </p:spTree>
    <p:extLst>
      <p:ext uri="{BB962C8B-B14F-4D97-AF65-F5344CB8AC3E}">
        <p14:creationId xmlns:p14="http://schemas.microsoft.com/office/powerpoint/2010/main" val="359905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solidFill>
                <a:schemeClr val="tx1"/>
              </a:solidFill>
            </a:endParaRPr>
          </a:p>
        </p:txBody>
      </p:sp>
      <p:sp>
        <p:nvSpPr>
          <p:cNvPr id="4" name="Slide Number Placeholder 3"/>
          <p:cNvSpPr>
            <a:spLocks noGrp="1"/>
          </p:cNvSpPr>
          <p:nvPr>
            <p:ph type="sldNum" sz="quarter" idx="10"/>
          </p:nvPr>
        </p:nvSpPr>
        <p:spPr/>
        <p:txBody>
          <a:bodyPr/>
          <a:lstStyle/>
          <a:p>
            <a:fld id="{2BA4EAAD-E44D-4E46-9D55-4C0B9C08A938}" type="slidenum">
              <a:rPr lang="en-US" smtClean="0"/>
              <a:t>16</a:t>
            </a:fld>
            <a:endParaRPr lang="en-US"/>
          </a:p>
        </p:txBody>
      </p:sp>
    </p:spTree>
    <p:extLst>
      <p:ext uri="{BB962C8B-B14F-4D97-AF65-F5344CB8AC3E}">
        <p14:creationId xmlns:p14="http://schemas.microsoft.com/office/powerpoint/2010/main" val="2881646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solidFill>
                <a:schemeClr val="tx1"/>
              </a:solidFill>
            </a:endParaRPr>
          </a:p>
        </p:txBody>
      </p:sp>
      <p:sp>
        <p:nvSpPr>
          <p:cNvPr id="4" name="Slide Number Placeholder 3"/>
          <p:cNvSpPr>
            <a:spLocks noGrp="1"/>
          </p:cNvSpPr>
          <p:nvPr>
            <p:ph type="sldNum" sz="quarter" idx="10"/>
          </p:nvPr>
        </p:nvSpPr>
        <p:spPr/>
        <p:txBody>
          <a:bodyPr/>
          <a:lstStyle/>
          <a:p>
            <a:fld id="{2BA4EAAD-E44D-4E46-9D55-4C0B9C08A938}" type="slidenum">
              <a:rPr lang="en-US" smtClean="0"/>
              <a:t>17</a:t>
            </a:fld>
            <a:endParaRPr lang="en-US"/>
          </a:p>
        </p:txBody>
      </p:sp>
    </p:spTree>
    <p:extLst>
      <p:ext uri="{BB962C8B-B14F-4D97-AF65-F5344CB8AC3E}">
        <p14:creationId xmlns:p14="http://schemas.microsoft.com/office/powerpoint/2010/main" val="2881646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18</a:t>
            </a:fld>
            <a:endParaRPr lang="en-US"/>
          </a:p>
        </p:txBody>
      </p:sp>
    </p:spTree>
    <p:extLst>
      <p:ext uri="{BB962C8B-B14F-4D97-AF65-F5344CB8AC3E}">
        <p14:creationId xmlns:p14="http://schemas.microsoft.com/office/powerpoint/2010/main" val="88969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19</a:t>
            </a:fld>
            <a:endParaRPr lang="en-US"/>
          </a:p>
        </p:txBody>
      </p:sp>
    </p:spTree>
    <p:extLst>
      <p:ext uri="{BB962C8B-B14F-4D97-AF65-F5344CB8AC3E}">
        <p14:creationId xmlns:p14="http://schemas.microsoft.com/office/powerpoint/2010/main" val="1982079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2</a:t>
            </a:fld>
            <a:endParaRPr lang="en-US"/>
          </a:p>
        </p:txBody>
      </p:sp>
    </p:spTree>
    <p:extLst>
      <p:ext uri="{BB962C8B-B14F-4D97-AF65-F5344CB8AC3E}">
        <p14:creationId xmlns:p14="http://schemas.microsoft.com/office/powerpoint/2010/main" val="1353933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20</a:t>
            </a:fld>
            <a:endParaRPr lang="en-US"/>
          </a:p>
        </p:txBody>
      </p:sp>
    </p:spTree>
    <p:extLst>
      <p:ext uri="{BB962C8B-B14F-4D97-AF65-F5344CB8AC3E}">
        <p14:creationId xmlns:p14="http://schemas.microsoft.com/office/powerpoint/2010/main" val="2211130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21</a:t>
            </a:fld>
            <a:endParaRPr lang="en-US"/>
          </a:p>
        </p:txBody>
      </p:sp>
    </p:spTree>
    <p:extLst>
      <p:ext uri="{BB962C8B-B14F-4D97-AF65-F5344CB8AC3E}">
        <p14:creationId xmlns:p14="http://schemas.microsoft.com/office/powerpoint/2010/main" val="4107836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22</a:t>
            </a:fld>
            <a:endParaRPr lang="en-US"/>
          </a:p>
        </p:txBody>
      </p:sp>
    </p:spTree>
    <p:extLst>
      <p:ext uri="{BB962C8B-B14F-4D97-AF65-F5344CB8AC3E}">
        <p14:creationId xmlns:p14="http://schemas.microsoft.com/office/powerpoint/2010/main" val="4107836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BA4EAAD-E44D-4E46-9D55-4C0B9C08A938}" type="slidenum">
              <a:rPr lang="en-US" smtClean="0"/>
              <a:t>23</a:t>
            </a:fld>
            <a:endParaRPr lang="en-US"/>
          </a:p>
        </p:txBody>
      </p:sp>
    </p:spTree>
    <p:extLst>
      <p:ext uri="{BB962C8B-B14F-4D97-AF65-F5344CB8AC3E}">
        <p14:creationId xmlns:p14="http://schemas.microsoft.com/office/powerpoint/2010/main" val="3407861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BA4EAAD-E44D-4E46-9D55-4C0B9C08A938}" type="slidenum">
              <a:rPr lang="en-US" smtClean="0"/>
              <a:t>24</a:t>
            </a:fld>
            <a:endParaRPr lang="en-US"/>
          </a:p>
        </p:txBody>
      </p:sp>
    </p:spTree>
    <p:extLst>
      <p:ext uri="{BB962C8B-B14F-4D97-AF65-F5344CB8AC3E}">
        <p14:creationId xmlns:p14="http://schemas.microsoft.com/office/powerpoint/2010/main" val="3407861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25</a:t>
            </a:fld>
            <a:endParaRPr lang="en-US"/>
          </a:p>
        </p:txBody>
      </p:sp>
    </p:spTree>
    <p:extLst>
      <p:ext uri="{BB962C8B-B14F-4D97-AF65-F5344CB8AC3E}">
        <p14:creationId xmlns:p14="http://schemas.microsoft.com/office/powerpoint/2010/main" val="2455438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26</a:t>
            </a:fld>
            <a:endParaRPr lang="en-US"/>
          </a:p>
        </p:txBody>
      </p:sp>
    </p:spTree>
    <p:extLst>
      <p:ext uri="{BB962C8B-B14F-4D97-AF65-F5344CB8AC3E}">
        <p14:creationId xmlns:p14="http://schemas.microsoft.com/office/powerpoint/2010/main" val="2016067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2BA4EAAD-E44D-4E46-9D55-4C0B9C08A938}" type="slidenum">
              <a:rPr lang="en-US" smtClean="0"/>
              <a:t>27</a:t>
            </a:fld>
            <a:endParaRPr lang="en-US"/>
          </a:p>
        </p:txBody>
      </p:sp>
    </p:spTree>
    <p:extLst>
      <p:ext uri="{BB962C8B-B14F-4D97-AF65-F5344CB8AC3E}">
        <p14:creationId xmlns:p14="http://schemas.microsoft.com/office/powerpoint/2010/main" val="2013280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28</a:t>
            </a:fld>
            <a:endParaRPr lang="en-US"/>
          </a:p>
        </p:txBody>
      </p:sp>
    </p:spTree>
    <p:extLst>
      <p:ext uri="{BB962C8B-B14F-4D97-AF65-F5344CB8AC3E}">
        <p14:creationId xmlns:p14="http://schemas.microsoft.com/office/powerpoint/2010/main" val="2529965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Stimuli</a:t>
            </a:r>
            <a:r>
              <a:rPr lang="en-US" baseline="0" dirty="0" smtClean="0"/>
              <a:t> were the same as those used in the 2014 study, but only the real word and ambiguous pseudo-word conditions were employed in the analysis. Pseudo-words weren’t included because there weren’t enough incorrect trials to contrast correct and incorrect trials.</a:t>
            </a:r>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33</a:t>
            </a:fld>
            <a:endParaRPr lang="en-US"/>
          </a:p>
        </p:txBody>
      </p:sp>
    </p:spTree>
    <p:extLst>
      <p:ext uri="{BB962C8B-B14F-4D97-AF65-F5344CB8AC3E}">
        <p14:creationId xmlns:p14="http://schemas.microsoft.com/office/powerpoint/2010/main" val="710505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3</a:t>
            </a:fld>
            <a:endParaRPr lang="en-US"/>
          </a:p>
        </p:txBody>
      </p:sp>
    </p:spTree>
    <p:extLst>
      <p:ext uri="{BB962C8B-B14F-4D97-AF65-F5344CB8AC3E}">
        <p14:creationId xmlns:p14="http://schemas.microsoft.com/office/powerpoint/2010/main" val="1828723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each EEG session, the individual SNRS were estimated using an adaptive tracking procedure. </a:t>
            </a:r>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34</a:t>
            </a:fld>
            <a:endParaRPr lang="en-US"/>
          </a:p>
        </p:txBody>
      </p:sp>
    </p:spTree>
    <p:extLst>
      <p:ext uri="{BB962C8B-B14F-4D97-AF65-F5344CB8AC3E}">
        <p14:creationId xmlns:p14="http://schemas.microsoft.com/office/powerpoint/2010/main" val="1371066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35</a:t>
            </a:fld>
            <a:endParaRPr lang="en-US"/>
          </a:p>
        </p:txBody>
      </p:sp>
    </p:spTree>
    <p:extLst>
      <p:ext uri="{BB962C8B-B14F-4D97-AF65-F5344CB8AC3E}">
        <p14:creationId xmlns:p14="http://schemas.microsoft.com/office/powerpoint/2010/main" val="3983576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36</a:t>
            </a:fld>
            <a:endParaRPr lang="en-US"/>
          </a:p>
        </p:txBody>
      </p:sp>
    </p:spTree>
    <p:extLst>
      <p:ext uri="{BB962C8B-B14F-4D97-AF65-F5344CB8AC3E}">
        <p14:creationId xmlns:p14="http://schemas.microsoft.com/office/powerpoint/2010/main" val="2054568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37</a:t>
            </a:fld>
            <a:endParaRPr lang="en-US"/>
          </a:p>
        </p:txBody>
      </p:sp>
    </p:spTree>
    <p:extLst>
      <p:ext uri="{BB962C8B-B14F-4D97-AF65-F5344CB8AC3E}">
        <p14:creationId xmlns:p14="http://schemas.microsoft.com/office/powerpoint/2010/main" val="3315474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BA4EAAD-E44D-4E46-9D55-4C0B9C08A938}" type="slidenum">
              <a:rPr lang="en-US" smtClean="0"/>
              <a:t>38</a:t>
            </a:fld>
            <a:endParaRPr lang="en-US"/>
          </a:p>
        </p:txBody>
      </p:sp>
    </p:spTree>
    <p:extLst>
      <p:ext uri="{BB962C8B-B14F-4D97-AF65-F5344CB8AC3E}">
        <p14:creationId xmlns:p14="http://schemas.microsoft.com/office/powerpoint/2010/main" val="1955259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39</a:t>
            </a:fld>
            <a:endParaRPr lang="en-US"/>
          </a:p>
        </p:txBody>
      </p:sp>
    </p:spTree>
    <p:extLst>
      <p:ext uri="{BB962C8B-B14F-4D97-AF65-F5344CB8AC3E}">
        <p14:creationId xmlns:p14="http://schemas.microsoft.com/office/powerpoint/2010/main" val="272019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BA4EAAD-E44D-4E46-9D55-4C0B9C08A938}" type="slidenum">
              <a:rPr lang="en-US" smtClean="0"/>
              <a:t>42</a:t>
            </a:fld>
            <a:endParaRPr lang="en-US"/>
          </a:p>
        </p:txBody>
      </p:sp>
    </p:spTree>
    <p:extLst>
      <p:ext uri="{BB962C8B-B14F-4D97-AF65-F5344CB8AC3E}">
        <p14:creationId xmlns:p14="http://schemas.microsoft.com/office/powerpoint/2010/main" val="182074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tx1"/>
              </a:solidFill>
            </a:endParaRPr>
          </a:p>
        </p:txBody>
      </p:sp>
      <p:sp>
        <p:nvSpPr>
          <p:cNvPr id="4" name="Slide Number Placeholder 3"/>
          <p:cNvSpPr>
            <a:spLocks noGrp="1"/>
          </p:cNvSpPr>
          <p:nvPr>
            <p:ph type="sldNum" sz="quarter" idx="10"/>
          </p:nvPr>
        </p:nvSpPr>
        <p:spPr/>
        <p:txBody>
          <a:bodyPr/>
          <a:lstStyle/>
          <a:p>
            <a:fld id="{2BA4EAAD-E44D-4E46-9D55-4C0B9C08A938}" type="slidenum">
              <a:rPr lang="en-US" smtClean="0"/>
              <a:t>43</a:t>
            </a:fld>
            <a:endParaRPr lang="en-US"/>
          </a:p>
        </p:txBody>
      </p:sp>
    </p:spTree>
    <p:extLst>
      <p:ext uri="{BB962C8B-B14F-4D97-AF65-F5344CB8AC3E}">
        <p14:creationId xmlns:p14="http://schemas.microsoft.com/office/powerpoint/2010/main" val="2013280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44</a:t>
            </a:fld>
            <a:endParaRPr lang="en-US"/>
          </a:p>
        </p:txBody>
      </p:sp>
    </p:spTree>
    <p:extLst>
      <p:ext uri="{BB962C8B-B14F-4D97-AF65-F5344CB8AC3E}">
        <p14:creationId xmlns:p14="http://schemas.microsoft.com/office/powerpoint/2010/main" val="469794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45</a:t>
            </a:fld>
            <a:endParaRPr lang="en-US"/>
          </a:p>
        </p:txBody>
      </p:sp>
    </p:spTree>
    <p:extLst>
      <p:ext uri="{BB962C8B-B14F-4D97-AF65-F5344CB8AC3E}">
        <p14:creationId xmlns:p14="http://schemas.microsoft.com/office/powerpoint/2010/main" val="212105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4</a:t>
            </a:fld>
            <a:endParaRPr lang="en-US"/>
          </a:p>
        </p:txBody>
      </p:sp>
    </p:spTree>
    <p:extLst>
      <p:ext uri="{BB962C8B-B14F-4D97-AF65-F5344CB8AC3E}">
        <p14:creationId xmlns:p14="http://schemas.microsoft.com/office/powerpoint/2010/main" val="39653935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46</a:t>
            </a:fld>
            <a:endParaRPr lang="en-US"/>
          </a:p>
        </p:txBody>
      </p:sp>
    </p:spTree>
    <p:extLst>
      <p:ext uri="{BB962C8B-B14F-4D97-AF65-F5344CB8AC3E}">
        <p14:creationId xmlns:p14="http://schemas.microsoft.com/office/powerpoint/2010/main" val="2862939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5</a:t>
            </a:fld>
            <a:endParaRPr lang="en-US"/>
          </a:p>
        </p:txBody>
      </p:sp>
    </p:spTree>
    <p:extLst>
      <p:ext uri="{BB962C8B-B14F-4D97-AF65-F5344CB8AC3E}">
        <p14:creationId xmlns:p14="http://schemas.microsoft.com/office/powerpoint/2010/main" val="396539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BA4EAAD-E44D-4E46-9D55-4C0B9C08A938}" type="slidenum">
              <a:rPr lang="en-US" smtClean="0"/>
              <a:t>6</a:t>
            </a:fld>
            <a:endParaRPr lang="en-US"/>
          </a:p>
        </p:txBody>
      </p:sp>
    </p:spTree>
    <p:extLst>
      <p:ext uri="{BB962C8B-B14F-4D97-AF65-F5344CB8AC3E}">
        <p14:creationId xmlns:p14="http://schemas.microsoft.com/office/powerpoint/2010/main" val="239472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BA4EAAD-E44D-4E46-9D55-4C0B9C08A938}" type="slidenum">
              <a:rPr lang="en-US" smtClean="0"/>
              <a:t>7</a:t>
            </a:fld>
            <a:endParaRPr lang="en-US"/>
          </a:p>
        </p:txBody>
      </p:sp>
    </p:spTree>
    <p:extLst>
      <p:ext uri="{BB962C8B-B14F-4D97-AF65-F5344CB8AC3E}">
        <p14:creationId xmlns:p14="http://schemas.microsoft.com/office/powerpoint/2010/main" val="2663574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A4EAAD-E44D-4E46-9D55-4C0B9C08A938}" type="slidenum">
              <a:rPr lang="en-US" smtClean="0"/>
              <a:t>8</a:t>
            </a:fld>
            <a:endParaRPr lang="en-US"/>
          </a:p>
        </p:txBody>
      </p:sp>
    </p:spTree>
    <p:extLst>
      <p:ext uri="{BB962C8B-B14F-4D97-AF65-F5344CB8AC3E}">
        <p14:creationId xmlns:p14="http://schemas.microsoft.com/office/powerpoint/2010/main" val="19481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BA4EAAD-E44D-4E46-9D55-4C0B9C08A938}" type="slidenum">
              <a:rPr lang="en-US" smtClean="0"/>
              <a:t>9</a:t>
            </a:fld>
            <a:endParaRPr lang="en-US"/>
          </a:p>
        </p:txBody>
      </p:sp>
    </p:spTree>
    <p:extLst>
      <p:ext uri="{BB962C8B-B14F-4D97-AF65-F5344CB8AC3E}">
        <p14:creationId xmlns:p14="http://schemas.microsoft.com/office/powerpoint/2010/main" val="380042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CCA9DA-E2D5-3947-B523-33B4161B3CFF}" type="datetime1">
              <a:rPr lang="en-US" smtClean="0"/>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83066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E74C1-6A71-5340-9DF4-CC40BC9B3351}" type="datetime1">
              <a:rPr lang="en-US" smtClean="0"/>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177712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4A8EC-1A1D-B74A-8CDB-5A117E9E60DA}" type="datetime1">
              <a:rPr lang="en-US" smtClean="0"/>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387288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C4383-25FD-C248-9B55-345E634FD142}" type="datetime1">
              <a:rPr lang="en-US" smtClean="0"/>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239036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B3FB4F-4E00-A04E-8274-2699349DBC72}" type="datetime1">
              <a:rPr lang="en-US" smtClean="0"/>
              <a:t>7/7/15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85190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624003-6EA4-974D-B6F4-899CDD391178}" type="datetime1">
              <a:rPr lang="en-US" smtClean="0"/>
              <a:t>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383548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07EBAB-8BD2-074E-A15D-A64C6F711BE5}" type="datetime1">
              <a:rPr lang="en-US" smtClean="0"/>
              <a:t>7/7/15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38303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E2D04A-FAB6-C94B-BDB2-60B0CC1BF43B}" type="datetime1">
              <a:rPr lang="en-US" smtClean="0"/>
              <a:t>7/7/15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1488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3B5EC-0C69-2B41-BD44-89D02155EECB}" type="datetime1">
              <a:rPr lang="en-US" smtClean="0"/>
              <a:t>7/7/15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62524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E856DE-7A3D-F742-A070-E8ABFBDFD3EC}" type="datetime1">
              <a:rPr lang="en-US" smtClean="0"/>
              <a:t>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376916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0B29E-8B14-134F-AD1A-2336C386B4A4}" type="datetime1">
              <a:rPr lang="en-US" smtClean="0"/>
              <a:t>7/7/15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9074B-5225-C14B-9518-D108AD0F194E}" type="slidenum">
              <a:rPr lang="en-US" smtClean="0"/>
              <a:t>‹#›</a:t>
            </a:fld>
            <a:endParaRPr lang="en-US"/>
          </a:p>
        </p:txBody>
      </p:sp>
    </p:spTree>
    <p:extLst>
      <p:ext uri="{BB962C8B-B14F-4D97-AF65-F5344CB8AC3E}">
        <p14:creationId xmlns:p14="http://schemas.microsoft.com/office/powerpoint/2010/main" val="673689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2455"/>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22400"/>
            <a:ext cx="8229600" cy="41021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1CCB5-6435-B64A-A148-4EEC3D8E9208}" type="datetime1">
              <a:rPr lang="en-US" smtClean="0"/>
              <a:t>7/7/15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9074B-5225-C14B-9518-D108AD0F194E}" type="slidenum">
              <a:rPr lang="en-US" smtClean="0"/>
              <a:t>‹#›</a:t>
            </a:fld>
            <a:endParaRPr lang="en-US"/>
          </a:p>
        </p:txBody>
      </p:sp>
    </p:spTree>
    <p:extLst>
      <p:ext uri="{BB962C8B-B14F-4D97-AF65-F5344CB8AC3E}">
        <p14:creationId xmlns:p14="http://schemas.microsoft.com/office/powerpoint/2010/main" val="366845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7-01 at 1.52.52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8" r="1252"/>
          <a:stretch/>
        </p:blipFill>
        <p:spPr>
          <a:xfrm>
            <a:off x="378796" y="1193843"/>
            <a:ext cx="5784210" cy="2458290"/>
          </a:xfrm>
        </p:spPr>
      </p:pic>
      <p:sp>
        <p:nvSpPr>
          <p:cNvPr id="5" name="Title 1"/>
          <p:cNvSpPr>
            <a:spLocks noGrp="1"/>
          </p:cNvSpPr>
          <p:nvPr>
            <p:ph type="title"/>
          </p:nvPr>
        </p:nvSpPr>
        <p:spPr>
          <a:xfrm>
            <a:off x="457200" y="274638"/>
            <a:ext cx="8229600" cy="632455"/>
          </a:xfrm>
        </p:spPr>
        <p:txBody>
          <a:bodyPr/>
          <a:lstStyle/>
          <a:p>
            <a:endParaRPr lang="en-US" sz="2400" dirty="0"/>
          </a:p>
        </p:txBody>
      </p:sp>
      <p:pic>
        <p:nvPicPr>
          <p:cNvPr id="6" name="Content Placeholder 3" descr="Screen Shot 2015-07-01 at 1.51.49 PM.png"/>
          <p:cNvPicPr>
            <a:picLocks noChangeAspect="1"/>
          </p:cNvPicPr>
          <p:nvPr/>
        </p:nvPicPr>
        <p:blipFill rotWithShape="1">
          <a:blip r:embed="rId4">
            <a:extLst>
              <a:ext uri="{28A0092B-C50C-407E-A947-70E740481C1C}">
                <a14:useLocalDpi xmlns:a14="http://schemas.microsoft.com/office/drawing/2010/main" val="0"/>
              </a:ext>
            </a:extLst>
          </a:blip>
          <a:srcRect l="2947" r="376"/>
          <a:stretch/>
        </p:blipFill>
        <p:spPr>
          <a:xfrm>
            <a:off x="378796" y="3652133"/>
            <a:ext cx="7375362" cy="2754037"/>
          </a:xfrm>
          <a:prstGeom prst="rect">
            <a:avLst/>
          </a:prstGeom>
        </p:spPr>
      </p:pic>
    </p:spTree>
    <p:extLst>
      <p:ext uri="{BB962C8B-B14F-4D97-AF65-F5344CB8AC3E}">
        <p14:creationId xmlns:p14="http://schemas.microsoft.com/office/powerpoint/2010/main" val="41721186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2541917"/>
              </p:ext>
            </p:extLst>
          </p:nvPr>
        </p:nvGraphicFramePr>
        <p:xfrm>
          <a:off x="762000" y="2108200"/>
          <a:ext cx="7813694" cy="2697210"/>
        </p:xfrm>
        <a:graphic>
          <a:graphicData uri="http://schemas.openxmlformats.org/drawingml/2006/table">
            <a:tbl>
              <a:tblPr>
                <a:tableStyleId>{5940675A-B579-460E-94D1-54222C63F5DA}</a:tableStyleId>
              </a:tblPr>
              <a:tblGrid>
                <a:gridCol w="2728544"/>
                <a:gridCol w="1376680"/>
                <a:gridCol w="1213515"/>
                <a:gridCol w="1326555"/>
                <a:gridCol w="1168400"/>
              </a:tblGrid>
              <a:tr h="543735">
                <a:tc>
                  <a:txBody>
                    <a:bodyPr/>
                    <a:lstStyle/>
                    <a:p>
                      <a:pPr algn="l" fontAlgn="b"/>
                      <a:r>
                        <a:rPr lang="en-US" sz="2000" b="1" u="none" strike="noStrike" dirty="0" smtClean="0">
                          <a:effectLst/>
                          <a:latin typeface="Arial"/>
                          <a:cs typeface="Arial"/>
                        </a:rPr>
                        <a:t> Condition </a:t>
                      </a:r>
                      <a:endParaRPr lang="en-US" sz="2000" b="1" i="0" u="none" strike="noStrike" dirty="0">
                        <a:solidFill>
                          <a:srgbClr val="000000"/>
                        </a:solidFill>
                        <a:effectLst/>
                        <a:latin typeface="Arial"/>
                        <a:cs typeface="Arial"/>
                      </a:endParaRPr>
                    </a:p>
                  </a:txBody>
                  <a:tcPr marL="0" marR="0" marT="10098" marB="0" anchor="b"/>
                </a:tc>
                <a:tc>
                  <a:txBody>
                    <a:bodyPr/>
                    <a:lstStyle/>
                    <a:p>
                      <a:pPr algn="l" fontAlgn="b"/>
                      <a:r>
                        <a:rPr lang="en-US" sz="2000" b="1" u="none" strike="noStrike" dirty="0" smtClean="0">
                          <a:effectLst/>
                          <a:latin typeface="Arial"/>
                          <a:cs typeface="Arial"/>
                        </a:rPr>
                        <a:t> Example</a:t>
                      </a:r>
                      <a:endParaRPr lang="en-US" sz="2000" b="1" i="0" u="none" strike="noStrike" dirty="0">
                        <a:solidFill>
                          <a:srgbClr val="000000"/>
                        </a:solidFill>
                        <a:effectLst/>
                        <a:latin typeface="Arial"/>
                        <a:cs typeface="Arial"/>
                      </a:endParaRPr>
                    </a:p>
                  </a:txBody>
                  <a:tcPr marL="0" marR="0" marT="10098" marB="0" anchor="b"/>
                </a:tc>
                <a:tc>
                  <a:txBody>
                    <a:bodyPr/>
                    <a:lstStyle/>
                    <a:p>
                      <a:pPr algn="l" fontAlgn="b"/>
                      <a:r>
                        <a:rPr lang="en-US" sz="2000" b="1" i="0" u="none" strike="noStrike" dirty="0" smtClean="0">
                          <a:solidFill>
                            <a:schemeClr val="tx1"/>
                          </a:solidFill>
                          <a:effectLst/>
                          <a:latin typeface="Arial"/>
                          <a:cs typeface="Arial"/>
                        </a:rPr>
                        <a:t> Type</a:t>
                      </a:r>
                      <a:endParaRPr lang="en-US" sz="2000" b="1" i="0" u="none" strike="noStrike" dirty="0">
                        <a:solidFill>
                          <a:srgbClr val="000000"/>
                        </a:solidFill>
                        <a:effectLst/>
                        <a:latin typeface="Arial"/>
                        <a:cs typeface="Arial"/>
                      </a:endParaRPr>
                    </a:p>
                  </a:txBody>
                  <a:tcPr marL="0" marR="0" marT="10098" marB="0" anchor="b"/>
                </a:tc>
                <a:tc>
                  <a:txBody>
                    <a:bodyPr/>
                    <a:lstStyle/>
                    <a:p>
                      <a:pPr algn="l" fontAlgn="b"/>
                      <a:r>
                        <a:rPr lang="en-US" sz="2000" b="1" i="0" u="none" strike="noStrike" dirty="0" smtClean="0">
                          <a:solidFill>
                            <a:srgbClr val="000000"/>
                          </a:solidFill>
                          <a:effectLst/>
                          <a:latin typeface="Arial"/>
                          <a:cs typeface="Arial"/>
                        </a:rPr>
                        <a:t> Neighbors</a:t>
                      </a:r>
                      <a:endParaRPr lang="en-US" sz="2000" b="1" i="0" u="none" strike="noStrike" dirty="0">
                        <a:solidFill>
                          <a:srgbClr val="000000"/>
                        </a:solidFill>
                        <a:effectLst/>
                        <a:latin typeface="Arial"/>
                        <a:cs typeface="Arial"/>
                      </a:endParaRPr>
                    </a:p>
                  </a:txBody>
                  <a:tcPr marL="0" marR="0" marT="10098" marB="0" anchor="b"/>
                </a:tc>
                <a:tc>
                  <a:txBody>
                    <a:bodyPr/>
                    <a:lstStyle/>
                    <a:p>
                      <a:pPr algn="l" fontAlgn="b"/>
                      <a:r>
                        <a:rPr lang="en-US" sz="2000" b="1" u="none" strike="noStrike" dirty="0" smtClean="0">
                          <a:effectLst/>
                          <a:latin typeface="Arial"/>
                          <a:cs typeface="Arial"/>
                        </a:rPr>
                        <a:t> Difficulty</a:t>
                      </a:r>
                      <a:endParaRPr lang="en-US" sz="2000" b="1" i="0" u="none" strike="noStrike" dirty="0">
                        <a:solidFill>
                          <a:srgbClr val="000000"/>
                        </a:solidFill>
                        <a:effectLst/>
                        <a:latin typeface="Arial"/>
                        <a:cs typeface="Arial"/>
                      </a:endParaRPr>
                    </a:p>
                  </a:txBody>
                  <a:tcPr marL="0" marR="0" marT="10098" marB="0" anchor="b"/>
                </a:tc>
              </a:tr>
              <a:tr h="373110">
                <a:tc>
                  <a:txBody>
                    <a:bodyPr/>
                    <a:lstStyle/>
                    <a:p>
                      <a:pPr algn="l" fontAlgn="b"/>
                      <a:r>
                        <a:rPr lang="en-US" sz="2000" u="none" strike="noStrike" dirty="0" smtClean="0">
                          <a:effectLst/>
                          <a:latin typeface="Arial"/>
                          <a:cs typeface="Arial"/>
                        </a:rPr>
                        <a:t>FILLER-words</a:t>
                      </a:r>
                      <a:endParaRPr lang="en-US" sz="2000" b="0" i="0" u="none" strike="noStrike" dirty="0">
                        <a:solidFill>
                          <a:srgbClr val="000000"/>
                        </a:solidFill>
                        <a:effectLst/>
                        <a:latin typeface="Arial"/>
                        <a:cs typeface="Arial"/>
                      </a:endParaRPr>
                    </a:p>
                  </a:txBody>
                  <a:tcPr marT="10098" marB="0" anchor="b"/>
                </a:tc>
                <a:tc>
                  <a:txBody>
                    <a:bodyPr/>
                    <a:lstStyle/>
                    <a:p>
                      <a:pPr algn="l" fontAlgn="b"/>
                      <a:r>
                        <a:rPr lang="en-US" sz="2000" u="none" strike="noStrike" dirty="0" err="1" smtClean="0">
                          <a:effectLst/>
                          <a:latin typeface="Arial"/>
                          <a:cs typeface="Arial"/>
                        </a:rPr>
                        <a:t>botanik</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a:effectLst/>
                          <a:latin typeface="Arial"/>
                          <a:cs typeface="Arial"/>
                        </a:rPr>
                        <a:t>Abstract</a:t>
                      </a:r>
                      <a:endParaRPr lang="en-US" sz="2000" b="0" i="0" u="none" strike="noStrike" dirty="0">
                        <a:solidFill>
                          <a:srgbClr val="000000"/>
                        </a:solidFill>
                        <a:effectLst/>
                        <a:latin typeface="Arial"/>
                        <a:cs typeface="Arial"/>
                      </a:endParaRPr>
                    </a:p>
                  </a:txBody>
                  <a:tcPr marT="10098" marB="0" anchor="ctr"/>
                </a:tc>
                <a:tc>
                  <a:txBody>
                    <a:bodyPr/>
                    <a:lstStyle/>
                    <a:p>
                      <a:pPr algn="l" fontAlgn="b"/>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b="0" i="0" u="none" strike="noStrike" dirty="0" smtClean="0">
                          <a:solidFill>
                            <a:srgbClr val="000000"/>
                          </a:solidFill>
                          <a:effectLst/>
                          <a:latin typeface="Arial"/>
                          <a:cs typeface="Arial"/>
                        </a:rPr>
                        <a:t>NA</a:t>
                      </a:r>
                      <a:endParaRPr lang="en-US" sz="2000" b="0" i="0" u="none" strike="noStrike" dirty="0">
                        <a:solidFill>
                          <a:srgbClr val="000000"/>
                        </a:solidFill>
                        <a:effectLst/>
                        <a:latin typeface="Arial"/>
                        <a:cs typeface="Arial"/>
                      </a:endParaRPr>
                    </a:p>
                  </a:txBody>
                  <a:tcPr marT="10098" marB="0" anchor="ctr"/>
                </a:tc>
              </a:tr>
              <a:tr h="373110">
                <a:tc>
                  <a:txBody>
                    <a:bodyPr/>
                    <a:lstStyle/>
                    <a:p>
                      <a:pPr algn="l" fontAlgn="b"/>
                      <a:r>
                        <a:rPr lang="en-US" sz="2000" b="0" u="none" strike="noStrike" dirty="0" smtClean="0">
                          <a:effectLst/>
                          <a:latin typeface="Arial"/>
                          <a:cs typeface="Arial"/>
                        </a:rPr>
                        <a:t>REAL-words</a:t>
                      </a:r>
                      <a:endParaRPr lang="en-US" sz="2000" b="0" i="0" u="none" strike="noStrike" dirty="0">
                        <a:solidFill>
                          <a:srgbClr val="000000"/>
                        </a:solidFill>
                        <a:effectLst/>
                        <a:latin typeface="Arial"/>
                        <a:cs typeface="Arial"/>
                      </a:endParaRPr>
                    </a:p>
                  </a:txBody>
                  <a:tcPr marT="10098" marB="0" anchor="b"/>
                </a:tc>
                <a:tc>
                  <a:txBody>
                    <a:bodyPr/>
                    <a:lstStyle/>
                    <a:p>
                      <a:pPr algn="l" fontAlgn="b"/>
                      <a:r>
                        <a:rPr lang="en-US" sz="2000" u="none" strike="noStrike" dirty="0" err="1" smtClean="0">
                          <a:effectLst/>
                          <a:latin typeface="Arial"/>
                          <a:cs typeface="Arial"/>
                        </a:rPr>
                        <a:t>ban</a:t>
                      </a:r>
                      <a:r>
                        <a:rPr lang="en-US" sz="2000" b="1" u="none" strike="noStrike" dirty="0" err="1" smtClean="0">
                          <a:effectLst/>
                          <a:latin typeface="Arial"/>
                          <a:cs typeface="Arial"/>
                        </a:rPr>
                        <a:t>a</a:t>
                      </a:r>
                      <a:r>
                        <a:rPr lang="en-US" sz="2000" u="none" strike="noStrike" dirty="0" err="1" smtClean="0">
                          <a:effectLst/>
                          <a:latin typeface="Arial"/>
                          <a:cs typeface="Arial"/>
                        </a:rPr>
                        <a:t>ne</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smtClean="0">
                          <a:effectLst/>
                          <a:latin typeface="Arial"/>
                          <a:cs typeface="Arial"/>
                        </a:rPr>
                        <a:t>Concrete</a:t>
                      </a:r>
                      <a:endParaRPr lang="en-US" sz="2000" b="0" i="0" u="none" strike="noStrike" dirty="0">
                        <a:solidFill>
                          <a:srgbClr val="000000"/>
                        </a:solidFill>
                        <a:effectLst/>
                        <a:latin typeface="Arial"/>
                        <a:cs typeface="Arial"/>
                      </a:endParaRPr>
                    </a:p>
                  </a:txBody>
                  <a:tcPr marT="10098" marB="0" anchor="ctr"/>
                </a:tc>
                <a:tc>
                  <a:txBody>
                    <a:bodyPr/>
                    <a:lstStyle/>
                    <a:p>
                      <a:pPr algn="l" fontAlgn="b"/>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a:effectLst/>
                          <a:latin typeface="Arial"/>
                          <a:cs typeface="Arial"/>
                        </a:rPr>
                        <a:t>Easy</a:t>
                      </a:r>
                      <a:endParaRPr lang="en-US" sz="2000" b="0" i="0" u="none" strike="noStrike" dirty="0">
                        <a:solidFill>
                          <a:srgbClr val="000000"/>
                        </a:solidFill>
                        <a:effectLst/>
                        <a:latin typeface="Arial"/>
                        <a:cs typeface="Arial"/>
                      </a:endParaRPr>
                    </a:p>
                  </a:txBody>
                  <a:tcPr marT="10098" marB="0" anchor="ctr"/>
                </a:tc>
              </a:tr>
              <a:tr h="732973">
                <a:tc>
                  <a:txBody>
                    <a:bodyPr/>
                    <a:lstStyle/>
                    <a:p>
                      <a:pPr algn="l" fontAlgn="b"/>
                      <a:r>
                        <a:rPr lang="en-US" sz="2000" b="0" u="none" strike="noStrike" dirty="0" smtClean="0">
                          <a:effectLst/>
                          <a:latin typeface="Arial"/>
                          <a:cs typeface="Arial"/>
                        </a:rPr>
                        <a:t>AMBIGUOUS-pseudo</a:t>
                      </a:r>
                    </a:p>
                    <a:p>
                      <a:pPr algn="l" fontAlgn="b"/>
                      <a:r>
                        <a:rPr lang="en-US" sz="2000" u="none" strike="noStrike" baseline="0" dirty="0" smtClean="0">
                          <a:effectLst/>
                          <a:latin typeface="Arial"/>
                          <a:cs typeface="Arial"/>
                        </a:rPr>
                        <a:t> -switch 2</a:t>
                      </a:r>
                      <a:r>
                        <a:rPr lang="en-US" sz="2000" u="none" strike="noStrike" baseline="30000" dirty="0" smtClean="0">
                          <a:effectLst/>
                          <a:latin typeface="Arial"/>
                          <a:cs typeface="Arial"/>
                        </a:rPr>
                        <a:t>nd</a:t>
                      </a:r>
                      <a:r>
                        <a:rPr lang="en-US" sz="2000" u="none" strike="noStrike" baseline="0" dirty="0" smtClean="0">
                          <a:effectLst/>
                          <a:latin typeface="Arial"/>
                          <a:cs typeface="Arial"/>
                        </a:rPr>
                        <a:t> core vowel </a:t>
                      </a:r>
                      <a:endParaRPr lang="en-US" sz="2000" b="0" i="0" u="none" strike="noStrike" dirty="0">
                        <a:solidFill>
                          <a:srgbClr val="000000"/>
                        </a:solidFill>
                        <a:effectLst/>
                        <a:latin typeface="Arial"/>
                        <a:cs typeface="Arial"/>
                      </a:endParaRPr>
                    </a:p>
                  </a:txBody>
                  <a:tcPr marT="10098" marB="0" anchor="b"/>
                </a:tc>
                <a:tc>
                  <a:txBody>
                    <a:bodyPr/>
                    <a:lstStyle/>
                    <a:p>
                      <a:pPr algn="l" fontAlgn="b"/>
                      <a:r>
                        <a:rPr lang="en-US" sz="2000" u="none" strike="noStrike" dirty="0" err="1" smtClean="0">
                          <a:effectLst/>
                          <a:latin typeface="Arial"/>
                          <a:cs typeface="Arial"/>
                        </a:rPr>
                        <a:t>ban</a:t>
                      </a:r>
                      <a:r>
                        <a:rPr lang="en-US" sz="2000" b="1" u="none" strike="noStrike" dirty="0" err="1" smtClean="0">
                          <a:effectLst/>
                          <a:latin typeface="Arial"/>
                          <a:cs typeface="Arial"/>
                        </a:rPr>
                        <a:t>e</a:t>
                      </a:r>
                      <a:r>
                        <a:rPr lang="en-US" sz="2000" u="none" strike="noStrike" dirty="0" err="1" smtClean="0">
                          <a:effectLst/>
                          <a:latin typeface="Arial"/>
                          <a:cs typeface="Arial"/>
                        </a:rPr>
                        <a:t>ne</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a:effectLst/>
                          <a:latin typeface="Arial"/>
                          <a:cs typeface="Arial"/>
                        </a:rPr>
                        <a:t>Concrete</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b="0" i="0" u="none" strike="noStrike" dirty="0" smtClean="0">
                          <a:solidFill>
                            <a:srgbClr val="000000"/>
                          </a:solidFill>
                          <a:effectLst/>
                          <a:latin typeface="Arial"/>
                          <a:cs typeface="Arial"/>
                        </a:rPr>
                        <a:t>One</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smtClean="0">
                          <a:effectLst/>
                          <a:latin typeface="Arial"/>
                          <a:cs typeface="Arial"/>
                        </a:rPr>
                        <a:t>Hard</a:t>
                      </a:r>
                      <a:endParaRPr lang="en-US" sz="2000" b="0" i="0" u="none" strike="noStrike" dirty="0">
                        <a:solidFill>
                          <a:srgbClr val="000000"/>
                        </a:solidFill>
                        <a:effectLst/>
                        <a:latin typeface="Arial"/>
                        <a:cs typeface="Arial"/>
                      </a:endParaRPr>
                    </a:p>
                  </a:txBody>
                  <a:tcPr marT="10098" marB="0" anchor="ctr"/>
                </a:tc>
              </a:tr>
              <a:tr h="674282">
                <a:tc>
                  <a:txBody>
                    <a:bodyPr/>
                    <a:lstStyle/>
                    <a:p>
                      <a:pPr algn="l" fontAlgn="b"/>
                      <a:r>
                        <a:rPr lang="en-US" sz="2000" u="none" strike="noStrike" dirty="0" smtClean="0">
                          <a:effectLst/>
                          <a:latin typeface="Arial"/>
                          <a:cs typeface="Arial"/>
                        </a:rPr>
                        <a:t>CLEAR</a:t>
                      </a:r>
                      <a:r>
                        <a:rPr lang="en-US" sz="2000" u="none" strike="noStrike" baseline="0" dirty="0" smtClean="0">
                          <a:effectLst/>
                          <a:latin typeface="Arial"/>
                          <a:cs typeface="Arial"/>
                        </a:rPr>
                        <a:t>-pseudo </a:t>
                      </a:r>
                      <a:endParaRPr lang="en-US" sz="2000" u="none" strike="noStrike" dirty="0" smtClean="0">
                        <a:effectLst/>
                        <a:latin typeface="Arial"/>
                        <a:cs typeface="Arial"/>
                      </a:endParaRPr>
                    </a:p>
                    <a:p>
                      <a:pPr algn="l" fontAlgn="b"/>
                      <a:r>
                        <a:rPr lang="en-US" sz="2000" u="none" strike="noStrike" dirty="0" smtClean="0">
                          <a:effectLst/>
                          <a:latin typeface="Arial"/>
                          <a:cs typeface="Arial"/>
                        </a:rPr>
                        <a:t> -scramble syllables</a:t>
                      </a:r>
                      <a:endParaRPr lang="en-US" sz="2000" b="0" i="0" u="none" strike="noStrike" dirty="0">
                        <a:solidFill>
                          <a:srgbClr val="000000"/>
                        </a:solidFill>
                        <a:effectLst/>
                        <a:latin typeface="Arial"/>
                        <a:cs typeface="Arial"/>
                      </a:endParaRPr>
                    </a:p>
                  </a:txBody>
                  <a:tcPr marT="10098" marB="0" anchor="b"/>
                </a:tc>
                <a:tc>
                  <a:txBody>
                    <a:bodyPr/>
                    <a:lstStyle/>
                    <a:p>
                      <a:pPr algn="l" fontAlgn="b"/>
                      <a:r>
                        <a:rPr lang="en-US" sz="2000" u="none" strike="noStrike" dirty="0" err="1" smtClean="0">
                          <a:effectLst/>
                          <a:latin typeface="Arial"/>
                          <a:cs typeface="Arial"/>
                        </a:rPr>
                        <a:t>bapossner</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smtClean="0">
                          <a:effectLst/>
                          <a:latin typeface="Arial"/>
                          <a:cs typeface="Arial"/>
                        </a:rPr>
                        <a:t>Concrete</a:t>
                      </a:r>
                    </a:p>
                    <a:p>
                      <a:pPr algn="l" fontAlgn="b"/>
                      <a:r>
                        <a:rPr lang="en-US" sz="2000" u="none" strike="noStrike" dirty="0" smtClean="0">
                          <a:effectLst/>
                          <a:latin typeface="Arial"/>
                          <a:cs typeface="Arial"/>
                        </a:rPr>
                        <a:t>Abstract</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b="0" i="0" u="none" strike="noStrike" dirty="0" smtClean="0">
                          <a:solidFill>
                            <a:srgbClr val="000000"/>
                          </a:solidFill>
                          <a:effectLst/>
                          <a:latin typeface="Arial"/>
                          <a:cs typeface="Arial"/>
                        </a:rPr>
                        <a:t>Several</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a:effectLst/>
                          <a:latin typeface="Arial"/>
                          <a:cs typeface="Arial"/>
                        </a:rPr>
                        <a:t>Easy</a:t>
                      </a:r>
                      <a:endParaRPr lang="en-US" sz="2000" b="0" i="0" u="none" strike="noStrike" dirty="0">
                        <a:solidFill>
                          <a:srgbClr val="000000"/>
                        </a:solidFill>
                        <a:effectLst/>
                        <a:latin typeface="Arial"/>
                        <a:cs typeface="Arial"/>
                      </a:endParaRPr>
                    </a:p>
                  </a:txBody>
                  <a:tcPr marT="10098" marB="0" anchor="ctr"/>
                </a:tc>
              </a:tr>
            </a:tbl>
          </a:graphicData>
        </a:graphic>
      </p:graphicFrame>
      <p:sp>
        <p:nvSpPr>
          <p:cNvPr id="6" name="Rectangle 5"/>
          <p:cNvSpPr/>
          <p:nvPr/>
        </p:nvSpPr>
        <p:spPr>
          <a:xfrm>
            <a:off x="558800" y="1278235"/>
            <a:ext cx="6959600" cy="461665"/>
          </a:xfrm>
          <a:prstGeom prst="rect">
            <a:avLst/>
          </a:prstGeom>
        </p:spPr>
        <p:txBody>
          <a:bodyPr wrap="square">
            <a:spAutoFit/>
          </a:bodyPr>
          <a:lstStyle/>
          <a:p>
            <a:pPr marL="342900" indent="-342900">
              <a:buFont typeface="Arial"/>
              <a:buChar char="•"/>
            </a:pPr>
            <a:r>
              <a:rPr lang="en-US" sz="2400" dirty="0" smtClean="0">
                <a:latin typeface="Arial"/>
                <a:cs typeface="Arial"/>
              </a:rPr>
              <a:t>3 syllable items, 4 conditions (60 in each)</a:t>
            </a:r>
          </a:p>
        </p:txBody>
      </p:sp>
      <p:sp>
        <p:nvSpPr>
          <p:cNvPr id="8" name="Rectangle 7"/>
          <p:cNvSpPr/>
          <p:nvPr/>
        </p:nvSpPr>
        <p:spPr>
          <a:xfrm>
            <a:off x="762000" y="5027136"/>
            <a:ext cx="6934200" cy="1200329"/>
          </a:xfrm>
          <a:prstGeom prst="rect">
            <a:avLst/>
          </a:prstGeom>
        </p:spPr>
        <p:txBody>
          <a:bodyPr wrap="square">
            <a:spAutoFit/>
          </a:bodyPr>
          <a:lstStyle/>
          <a:p>
            <a:pPr marL="342900" indent="-342900">
              <a:buFont typeface="Arial"/>
              <a:buChar char="•"/>
            </a:pPr>
            <a:r>
              <a:rPr lang="en-US" dirty="0" smtClean="0">
                <a:latin typeface="Arial"/>
                <a:cs typeface="Arial"/>
              </a:rPr>
              <a:t>Controlled for </a:t>
            </a:r>
            <a:r>
              <a:rPr lang="en-US" dirty="0">
                <a:latin typeface="Arial"/>
                <a:cs typeface="Arial"/>
              </a:rPr>
              <a:t>ratio of stress patterns across conditions</a:t>
            </a:r>
          </a:p>
          <a:p>
            <a:pPr marL="342900" indent="-342900">
              <a:buFont typeface="Arial"/>
              <a:buChar char="•"/>
            </a:pPr>
            <a:r>
              <a:rPr lang="en-US" dirty="0" smtClean="0">
                <a:latin typeface="Arial"/>
                <a:cs typeface="Arial"/>
              </a:rPr>
              <a:t>Substitution of vowel marked deviation point to real German words</a:t>
            </a:r>
          </a:p>
          <a:p>
            <a:pPr marL="342900" indent="-342900">
              <a:buFont typeface="Arial"/>
              <a:buChar char="•"/>
            </a:pPr>
            <a:r>
              <a:rPr lang="en-US" dirty="0" smtClean="0">
                <a:latin typeface="Arial"/>
                <a:cs typeface="Arial"/>
              </a:rPr>
              <a:t>Lexically </a:t>
            </a:r>
            <a:r>
              <a:rPr lang="en-US" dirty="0">
                <a:latin typeface="Arial"/>
                <a:cs typeface="Arial"/>
              </a:rPr>
              <a:t>but not phonetically ambiguous</a:t>
            </a:r>
          </a:p>
        </p:txBody>
      </p:sp>
    </p:spTree>
    <p:extLst>
      <p:ext uri="{BB962C8B-B14F-4D97-AF65-F5344CB8AC3E}">
        <p14:creationId xmlns:p14="http://schemas.microsoft.com/office/powerpoint/2010/main" val="28914728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 </a:t>
            </a:r>
            <a:r>
              <a:rPr lang="en-US" sz="1400" b="0" dirty="0" smtClean="0"/>
              <a:t>(adapted from </a:t>
            </a:r>
            <a:r>
              <a:rPr lang="en-US" sz="1400" b="0" dirty="0" err="1" smtClean="0"/>
              <a:t>Raettig</a:t>
            </a:r>
            <a:r>
              <a:rPr lang="en-US" sz="1400" b="0" dirty="0" smtClean="0"/>
              <a:t> and </a:t>
            </a:r>
            <a:r>
              <a:rPr lang="en-US" sz="1400" b="0" dirty="0" err="1" smtClean="0"/>
              <a:t>Kotz</a:t>
            </a:r>
            <a:r>
              <a:rPr lang="en-US" sz="1400" b="0" dirty="0" smtClean="0"/>
              <a:t>, 2008)</a:t>
            </a:r>
            <a:endParaRPr lang="en-US" sz="1400" b="0" dirty="0"/>
          </a:p>
        </p:txBody>
      </p:sp>
      <p:sp>
        <p:nvSpPr>
          <p:cNvPr id="3" name="Content Placeholder 2"/>
          <p:cNvSpPr>
            <a:spLocks noGrp="1"/>
          </p:cNvSpPr>
          <p:nvPr>
            <p:ph idx="1"/>
          </p:nvPr>
        </p:nvSpPr>
        <p:spPr/>
        <p:txBody>
          <a:bodyPr>
            <a:normAutofit/>
          </a:bodyPr>
          <a:lstStyle/>
          <a:p>
            <a:r>
              <a:rPr lang="en-US" sz="2400" dirty="0" smtClean="0"/>
              <a:t>Natural speech (trained </a:t>
            </a:r>
            <a:r>
              <a:rPr lang="en-US" sz="2400" dirty="0"/>
              <a:t>female </a:t>
            </a:r>
            <a:r>
              <a:rPr lang="en-US" sz="2400" dirty="0" smtClean="0"/>
              <a:t>speaker)</a:t>
            </a:r>
          </a:p>
          <a:p>
            <a:r>
              <a:rPr lang="en-US" sz="2400" dirty="0"/>
              <a:t>D</a:t>
            </a:r>
            <a:r>
              <a:rPr lang="en-US" sz="2400" dirty="0" smtClean="0"/>
              <a:t>igitized </a:t>
            </a:r>
            <a:r>
              <a:rPr lang="en-US" sz="2400" dirty="0"/>
              <a:t>at 44.1 kHz. </a:t>
            </a:r>
            <a:endParaRPr lang="en-US" sz="2400" dirty="0" smtClean="0"/>
          </a:p>
          <a:p>
            <a:r>
              <a:rPr lang="en-US" sz="2400" dirty="0" smtClean="0"/>
              <a:t>Down-sampled </a:t>
            </a:r>
            <a:r>
              <a:rPr lang="en-US" sz="2400" dirty="0"/>
              <a:t>to 22.05 </a:t>
            </a:r>
            <a:r>
              <a:rPr lang="en-US" sz="2400" dirty="0" smtClean="0"/>
              <a:t>kHz</a:t>
            </a:r>
          </a:p>
          <a:p>
            <a:r>
              <a:rPr lang="en-US" sz="2400" dirty="0" smtClean="0"/>
              <a:t>Cropped around articulation onset and offset</a:t>
            </a:r>
          </a:p>
          <a:p>
            <a:pPr marL="0" indent="0">
              <a:buNone/>
            </a:pPr>
            <a:endParaRPr lang="en-US" sz="2400" dirty="0" smtClean="0"/>
          </a:p>
          <a:p>
            <a:r>
              <a:rPr lang="en-US" sz="2400" dirty="0" smtClean="0"/>
              <a:t>In total: 240 </a:t>
            </a:r>
            <a:r>
              <a:rPr lang="en-US" sz="2400" dirty="0"/>
              <a:t>stimuli </a:t>
            </a:r>
            <a:r>
              <a:rPr lang="en-US" sz="2400" dirty="0" smtClean="0"/>
              <a:t>(4 conditions, 60 in each)</a:t>
            </a:r>
          </a:p>
          <a:p>
            <a:r>
              <a:rPr lang="en-US" sz="2400" dirty="0" smtClean="0"/>
              <a:t>Duration: 754 </a:t>
            </a:r>
            <a:r>
              <a:rPr lang="en-US" sz="2400" dirty="0"/>
              <a:t>ms ± </a:t>
            </a:r>
            <a:r>
              <a:rPr lang="en-US" sz="2400" dirty="0" smtClean="0"/>
              <a:t>83 </a:t>
            </a:r>
            <a:r>
              <a:rPr lang="en-US" sz="2400" dirty="0"/>
              <a:t>ms (M ± SD</a:t>
            </a:r>
            <a:r>
              <a:rPr lang="en-US" sz="2400" dirty="0" smtClean="0"/>
              <a:t>)</a:t>
            </a:r>
            <a:endParaRPr lang="en-US" sz="2400" dirty="0"/>
          </a:p>
        </p:txBody>
      </p:sp>
    </p:spTree>
    <p:extLst>
      <p:ext uri="{BB962C8B-B14F-4D97-AF65-F5344CB8AC3E}">
        <p14:creationId xmlns:p14="http://schemas.microsoft.com/office/powerpoint/2010/main" val="16353911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sz="1400" b="0" dirty="0"/>
          </a:p>
        </p:txBody>
      </p:sp>
      <p:pic>
        <p:nvPicPr>
          <p:cNvPr id="4" name="Content Placeholder 3" descr="Screen Shot 2015-07-01 at 2.24.39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395" r="753"/>
          <a:stretch/>
        </p:blipFill>
        <p:spPr>
          <a:xfrm>
            <a:off x="393700" y="1739900"/>
            <a:ext cx="8293100" cy="3196853"/>
          </a:xfrm>
        </p:spPr>
      </p:pic>
      <p:sp>
        <p:nvSpPr>
          <p:cNvPr id="5" name="TextBox 4"/>
          <p:cNvSpPr txBox="1"/>
          <p:nvPr/>
        </p:nvSpPr>
        <p:spPr>
          <a:xfrm>
            <a:off x="0" y="6488668"/>
            <a:ext cx="9004300" cy="369332"/>
          </a:xfrm>
          <a:prstGeom prst="rect">
            <a:avLst/>
          </a:prstGeom>
          <a:noFill/>
        </p:spPr>
        <p:txBody>
          <a:bodyPr wrap="square" rtlCol="0">
            <a:spAutoFit/>
          </a:bodyPr>
          <a:lstStyle/>
          <a:p>
            <a:pPr algn="ctr"/>
            <a:r>
              <a:rPr lang="en-US" dirty="0" smtClean="0"/>
              <a:t>p. 389</a:t>
            </a:r>
            <a:endParaRPr lang="en-US" dirty="0"/>
          </a:p>
        </p:txBody>
      </p:sp>
    </p:spTree>
    <p:extLst>
      <p:ext uri="{BB962C8B-B14F-4D97-AF65-F5344CB8AC3E}">
        <p14:creationId xmlns:p14="http://schemas.microsoft.com/office/powerpoint/2010/main" val="33186412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a:t>
            </a:r>
            <a:endParaRPr lang="en-US" dirty="0"/>
          </a:p>
        </p:txBody>
      </p:sp>
      <p:sp>
        <p:nvSpPr>
          <p:cNvPr id="3" name="Content Placeholder 2"/>
          <p:cNvSpPr>
            <a:spLocks noGrp="1"/>
          </p:cNvSpPr>
          <p:nvPr>
            <p:ph idx="1"/>
          </p:nvPr>
        </p:nvSpPr>
        <p:spPr/>
        <p:txBody>
          <a:bodyPr>
            <a:normAutofit fontScale="92500" lnSpcReduction="10000"/>
          </a:bodyPr>
          <a:lstStyle/>
          <a:p>
            <a:pPr marL="342900" lvl="1" indent="-342900">
              <a:buFont typeface="Arial"/>
              <a:buChar char="•"/>
            </a:pPr>
            <a:r>
              <a:rPr lang="el-GR" dirty="0" smtClean="0"/>
              <a:t>α</a:t>
            </a:r>
            <a:endParaRPr lang="en-US" dirty="0" smtClean="0"/>
          </a:p>
          <a:p>
            <a:pPr marL="742950" lvl="2" indent="-342900"/>
            <a:r>
              <a:rPr lang="en-US" dirty="0" smtClean="0"/>
              <a:t>Lexical accessibility is reduced along word-pseudoword continuum</a:t>
            </a:r>
          </a:p>
          <a:p>
            <a:pPr marL="742950" lvl="2" indent="-342900"/>
            <a:r>
              <a:rPr lang="en-US" dirty="0" smtClean="0"/>
              <a:t>Reduction in </a:t>
            </a:r>
            <a:r>
              <a:rPr lang="el-GR" dirty="0" smtClean="0"/>
              <a:t>α</a:t>
            </a:r>
            <a:r>
              <a:rPr lang="en-US" dirty="0" smtClean="0"/>
              <a:t> power for real words</a:t>
            </a:r>
          </a:p>
          <a:p>
            <a:pPr marL="742950" lvl="2" indent="-342900"/>
            <a:r>
              <a:rPr lang="en-US" dirty="0" smtClean="0"/>
              <a:t>Means </a:t>
            </a:r>
            <a:r>
              <a:rPr lang="el-GR" dirty="0" smtClean="0"/>
              <a:t>α</a:t>
            </a:r>
            <a:r>
              <a:rPr lang="en-US" dirty="0" smtClean="0"/>
              <a:t> enables lexical integration</a:t>
            </a:r>
          </a:p>
          <a:p>
            <a:pPr marL="0" lvl="1" indent="0">
              <a:buNone/>
            </a:pPr>
            <a:endParaRPr lang="en-US" dirty="0" smtClean="0"/>
          </a:p>
          <a:p>
            <a:pPr marL="342900" lvl="1" indent="-342900">
              <a:buFont typeface="Arial"/>
              <a:buChar char="•"/>
            </a:pPr>
            <a:r>
              <a:rPr lang="el-GR" dirty="0" smtClean="0"/>
              <a:t>θ</a:t>
            </a:r>
            <a:endParaRPr lang="en-US" dirty="0" smtClean="0"/>
          </a:p>
          <a:p>
            <a:pPr marL="742950" lvl="2" indent="-342900"/>
            <a:r>
              <a:rPr lang="en-US" dirty="0" smtClean="0"/>
              <a:t>Ambiguous stimuli should lead to re-evaluation of input</a:t>
            </a:r>
          </a:p>
          <a:p>
            <a:pPr marL="742950" lvl="2" indent="-342900"/>
            <a:r>
              <a:rPr lang="en-US" dirty="0" smtClean="0"/>
              <a:t>Variation in </a:t>
            </a:r>
            <a:r>
              <a:rPr lang="el-GR" dirty="0" smtClean="0"/>
              <a:t>θ</a:t>
            </a:r>
            <a:r>
              <a:rPr lang="en-US" dirty="0" smtClean="0"/>
              <a:t> power as a function of ambiguity resolution</a:t>
            </a:r>
          </a:p>
          <a:p>
            <a:pPr marL="0" lvl="1" indent="0">
              <a:buNone/>
            </a:pPr>
            <a:endParaRPr lang="en-US" dirty="0"/>
          </a:p>
          <a:p>
            <a:pPr marL="342900" lvl="1" indent="-342900">
              <a:buFont typeface="Arial"/>
              <a:buChar char="•"/>
            </a:pPr>
            <a:r>
              <a:rPr lang="en-US" dirty="0" smtClean="0">
                <a:solidFill>
                  <a:prstClr val="black"/>
                </a:solidFill>
              </a:rPr>
              <a:t>Should answer whether recognition is </a:t>
            </a:r>
          </a:p>
          <a:p>
            <a:pPr marL="857250" lvl="2" indent="-457200">
              <a:buAutoNum type="alphaUcParenR"/>
            </a:pPr>
            <a:r>
              <a:rPr lang="en-US" dirty="0" smtClean="0">
                <a:solidFill>
                  <a:prstClr val="black"/>
                </a:solidFill>
              </a:rPr>
              <a:t>serial, feed-forward </a:t>
            </a:r>
            <a:r>
              <a:rPr lang="en-US" sz="1800" dirty="0" smtClean="0">
                <a:solidFill>
                  <a:prstClr val="black"/>
                </a:solidFill>
              </a:rPr>
              <a:t>(Norris et al., 2000), OR</a:t>
            </a:r>
          </a:p>
          <a:p>
            <a:pPr marL="857250" lvl="2" indent="-457200">
              <a:buAutoNum type="alphaUcParenR"/>
            </a:pPr>
            <a:r>
              <a:rPr lang="en-US" dirty="0" smtClean="0">
                <a:solidFill>
                  <a:prstClr val="black"/>
                </a:solidFill>
              </a:rPr>
              <a:t>parallel, interactive </a:t>
            </a:r>
            <a:r>
              <a:rPr lang="en-US" sz="1800" dirty="0" smtClean="0">
                <a:solidFill>
                  <a:prstClr val="black"/>
                </a:solidFill>
              </a:rPr>
              <a:t>(Marslen-Wilson, 1987)</a:t>
            </a:r>
            <a:endParaRPr lang="en-US" sz="1800" dirty="0"/>
          </a:p>
          <a:p>
            <a:pPr marL="342900" lvl="1" indent="-342900"/>
            <a:endParaRPr lang="en-US" dirty="0"/>
          </a:p>
        </p:txBody>
      </p:sp>
    </p:spTree>
    <p:extLst>
      <p:ext uri="{BB962C8B-B14F-4D97-AF65-F5344CB8AC3E}">
        <p14:creationId xmlns:p14="http://schemas.microsoft.com/office/powerpoint/2010/main" val="11612559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ERPs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Fieldtrip toolbox </a:t>
            </a:r>
            <a:r>
              <a:rPr lang="en-US" sz="1800" dirty="0" smtClean="0"/>
              <a:t>(Oostenveld et al., 2011)</a:t>
            </a:r>
          </a:p>
          <a:p>
            <a:r>
              <a:rPr lang="en-US" sz="2400" dirty="0" smtClean="0"/>
              <a:t>BPF from .1-100 Hz</a:t>
            </a:r>
          </a:p>
          <a:p>
            <a:r>
              <a:rPr lang="en-US" sz="2400" dirty="0" smtClean="0"/>
              <a:t>ICA artifact rejection,</a:t>
            </a:r>
          </a:p>
          <a:p>
            <a:r>
              <a:rPr lang="en-US" sz="2400" dirty="0" smtClean="0"/>
              <a:t>LPF (5 Hz), Baseline correction (-200-0 ms)</a:t>
            </a:r>
          </a:p>
          <a:p>
            <a:r>
              <a:rPr lang="en-US" sz="2400" dirty="0" smtClean="0"/>
              <a:t>Averaging over trials per condition</a:t>
            </a:r>
          </a:p>
          <a:p>
            <a:endParaRPr lang="en-US" sz="2400" dirty="0"/>
          </a:p>
          <a:p>
            <a:r>
              <a:rPr lang="en-US" sz="2400" dirty="0" smtClean="0"/>
              <a:t>N400 component: ROIs from midline electrodes (</a:t>
            </a:r>
            <a:r>
              <a:rPr lang="en-US" sz="2400" dirty="0" err="1" smtClean="0"/>
              <a:t>FPz</a:t>
            </a:r>
            <a:r>
              <a:rPr lang="en-US" sz="2400" dirty="0"/>
              <a:t>, </a:t>
            </a:r>
            <a:r>
              <a:rPr lang="en-US" sz="2400" dirty="0" err="1"/>
              <a:t>AFz</a:t>
            </a:r>
            <a:r>
              <a:rPr lang="en-US" sz="2400" dirty="0"/>
              <a:t>, </a:t>
            </a:r>
            <a:r>
              <a:rPr lang="en-US" sz="2400" dirty="0" err="1"/>
              <a:t>Fz</a:t>
            </a:r>
            <a:r>
              <a:rPr lang="en-US" sz="2400" dirty="0"/>
              <a:t>, </a:t>
            </a:r>
            <a:r>
              <a:rPr lang="en-US" sz="2400" dirty="0" err="1"/>
              <a:t>FCz</a:t>
            </a:r>
            <a:r>
              <a:rPr lang="en-US" sz="2400" dirty="0"/>
              <a:t>, </a:t>
            </a:r>
            <a:r>
              <a:rPr lang="en-US" sz="2400" dirty="0" err="1"/>
              <a:t>Cz</a:t>
            </a:r>
            <a:r>
              <a:rPr lang="en-US" sz="2400" dirty="0"/>
              <a:t>, </a:t>
            </a:r>
            <a:r>
              <a:rPr lang="en-US" sz="2400" dirty="0" err="1"/>
              <a:t>CPz</a:t>
            </a:r>
            <a:r>
              <a:rPr lang="en-US" sz="2400" dirty="0"/>
              <a:t>, </a:t>
            </a:r>
            <a:r>
              <a:rPr lang="en-US" sz="2400" dirty="0" err="1"/>
              <a:t>Pz</a:t>
            </a:r>
            <a:r>
              <a:rPr lang="en-US" sz="2400" dirty="0"/>
              <a:t>, </a:t>
            </a:r>
            <a:r>
              <a:rPr lang="en-US" sz="2400" dirty="0" err="1"/>
              <a:t>POz</a:t>
            </a:r>
            <a:r>
              <a:rPr lang="en-US" sz="2400" dirty="0"/>
              <a:t>, </a:t>
            </a:r>
            <a:r>
              <a:rPr lang="en-US" sz="2400" dirty="0" smtClean="0"/>
              <a:t>Oz)</a:t>
            </a:r>
          </a:p>
          <a:p>
            <a:r>
              <a:rPr lang="en-US" sz="2400" dirty="0" smtClean="0"/>
              <a:t>Time-series analysis over 0-1250 ms range (49 steps of 50 ms width, 25 ms overlap)</a:t>
            </a:r>
          </a:p>
          <a:p>
            <a:r>
              <a:rPr lang="en-US" sz="2400" dirty="0" smtClean="0"/>
              <a:t>Repeated measures ANOVA (factor: ‘</a:t>
            </a:r>
            <a:r>
              <a:rPr lang="en-US" sz="2400" dirty="0" err="1" smtClean="0"/>
              <a:t>wordness</a:t>
            </a:r>
            <a:r>
              <a:rPr lang="en-US" sz="2400" dirty="0" smtClean="0"/>
              <a:t>’)</a:t>
            </a:r>
          </a:p>
          <a:p>
            <a:pPr marL="0" indent="0">
              <a:buNone/>
            </a:pPr>
            <a:endParaRPr lang="en-US" dirty="0" smtClean="0"/>
          </a:p>
        </p:txBody>
      </p:sp>
      <p:sp>
        <p:nvSpPr>
          <p:cNvPr id="4" name="TextBox 3"/>
          <p:cNvSpPr txBox="1"/>
          <p:nvPr/>
        </p:nvSpPr>
        <p:spPr>
          <a:xfrm>
            <a:off x="0" y="6488668"/>
            <a:ext cx="9004300" cy="369332"/>
          </a:xfrm>
          <a:prstGeom prst="rect">
            <a:avLst/>
          </a:prstGeom>
          <a:noFill/>
        </p:spPr>
        <p:txBody>
          <a:bodyPr wrap="square" rtlCol="0">
            <a:spAutoFit/>
          </a:bodyPr>
          <a:lstStyle/>
          <a:p>
            <a:pPr algn="ctr"/>
            <a:r>
              <a:rPr lang="en-US" dirty="0" smtClean="0"/>
              <a:t>p. 389</a:t>
            </a:r>
            <a:endParaRPr lang="en-US" dirty="0"/>
          </a:p>
        </p:txBody>
      </p:sp>
    </p:spTree>
    <p:extLst>
      <p:ext uri="{BB962C8B-B14F-4D97-AF65-F5344CB8AC3E}">
        <p14:creationId xmlns:p14="http://schemas.microsoft.com/office/powerpoint/2010/main" val="14251905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frequency analysis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600" dirty="0"/>
              <a:t>Time-frequency representations</a:t>
            </a:r>
            <a:endParaRPr lang="en-US" sz="2600" dirty="0" smtClean="0"/>
          </a:p>
          <a:p>
            <a:r>
              <a:rPr lang="en-US" sz="2400" dirty="0" err="1" smtClean="0"/>
              <a:t>Mortlet</a:t>
            </a:r>
            <a:r>
              <a:rPr lang="en-US" sz="2400" dirty="0" smtClean="0"/>
              <a:t> wavelet power estimates: 20 ms steps (–700-2100 ms)</a:t>
            </a:r>
          </a:p>
          <a:p>
            <a:r>
              <a:rPr lang="en-US" sz="2400" dirty="0" smtClean="0"/>
              <a:t>Baseline correction: -500 to 0 ms</a:t>
            </a:r>
          </a:p>
          <a:p>
            <a:r>
              <a:rPr lang="en-US" sz="2400" dirty="0" smtClean="0"/>
              <a:t>Multilevel/random-effects statistics approach</a:t>
            </a:r>
          </a:p>
          <a:p>
            <a:r>
              <a:rPr lang="en-US" sz="2400" i="1" dirty="0" smtClean="0"/>
              <a:t>t</a:t>
            </a:r>
            <a:r>
              <a:rPr lang="en-US" sz="2400" dirty="0" smtClean="0"/>
              <a:t>-tests: condition as DV (word, pseudo, ambiguous)</a:t>
            </a:r>
            <a:endParaRPr lang="en-US" dirty="0" smtClean="0"/>
          </a:p>
          <a:p>
            <a:pPr marL="0" indent="0">
              <a:buNone/>
            </a:pPr>
            <a:endParaRPr lang="en-US" sz="2400" dirty="0" smtClean="0"/>
          </a:p>
          <a:p>
            <a:pPr marL="0" indent="0">
              <a:buNone/>
            </a:pPr>
            <a:r>
              <a:rPr lang="en-US" sz="2400" dirty="0" smtClean="0"/>
              <a:t>Effects of interest</a:t>
            </a:r>
          </a:p>
          <a:p>
            <a:r>
              <a:rPr lang="el-GR" sz="2400" dirty="0" smtClean="0"/>
              <a:t>α</a:t>
            </a:r>
            <a:r>
              <a:rPr lang="en-US" sz="2400" dirty="0" smtClean="0"/>
              <a:t> ‘</a:t>
            </a:r>
            <a:r>
              <a:rPr lang="en-US" sz="2400" dirty="0" err="1" smtClean="0"/>
              <a:t>Wordness</a:t>
            </a:r>
            <a:r>
              <a:rPr lang="en-US" sz="2400" dirty="0" smtClean="0"/>
              <a:t>’ Effect: </a:t>
            </a:r>
            <a:r>
              <a:rPr lang="en-US" sz="2000" dirty="0" smtClean="0"/>
              <a:t>pseudo &gt; ambiguous &gt; real</a:t>
            </a:r>
          </a:p>
          <a:p>
            <a:r>
              <a:rPr lang="el-GR" sz="2400" dirty="0" smtClean="0"/>
              <a:t>θ</a:t>
            </a:r>
            <a:r>
              <a:rPr lang="en-US" sz="2400" dirty="0" smtClean="0"/>
              <a:t> ‘Ambiguity’ Effect: </a:t>
            </a:r>
            <a:r>
              <a:rPr lang="en-US" sz="2000" dirty="0" smtClean="0"/>
              <a:t>ambiguous &gt; (pseudo, real)</a:t>
            </a:r>
          </a:p>
          <a:p>
            <a:endParaRPr lang="en-US" sz="2000" dirty="0" smtClean="0"/>
          </a:p>
          <a:p>
            <a:pPr marL="0" indent="0">
              <a:buNone/>
            </a:pPr>
            <a:r>
              <a:rPr lang="en-US" sz="2600" dirty="0" smtClean="0"/>
              <a:t>Source localization of time-frequency effects </a:t>
            </a:r>
          </a:p>
          <a:p>
            <a:r>
              <a:rPr lang="en-US" sz="2400" dirty="0"/>
              <a:t>Fieldtrip protocol of </a:t>
            </a:r>
            <a:r>
              <a:rPr lang="en-US" sz="2400" dirty="0" err="1"/>
              <a:t>beamformer</a:t>
            </a:r>
            <a:r>
              <a:rPr lang="en-US" sz="2400" dirty="0"/>
              <a:t> techniques </a:t>
            </a:r>
            <a:r>
              <a:rPr lang="en-US" sz="1800" dirty="0"/>
              <a:t>(</a:t>
            </a:r>
            <a:r>
              <a:rPr lang="en-US" sz="1800" dirty="0" err="1"/>
              <a:t>Haegens</a:t>
            </a:r>
            <a:r>
              <a:rPr lang="en-US" sz="1800" dirty="0"/>
              <a:t> et al., 2010</a:t>
            </a:r>
            <a:r>
              <a:rPr lang="en-US" sz="1800" dirty="0" smtClean="0"/>
              <a:t>)</a:t>
            </a:r>
            <a:endParaRPr lang="en-US" sz="1800" dirty="0"/>
          </a:p>
          <a:p>
            <a:r>
              <a:rPr lang="en-US" sz="2400" dirty="0"/>
              <a:t>DICS - Dynamic Imaging of Coherent sources based on estimation of single trial FFT of time windows and frequencies of interest (TOI, FOI)</a:t>
            </a:r>
          </a:p>
          <a:p>
            <a:endParaRPr lang="en-US" sz="2400" dirty="0"/>
          </a:p>
          <a:p>
            <a:pPr marL="0" indent="0">
              <a:buNone/>
            </a:pPr>
            <a:endParaRPr lang="en-US" sz="2400" dirty="0"/>
          </a:p>
          <a:p>
            <a:endParaRPr lang="en-US" sz="2400" dirty="0" smtClean="0"/>
          </a:p>
          <a:p>
            <a:endParaRPr lang="en-US" sz="2400" dirty="0" smtClean="0"/>
          </a:p>
        </p:txBody>
      </p:sp>
      <p:sp>
        <p:nvSpPr>
          <p:cNvPr id="4" name="TextBox 3"/>
          <p:cNvSpPr txBox="1"/>
          <p:nvPr/>
        </p:nvSpPr>
        <p:spPr>
          <a:xfrm>
            <a:off x="0" y="6488668"/>
            <a:ext cx="9004300" cy="369332"/>
          </a:xfrm>
          <a:prstGeom prst="rect">
            <a:avLst/>
          </a:prstGeom>
          <a:noFill/>
        </p:spPr>
        <p:txBody>
          <a:bodyPr wrap="square" rtlCol="0">
            <a:spAutoFit/>
          </a:bodyPr>
          <a:lstStyle/>
          <a:p>
            <a:pPr algn="ctr"/>
            <a:r>
              <a:rPr lang="en-US" dirty="0" smtClean="0"/>
              <a:t>p. 390</a:t>
            </a:r>
            <a:endParaRPr lang="en-US" dirty="0"/>
          </a:p>
        </p:txBody>
      </p:sp>
    </p:spTree>
    <p:extLst>
      <p:ext uri="{BB962C8B-B14F-4D97-AF65-F5344CB8AC3E}">
        <p14:creationId xmlns:p14="http://schemas.microsoft.com/office/powerpoint/2010/main" val="36140087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4" descr="Screen Shot 2015-07-01 at 2.27.39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0632" t="261" r="54984" b="261"/>
          <a:stretch/>
        </p:blipFill>
        <p:spPr>
          <a:xfrm>
            <a:off x="21483" y="0"/>
            <a:ext cx="3441701" cy="4989512"/>
          </a:xfrm>
        </p:spPr>
      </p:pic>
      <p:sp>
        <p:nvSpPr>
          <p:cNvPr id="5" name="TextBox 4"/>
          <p:cNvSpPr txBox="1"/>
          <p:nvPr/>
        </p:nvSpPr>
        <p:spPr>
          <a:xfrm>
            <a:off x="21483" y="5087963"/>
            <a:ext cx="4227512" cy="1323439"/>
          </a:xfrm>
          <a:prstGeom prst="rect">
            <a:avLst/>
          </a:prstGeom>
          <a:noFill/>
        </p:spPr>
        <p:txBody>
          <a:bodyPr wrap="square" rtlCol="0">
            <a:spAutoFit/>
          </a:bodyPr>
          <a:lstStyle/>
          <a:p>
            <a:r>
              <a:rPr lang="en-US" sz="2000" dirty="0" smtClean="0"/>
              <a:t>Accuracy</a:t>
            </a:r>
          </a:p>
          <a:p>
            <a:pPr marL="285750" indent="-285750">
              <a:buFont typeface="Arial"/>
              <a:buChar char="•"/>
            </a:pPr>
            <a:r>
              <a:rPr lang="en-US" sz="2000" dirty="0" smtClean="0"/>
              <a:t>Lowest for ambiguous</a:t>
            </a:r>
          </a:p>
          <a:p>
            <a:pPr marL="285750" indent="-285750">
              <a:buFont typeface="Arial"/>
              <a:buChar char="•"/>
            </a:pPr>
            <a:r>
              <a:rPr lang="en-US" sz="2000" dirty="0" smtClean="0"/>
              <a:t>Greatest for clear-pseudo</a:t>
            </a:r>
          </a:p>
          <a:p>
            <a:r>
              <a:rPr lang="en-US" sz="2000" dirty="0" smtClean="0"/>
              <a:t>RT: ns</a:t>
            </a:r>
          </a:p>
        </p:txBody>
      </p:sp>
    </p:spTree>
    <p:extLst>
      <p:ext uri="{BB962C8B-B14F-4D97-AF65-F5344CB8AC3E}">
        <p14:creationId xmlns:p14="http://schemas.microsoft.com/office/powerpoint/2010/main" val="41348539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4" descr="Screen Shot 2015-07-01 at 2.27.39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0632" t="261" r="54984" b="261"/>
          <a:stretch/>
        </p:blipFill>
        <p:spPr>
          <a:xfrm>
            <a:off x="21483" y="0"/>
            <a:ext cx="3441701" cy="4989512"/>
          </a:xfrm>
        </p:spPr>
      </p:pic>
      <p:sp>
        <p:nvSpPr>
          <p:cNvPr id="5" name="TextBox 4"/>
          <p:cNvSpPr txBox="1"/>
          <p:nvPr/>
        </p:nvSpPr>
        <p:spPr>
          <a:xfrm>
            <a:off x="21483" y="5087963"/>
            <a:ext cx="4227512" cy="1323439"/>
          </a:xfrm>
          <a:prstGeom prst="rect">
            <a:avLst/>
          </a:prstGeom>
          <a:noFill/>
        </p:spPr>
        <p:txBody>
          <a:bodyPr wrap="square" rtlCol="0">
            <a:spAutoFit/>
          </a:bodyPr>
          <a:lstStyle/>
          <a:p>
            <a:r>
              <a:rPr lang="en-US" sz="2000" dirty="0" smtClean="0"/>
              <a:t>Accuracy</a:t>
            </a:r>
          </a:p>
          <a:p>
            <a:pPr marL="285750" indent="-285750">
              <a:buFont typeface="Arial"/>
              <a:buChar char="•"/>
            </a:pPr>
            <a:r>
              <a:rPr lang="en-US" sz="2000" dirty="0" smtClean="0"/>
              <a:t>Lowest for ambiguous</a:t>
            </a:r>
          </a:p>
          <a:p>
            <a:pPr marL="285750" indent="-285750">
              <a:buFont typeface="Arial"/>
              <a:buChar char="•"/>
            </a:pPr>
            <a:r>
              <a:rPr lang="en-US" sz="2000" dirty="0" smtClean="0"/>
              <a:t>Greatest for clear-pseudo</a:t>
            </a:r>
          </a:p>
          <a:p>
            <a:r>
              <a:rPr lang="en-US" sz="2000" dirty="0" smtClean="0"/>
              <a:t>RT: ns</a:t>
            </a:r>
          </a:p>
        </p:txBody>
      </p:sp>
      <p:pic>
        <p:nvPicPr>
          <p:cNvPr id="6" name="Content Placeholder 4" descr="Screen Shot 2015-07-01 at 2.27.39 PM.png"/>
          <p:cNvPicPr>
            <a:picLocks noChangeAspect="1"/>
          </p:cNvPicPr>
          <p:nvPr/>
        </p:nvPicPr>
        <p:blipFill rotWithShape="1">
          <a:blip r:embed="rId3">
            <a:extLst>
              <a:ext uri="{28A0092B-C50C-407E-A947-70E740481C1C}">
                <a14:useLocalDpi xmlns:a14="http://schemas.microsoft.com/office/drawing/2010/main" val="0"/>
              </a:ext>
            </a:extLst>
          </a:blip>
          <a:srcRect l="49234" t="5346" r="4516"/>
          <a:stretch/>
        </p:blipFill>
        <p:spPr>
          <a:xfrm>
            <a:off x="3809767" y="0"/>
            <a:ext cx="5255589" cy="5389562"/>
          </a:xfrm>
          <a:prstGeom prst="rect">
            <a:avLst/>
          </a:prstGeom>
        </p:spPr>
      </p:pic>
      <p:sp>
        <p:nvSpPr>
          <p:cNvPr id="7" name="TextBox 6"/>
          <p:cNvSpPr txBox="1"/>
          <p:nvPr/>
        </p:nvSpPr>
        <p:spPr>
          <a:xfrm>
            <a:off x="4581017" y="5087963"/>
            <a:ext cx="4013199" cy="1446550"/>
          </a:xfrm>
          <a:prstGeom prst="rect">
            <a:avLst/>
          </a:prstGeom>
          <a:noFill/>
        </p:spPr>
        <p:txBody>
          <a:bodyPr wrap="square" rtlCol="0">
            <a:spAutoFit/>
          </a:bodyPr>
          <a:lstStyle/>
          <a:p>
            <a:r>
              <a:rPr lang="en-US" sz="2200" dirty="0" smtClean="0"/>
              <a:t>Amplitude</a:t>
            </a:r>
          </a:p>
          <a:p>
            <a:pPr marL="342900" indent="-342900">
              <a:buFont typeface="Arial"/>
              <a:buChar char="•"/>
            </a:pPr>
            <a:r>
              <a:rPr lang="en-US" sz="2200" dirty="0">
                <a:solidFill>
                  <a:srgbClr val="FF0000"/>
                </a:solidFill>
              </a:rPr>
              <a:t>pseudo</a:t>
            </a:r>
            <a:r>
              <a:rPr lang="en-US" sz="2200" dirty="0"/>
              <a:t> &gt; </a:t>
            </a:r>
            <a:r>
              <a:rPr lang="en-US" sz="2200" dirty="0">
                <a:solidFill>
                  <a:schemeClr val="bg1">
                    <a:lumMod val="50000"/>
                  </a:schemeClr>
                </a:solidFill>
              </a:rPr>
              <a:t>real</a:t>
            </a:r>
            <a:r>
              <a:rPr lang="en-US" sz="2200" dirty="0"/>
              <a:t> (.5-1.125s</a:t>
            </a:r>
            <a:r>
              <a:rPr lang="en-US" sz="2200" dirty="0" smtClean="0"/>
              <a:t>)</a:t>
            </a:r>
            <a:endParaRPr lang="en-US" sz="2200" dirty="0" smtClean="0">
              <a:solidFill>
                <a:srgbClr val="FF8000"/>
              </a:solidFill>
            </a:endParaRPr>
          </a:p>
          <a:p>
            <a:pPr marL="342900" indent="-342900">
              <a:buFont typeface="Arial"/>
              <a:buChar char="•"/>
            </a:pPr>
            <a:r>
              <a:rPr lang="en-US" sz="2200" dirty="0" smtClean="0">
                <a:solidFill>
                  <a:srgbClr val="FF8000"/>
                </a:solidFill>
              </a:rPr>
              <a:t>ambiguous </a:t>
            </a:r>
            <a:r>
              <a:rPr lang="en-US" sz="2200" dirty="0"/>
              <a:t>&gt; </a:t>
            </a:r>
            <a:r>
              <a:rPr lang="en-US" sz="2200" dirty="0">
                <a:solidFill>
                  <a:schemeClr val="bg1">
                    <a:lumMod val="50000"/>
                  </a:schemeClr>
                </a:solidFill>
              </a:rPr>
              <a:t>real</a:t>
            </a:r>
            <a:r>
              <a:rPr lang="en-US" sz="2200" dirty="0"/>
              <a:t> (.525-.825s)</a:t>
            </a:r>
          </a:p>
          <a:p>
            <a:pPr marL="342900" indent="-342900">
              <a:buFont typeface="Arial"/>
              <a:buChar char="•"/>
            </a:pPr>
            <a:r>
              <a:rPr lang="en-US" sz="2200" dirty="0">
                <a:solidFill>
                  <a:srgbClr val="FF0000"/>
                </a:solidFill>
              </a:rPr>
              <a:t>pseudo</a:t>
            </a:r>
            <a:r>
              <a:rPr lang="en-US" sz="2200" dirty="0"/>
              <a:t> &gt; </a:t>
            </a:r>
            <a:r>
              <a:rPr lang="en-US" sz="2200" dirty="0">
                <a:solidFill>
                  <a:srgbClr val="FF8000"/>
                </a:solidFill>
              </a:rPr>
              <a:t>ambiguous</a:t>
            </a:r>
            <a:r>
              <a:rPr lang="en-US" sz="2200" dirty="0"/>
              <a:t> (.85-1.2s</a:t>
            </a:r>
            <a:r>
              <a:rPr lang="en-US" sz="2200" dirty="0" smtClean="0"/>
              <a:t>)</a:t>
            </a:r>
            <a:endParaRPr lang="en-US" sz="2200" dirty="0" smtClean="0">
              <a:solidFill>
                <a:srgbClr val="FF0000"/>
              </a:solidFill>
            </a:endParaRPr>
          </a:p>
        </p:txBody>
      </p:sp>
    </p:spTree>
    <p:extLst>
      <p:ext uri="{BB962C8B-B14F-4D97-AF65-F5344CB8AC3E}">
        <p14:creationId xmlns:p14="http://schemas.microsoft.com/office/powerpoint/2010/main" val="32671773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frequency results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6800952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Grand average power </a:t>
            </a:r>
            <a:r>
              <a:rPr lang="en-US" dirty="0" smtClean="0"/>
              <a:t>changes</a:t>
            </a:r>
            <a:endParaRPr lang="en-US" dirty="0"/>
          </a:p>
        </p:txBody>
      </p:sp>
      <p:pic>
        <p:nvPicPr>
          <p:cNvPr id="4" name="Content Placeholder 3" descr="Screen Shot 2015-07-01 at 4.16.28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903" r="1520"/>
          <a:stretch/>
        </p:blipFill>
        <p:spPr>
          <a:xfrm>
            <a:off x="129431" y="907092"/>
            <a:ext cx="8941020" cy="3660265"/>
          </a:xfrm>
        </p:spPr>
      </p:pic>
      <p:sp>
        <p:nvSpPr>
          <p:cNvPr id="7" name="TextBox 6"/>
          <p:cNvSpPr txBox="1"/>
          <p:nvPr/>
        </p:nvSpPr>
        <p:spPr>
          <a:xfrm>
            <a:off x="0" y="6488668"/>
            <a:ext cx="9004300" cy="369332"/>
          </a:xfrm>
          <a:prstGeom prst="rect">
            <a:avLst/>
          </a:prstGeom>
          <a:noFill/>
        </p:spPr>
        <p:txBody>
          <a:bodyPr wrap="square" rtlCol="0">
            <a:spAutoFit/>
          </a:bodyPr>
          <a:lstStyle/>
          <a:p>
            <a:pPr algn="ctr"/>
            <a:r>
              <a:rPr lang="en-US" dirty="0" smtClean="0"/>
              <a:t>p. 391</a:t>
            </a:r>
            <a:endParaRPr lang="en-US" dirty="0"/>
          </a:p>
        </p:txBody>
      </p:sp>
      <p:sp>
        <p:nvSpPr>
          <p:cNvPr id="8" name="TextBox 7"/>
          <p:cNvSpPr txBox="1"/>
          <p:nvPr/>
        </p:nvSpPr>
        <p:spPr>
          <a:xfrm>
            <a:off x="0" y="5353208"/>
            <a:ext cx="9144000" cy="769441"/>
          </a:xfrm>
          <a:prstGeom prst="rect">
            <a:avLst/>
          </a:prstGeom>
          <a:noFill/>
        </p:spPr>
        <p:txBody>
          <a:bodyPr wrap="square" rtlCol="0">
            <a:spAutoFit/>
          </a:bodyPr>
          <a:lstStyle/>
          <a:p>
            <a:pPr marL="342900" indent="-342900">
              <a:buFont typeface="Arial"/>
              <a:buChar char="•"/>
            </a:pPr>
            <a:r>
              <a:rPr lang="el-GR" sz="2200" dirty="0" smtClean="0">
                <a:latin typeface="Arial"/>
                <a:cs typeface="Arial"/>
              </a:rPr>
              <a:t>α</a:t>
            </a:r>
            <a:r>
              <a:rPr lang="en-US" sz="2200" dirty="0" smtClean="0">
                <a:latin typeface="Arial"/>
                <a:cs typeface="Arial"/>
              </a:rPr>
              <a:t> (8-12 Hz): suppressed throughout, lowest at ~800 ms</a:t>
            </a:r>
          </a:p>
          <a:p>
            <a:pPr marL="342900" indent="-342900">
              <a:buFont typeface="Arial"/>
              <a:buChar char="•"/>
            </a:pPr>
            <a:r>
              <a:rPr lang="el-GR" sz="2200" dirty="0">
                <a:latin typeface="Arial"/>
                <a:cs typeface="Arial"/>
              </a:rPr>
              <a:t>θ</a:t>
            </a:r>
            <a:r>
              <a:rPr lang="en-US" sz="2200" dirty="0">
                <a:latin typeface="Arial"/>
                <a:cs typeface="Arial"/>
              </a:rPr>
              <a:t> (3-7 Hz): enhanced ~200 ms, decreasing from 400-1000ms </a:t>
            </a:r>
            <a:endParaRPr lang="en-US" sz="2200" dirty="0">
              <a:latin typeface="Times New Roman"/>
              <a:cs typeface="Times New Roman"/>
            </a:endParaRPr>
          </a:p>
        </p:txBody>
      </p:sp>
      <p:sp>
        <p:nvSpPr>
          <p:cNvPr id="9" name="Rectangle 8"/>
          <p:cNvSpPr/>
          <p:nvPr/>
        </p:nvSpPr>
        <p:spPr>
          <a:xfrm>
            <a:off x="129431" y="3377463"/>
            <a:ext cx="4216400" cy="1077218"/>
          </a:xfrm>
          <a:prstGeom prst="rect">
            <a:avLst/>
          </a:prstGeom>
        </p:spPr>
        <p:txBody>
          <a:bodyPr wrap="square">
            <a:spAutoFit/>
          </a:bodyPr>
          <a:lstStyle/>
          <a:p>
            <a:pPr algn="just">
              <a:defRPr/>
            </a:pPr>
            <a:r>
              <a:rPr lang="en-US" sz="1600" dirty="0" smtClean="0">
                <a:latin typeface="Times New Roman"/>
                <a:cs typeface="Times New Roman"/>
              </a:rPr>
              <a:t>Grand average of TF power changes relative to 500 ms pre-stimulus baseline over all electrodes for three conditions separately.</a:t>
            </a:r>
            <a:r>
              <a:rPr lang="en-US" sz="1600" dirty="0">
                <a:latin typeface="Times New Roman"/>
                <a:cs typeface="Times New Roman"/>
              </a:rPr>
              <a:t> </a:t>
            </a:r>
            <a:r>
              <a:rPr lang="en-US" sz="1600" dirty="0" smtClean="0">
                <a:latin typeface="Times New Roman"/>
                <a:cs typeface="Times New Roman"/>
              </a:rPr>
              <a:t>Black contours mark cluster boundaries.</a:t>
            </a:r>
          </a:p>
        </p:txBody>
      </p:sp>
    </p:spTree>
    <p:extLst>
      <p:ext uri="{BB962C8B-B14F-4D97-AF65-F5344CB8AC3E}">
        <p14:creationId xmlns:p14="http://schemas.microsoft.com/office/powerpoint/2010/main" val="28267346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Strauss et al. (2014, 2015)</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Examine role of theta/</a:t>
            </a:r>
            <a:r>
              <a:rPr lang="el-GR" sz="2400" dirty="0" smtClean="0"/>
              <a:t>θ</a:t>
            </a:r>
            <a:r>
              <a:rPr lang="en-US" sz="2400" dirty="0" smtClean="0"/>
              <a:t> (</a:t>
            </a:r>
            <a:r>
              <a:rPr lang="en-US" sz="2400" dirty="0"/>
              <a:t>3-7Hz) </a:t>
            </a:r>
            <a:r>
              <a:rPr lang="en-US" sz="2400" dirty="0" smtClean="0"/>
              <a:t>and alpha/</a:t>
            </a:r>
            <a:r>
              <a:rPr lang="el-GR" sz="2400" dirty="0" smtClean="0"/>
              <a:t>α</a:t>
            </a:r>
            <a:r>
              <a:rPr lang="en-US" sz="2400" dirty="0" smtClean="0"/>
              <a:t> (</a:t>
            </a:r>
            <a:r>
              <a:rPr lang="en-US" sz="2400" dirty="0"/>
              <a:t>8-12Hz) </a:t>
            </a:r>
            <a:r>
              <a:rPr lang="en-US" sz="2400" dirty="0" smtClean="0"/>
              <a:t>in modulating neural processes of speech comprehension </a:t>
            </a:r>
          </a:p>
          <a:p>
            <a:pPr marL="457200" lvl="1" indent="0">
              <a:buNone/>
            </a:pPr>
            <a:endParaRPr lang="en-US" sz="2000" dirty="0" smtClean="0"/>
          </a:p>
          <a:p>
            <a:r>
              <a:rPr lang="en-US" sz="2400" dirty="0" smtClean="0"/>
              <a:t>Strauss et al. (2014)</a:t>
            </a:r>
          </a:p>
          <a:p>
            <a:pPr lvl="1"/>
            <a:r>
              <a:rPr lang="en-US" sz="2000" dirty="0" smtClean="0"/>
              <a:t>Focus: Functional dissociation of </a:t>
            </a:r>
            <a:r>
              <a:rPr lang="el-GR" sz="2000" dirty="0" smtClean="0"/>
              <a:t>θ</a:t>
            </a:r>
            <a:r>
              <a:rPr lang="en-US" sz="2000" dirty="0" smtClean="0"/>
              <a:t> and </a:t>
            </a:r>
            <a:r>
              <a:rPr lang="el-GR" sz="2000" dirty="0" smtClean="0"/>
              <a:t>α</a:t>
            </a:r>
            <a:r>
              <a:rPr lang="en-US" sz="2000" dirty="0" smtClean="0"/>
              <a:t> power in lexical integration and ambiguity resolution</a:t>
            </a:r>
            <a:endParaRPr lang="en-US" sz="2000" dirty="0"/>
          </a:p>
          <a:p>
            <a:pPr lvl="1"/>
            <a:r>
              <a:rPr lang="en-US" sz="2000" dirty="0" smtClean="0"/>
              <a:t>Manipulation: ‘ambiguity’ and ‘</a:t>
            </a:r>
            <a:r>
              <a:rPr lang="en-US" sz="2000" dirty="0" err="1" smtClean="0"/>
              <a:t>wordness</a:t>
            </a:r>
            <a:r>
              <a:rPr lang="en-US" sz="2000" dirty="0" smtClean="0"/>
              <a:t>’</a:t>
            </a:r>
          </a:p>
          <a:p>
            <a:pPr lvl="1"/>
            <a:endParaRPr lang="en-US" sz="2000" dirty="0"/>
          </a:p>
          <a:p>
            <a:r>
              <a:rPr lang="en-US" sz="2400" dirty="0" smtClean="0"/>
              <a:t>Strauss et al. (2015)</a:t>
            </a:r>
          </a:p>
          <a:p>
            <a:pPr lvl="1"/>
            <a:r>
              <a:rPr lang="en-US" sz="2000" dirty="0" smtClean="0"/>
              <a:t>Focus: Influence of oscillatory phase on lexical decision (correct </a:t>
            </a:r>
            <a:r>
              <a:rPr lang="en-US" sz="2000" dirty="0" err="1" smtClean="0"/>
              <a:t>vs</a:t>
            </a:r>
            <a:r>
              <a:rPr lang="en-US" sz="2000" dirty="0" smtClean="0"/>
              <a:t> incorrect)</a:t>
            </a:r>
          </a:p>
          <a:p>
            <a:pPr lvl="1"/>
            <a:r>
              <a:rPr lang="en-US" sz="2000" dirty="0" smtClean="0"/>
              <a:t>Manipulation: Embed words and pseudowords with noise</a:t>
            </a:r>
            <a:endParaRPr lang="en-US" dirty="0" smtClean="0"/>
          </a:p>
          <a:p>
            <a:endParaRPr lang="en-US" sz="2400" dirty="0" smtClean="0"/>
          </a:p>
          <a:p>
            <a:pPr marL="0" indent="0">
              <a:buNone/>
            </a:pPr>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29402738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a:t>
            </a:r>
            <a:r>
              <a:rPr lang="en-US" dirty="0"/>
              <a:t>of relative power changes</a:t>
            </a:r>
          </a:p>
        </p:txBody>
      </p:sp>
      <p:sp>
        <p:nvSpPr>
          <p:cNvPr id="3" name="Content Placeholder 2"/>
          <p:cNvSpPr>
            <a:spLocks noGrp="1"/>
          </p:cNvSpPr>
          <p:nvPr>
            <p:ph idx="1"/>
          </p:nvPr>
        </p:nvSpPr>
        <p:spPr/>
        <p:txBody>
          <a:bodyPr/>
          <a:lstStyle/>
          <a:p>
            <a:r>
              <a:rPr lang="en-US" dirty="0" smtClean="0"/>
              <a:t>Multilevel statistics approach</a:t>
            </a:r>
          </a:p>
          <a:p>
            <a:pPr lvl="1"/>
            <a:r>
              <a:rPr lang="en-US" dirty="0" smtClean="0"/>
              <a:t>1</a:t>
            </a:r>
            <a:r>
              <a:rPr lang="en-US" baseline="30000" dirty="0" smtClean="0"/>
              <a:t>st</a:t>
            </a:r>
            <a:r>
              <a:rPr lang="en-US" dirty="0" smtClean="0"/>
              <a:t> level: linear contrasts</a:t>
            </a:r>
          </a:p>
          <a:p>
            <a:pPr lvl="2"/>
            <a:r>
              <a:rPr lang="en-US" dirty="0" smtClean="0"/>
              <a:t>‘</a:t>
            </a:r>
            <a:r>
              <a:rPr lang="en-US" dirty="0" err="1" smtClean="0"/>
              <a:t>Wordness</a:t>
            </a:r>
            <a:r>
              <a:rPr lang="en-US" dirty="0" smtClean="0"/>
              <a:t>’ </a:t>
            </a:r>
            <a:r>
              <a:rPr lang="en-US" dirty="0"/>
              <a:t>e</a:t>
            </a:r>
            <a:r>
              <a:rPr lang="en-US" dirty="0" smtClean="0"/>
              <a:t>ffect: real &gt; ambiguous &gt; pseudo </a:t>
            </a:r>
            <a:r>
              <a:rPr lang="en-US" dirty="0" smtClean="0">
                <a:solidFill>
                  <a:srgbClr val="FF0000"/>
                </a:solidFill>
              </a:rPr>
              <a:t>(Weird, doesn’t match prediction on p. 390, end of paragraph1)</a:t>
            </a:r>
            <a:r>
              <a:rPr lang="en-US" dirty="0" smtClean="0"/>
              <a:t> </a:t>
            </a:r>
          </a:p>
          <a:p>
            <a:pPr lvl="2"/>
            <a:r>
              <a:rPr lang="en-US" dirty="0" smtClean="0"/>
              <a:t>‘Ambiguity’ effect: ambiguous &gt; (real, pseudo)</a:t>
            </a:r>
          </a:p>
          <a:p>
            <a:pPr lvl="1"/>
            <a:r>
              <a:rPr lang="en-US" dirty="0" smtClean="0"/>
              <a:t>2</a:t>
            </a:r>
            <a:r>
              <a:rPr lang="en-US" baseline="30000" dirty="0" smtClean="0"/>
              <a:t>nd</a:t>
            </a:r>
            <a:r>
              <a:rPr lang="en-US" dirty="0" smtClean="0"/>
              <a:t> level: cluster permutation test of betas against zero</a:t>
            </a:r>
            <a:endParaRPr lang="en-US" dirty="0"/>
          </a:p>
        </p:txBody>
      </p:sp>
      <p:sp>
        <p:nvSpPr>
          <p:cNvPr id="4" name="TextBox 3"/>
          <p:cNvSpPr txBox="1"/>
          <p:nvPr/>
        </p:nvSpPr>
        <p:spPr>
          <a:xfrm>
            <a:off x="0" y="6488668"/>
            <a:ext cx="9004300" cy="369332"/>
          </a:xfrm>
          <a:prstGeom prst="rect">
            <a:avLst/>
          </a:prstGeom>
          <a:noFill/>
        </p:spPr>
        <p:txBody>
          <a:bodyPr wrap="square" rtlCol="0">
            <a:spAutoFit/>
          </a:bodyPr>
          <a:lstStyle/>
          <a:p>
            <a:pPr algn="ctr"/>
            <a:r>
              <a:rPr lang="en-US" dirty="0" smtClean="0"/>
              <a:t>p. 391</a:t>
            </a:r>
            <a:endParaRPr lang="en-US" dirty="0"/>
          </a:p>
        </p:txBody>
      </p:sp>
    </p:spTree>
    <p:extLst>
      <p:ext uri="{BB962C8B-B14F-4D97-AF65-F5344CB8AC3E}">
        <p14:creationId xmlns:p14="http://schemas.microsoft.com/office/powerpoint/2010/main" val="177329966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7-01 at 4.17.35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665" t="7631" r="42712" b="46067"/>
          <a:stretch/>
        </p:blipFill>
        <p:spPr>
          <a:xfrm>
            <a:off x="141543" y="844020"/>
            <a:ext cx="5173011" cy="1773856"/>
          </a:xfrm>
        </p:spPr>
      </p:pic>
      <p:pic>
        <p:nvPicPr>
          <p:cNvPr id="6" name="Content Placeholder 3" descr="Screen Shot 2015-07-01 at 4.16.28 PM.png"/>
          <p:cNvPicPr>
            <a:picLocks noChangeAspect="1"/>
          </p:cNvPicPr>
          <p:nvPr/>
        </p:nvPicPr>
        <p:blipFill rotWithShape="1">
          <a:blip r:embed="rId4">
            <a:extLst>
              <a:ext uri="{28A0092B-C50C-407E-A947-70E740481C1C}">
                <a14:useLocalDpi xmlns:a14="http://schemas.microsoft.com/office/drawing/2010/main" val="0"/>
              </a:ext>
            </a:extLst>
          </a:blip>
          <a:srcRect l="84616" t="12766" r="1520" b="27660"/>
          <a:stretch/>
        </p:blipFill>
        <p:spPr>
          <a:xfrm rot="16200000">
            <a:off x="8118423" y="-270497"/>
            <a:ext cx="755080" cy="1296075"/>
          </a:xfrm>
          <a:prstGeom prst="rect">
            <a:avLst/>
          </a:prstGeom>
        </p:spPr>
      </p:pic>
      <p:sp>
        <p:nvSpPr>
          <p:cNvPr id="9" name="Title 1"/>
          <p:cNvSpPr>
            <a:spLocks noGrp="1"/>
          </p:cNvSpPr>
          <p:nvPr>
            <p:ph type="title"/>
          </p:nvPr>
        </p:nvSpPr>
        <p:spPr>
          <a:xfrm>
            <a:off x="-10857" y="-41590"/>
            <a:ext cx="8229600" cy="632455"/>
          </a:xfrm>
        </p:spPr>
        <p:txBody>
          <a:bodyPr/>
          <a:lstStyle/>
          <a:p>
            <a:r>
              <a:rPr lang="en-US" dirty="0" smtClean="0"/>
              <a:t>Results: Alpha: Test of ‘</a:t>
            </a:r>
            <a:r>
              <a:rPr lang="en-US" dirty="0" err="1" smtClean="0"/>
              <a:t>wordness</a:t>
            </a:r>
            <a:r>
              <a:rPr lang="en-US" dirty="0" smtClean="0"/>
              <a:t> effect’</a:t>
            </a:r>
            <a:endParaRPr lang="en-US" dirty="0"/>
          </a:p>
        </p:txBody>
      </p:sp>
      <p:sp>
        <p:nvSpPr>
          <p:cNvPr id="11" name="TextBox 10"/>
          <p:cNvSpPr txBox="1"/>
          <p:nvPr/>
        </p:nvSpPr>
        <p:spPr>
          <a:xfrm>
            <a:off x="0" y="6488668"/>
            <a:ext cx="9004300" cy="369332"/>
          </a:xfrm>
          <a:prstGeom prst="rect">
            <a:avLst/>
          </a:prstGeom>
          <a:noFill/>
        </p:spPr>
        <p:txBody>
          <a:bodyPr wrap="square" rtlCol="0">
            <a:spAutoFit/>
          </a:bodyPr>
          <a:lstStyle/>
          <a:p>
            <a:pPr algn="ctr"/>
            <a:r>
              <a:rPr lang="en-US" dirty="0"/>
              <a:t>p. 391</a:t>
            </a:r>
          </a:p>
        </p:txBody>
      </p:sp>
      <p:sp>
        <p:nvSpPr>
          <p:cNvPr id="13" name="Rectangle 12"/>
          <p:cNvSpPr/>
          <p:nvPr/>
        </p:nvSpPr>
        <p:spPr>
          <a:xfrm>
            <a:off x="-10856" y="2706996"/>
            <a:ext cx="7107976" cy="784830"/>
          </a:xfrm>
          <a:prstGeom prst="rect">
            <a:avLst/>
          </a:prstGeom>
        </p:spPr>
        <p:txBody>
          <a:bodyPr wrap="square">
            <a:spAutoFit/>
          </a:bodyPr>
          <a:lstStyle/>
          <a:p>
            <a:pPr algn="just"/>
            <a:r>
              <a:rPr lang="en-US" sz="1500" spc="-100" dirty="0" smtClean="0">
                <a:latin typeface="Times New Roman"/>
                <a:cs typeface="Times New Roman"/>
              </a:rPr>
              <a:t>Columns 1-3: Scalp </a:t>
            </a:r>
            <a:r>
              <a:rPr lang="en-US" sz="1500" spc="-100" dirty="0">
                <a:latin typeface="Times New Roman"/>
                <a:cs typeface="Times New Roman"/>
              </a:rPr>
              <a:t>topographies and source projections for relative </a:t>
            </a:r>
            <a:r>
              <a:rPr lang="el-GR" sz="1500" spc="-100" dirty="0" smtClean="0">
                <a:latin typeface="Times New Roman"/>
                <a:cs typeface="Times New Roman"/>
              </a:rPr>
              <a:t>α</a:t>
            </a:r>
            <a:r>
              <a:rPr lang="en-US" sz="1500" spc="-100" dirty="0" smtClean="0">
                <a:latin typeface="Times New Roman"/>
                <a:cs typeface="Times New Roman"/>
              </a:rPr>
              <a:t> power </a:t>
            </a:r>
            <a:r>
              <a:rPr lang="en-US" sz="1500" spc="-100" dirty="0">
                <a:latin typeface="Times New Roman"/>
                <a:cs typeface="Times New Roman"/>
              </a:rPr>
              <a:t>changes </a:t>
            </a:r>
            <a:r>
              <a:rPr lang="en-US" sz="1500" spc="-100" dirty="0" smtClean="0">
                <a:latin typeface="Times New Roman"/>
                <a:cs typeface="Times New Roman"/>
              </a:rPr>
              <a:t>(10 </a:t>
            </a:r>
            <a:r>
              <a:rPr lang="en-US" sz="1500" spc="-100" dirty="0">
                <a:latin typeface="Times New Roman"/>
                <a:cs typeface="Times New Roman"/>
              </a:rPr>
              <a:t>± 2 Hz, 1000 ± 350 ms, in dependence on </a:t>
            </a:r>
            <a:r>
              <a:rPr lang="en-US" sz="1500" spc="-100" dirty="0" smtClean="0">
                <a:latin typeface="Times New Roman"/>
                <a:cs typeface="Times New Roman"/>
              </a:rPr>
              <a:t>time </a:t>
            </a:r>
            <a:r>
              <a:rPr lang="en-US" sz="1500" spc="-100" dirty="0">
                <a:latin typeface="Times New Roman"/>
                <a:cs typeface="Times New Roman"/>
              </a:rPr>
              <a:t>and frequency window used for </a:t>
            </a:r>
            <a:r>
              <a:rPr lang="en-US" sz="1500" spc="-100" dirty="0" smtClean="0">
                <a:latin typeface="Times New Roman"/>
                <a:cs typeface="Times New Roman"/>
              </a:rPr>
              <a:t>source localization</a:t>
            </a:r>
            <a:r>
              <a:rPr lang="en-US" sz="1500" spc="-100" dirty="0">
                <a:latin typeface="Times New Roman"/>
                <a:cs typeface="Times New Roman"/>
              </a:rPr>
              <a:t>). Column 4: statistical differences. </a:t>
            </a:r>
            <a:r>
              <a:rPr lang="en-US" sz="1500" spc="-100" dirty="0" smtClean="0">
                <a:latin typeface="Times New Roman"/>
                <a:cs typeface="Times New Roman"/>
              </a:rPr>
              <a:t> </a:t>
            </a:r>
            <a:endParaRPr lang="en-US" sz="1500" spc="-100" dirty="0">
              <a:latin typeface="Times New Roman"/>
              <a:cs typeface="Times New Roman"/>
            </a:endParaRPr>
          </a:p>
        </p:txBody>
      </p:sp>
      <p:sp>
        <p:nvSpPr>
          <p:cNvPr id="15" name="Rectangle 14"/>
          <p:cNvSpPr/>
          <p:nvPr/>
        </p:nvSpPr>
        <p:spPr>
          <a:xfrm>
            <a:off x="-10857" y="559133"/>
            <a:ext cx="5325411" cy="21478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0857" y="3730252"/>
            <a:ext cx="7609039" cy="2308324"/>
          </a:xfrm>
          <a:prstGeom prst="rect">
            <a:avLst/>
          </a:prstGeom>
        </p:spPr>
        <p:txBody>
          <a:bodyPr wrap="square">
            <a:spAutoFit/>
          </a:bodyPr>
          <a:lstStyle/>
          <a:p>
            <a:r>
              <a:rPr lang="en-US" sz="2400" dirty="0" smtClean="0"/>
              <a:t>Test of ‘</a:t>
            </a:r>
            <a:r>
              <a:rPr lang="en-US" sz="2400" dirty="0" err="1" smtClean="0"/>
              <a:t>wordness</a:t>
            </a:r>
            <a:r>
              <a:rPr lang="en-US" sz="2400" dirty="0" smtClean="0"/>
              <a:t>’ effect</a:t>
            </a:r>
            <a:endParaRPr lang="en-US" sz="2400" dirty="0" smtClean="0">
              <a:solidFill>
                <a:srgbClr val="FF0000"/>
              </a:solidFill>
            </a:endParaRPr>
          </a:p>
          <a:p>
            <a:pPr marL="285750" indent="-285750">
              <a:buFont typeface="Arial"/>
              <a:buChar char="•"/>
            </a:pPr>
            <a:r>
              <a:rPr lang="en-US" sz="2400" dirty="0"/>
              <a:t>P</a:t>
            </a:r>
            <a:r>
              <a:rPr lang="en-US" sz="2400" dirty="0" smtClean="0"/>
              <a:t>ositive cluster over </a:t>
            </a:r>
            <a:r>
              <a:rPr lang="el-GR" sz="2400" dirty="0" smtClean="0">
                <a:latin typeface="Arial"/>
                <a:cs typeface="Arial"/>
              </a:rPr>
              <a:t>α</a:t>
            </a:r>
            <a:r>
              <a:rPr lang="en-US" sz="2400" dirty="0" smtClean="0">
                <a:latin typeface="Arial"/>
                <a:cs typeface="Arial"/>
              </a:rPr>
              <a:t> </a:t>
            </a:r>
            <a:r>
              <a:rPr lang="en-US" sz="2400" dirty="0" err="1" smtClean="0"/>
              <a:t>freqs</a:t>
            </a:r>
            <a:r>
              <a:rPr lang="en-US" sz="2400" dirty="0" smtClean="0"/>
              <a:t>, largest differences over LH frontal, LH and RH central electrodes</a:t>
            </a:r>
          </a:p>
          <a:p>
            <a:pPr marL="285750" indent="-285750">
              <a:buFont typeface="Arial"/>
              <a:buChar char="•"/>
            </a:pPr>
            <a:r>
              <a:rPr lang="en-US" sz="2400" dirty="0" smtClean="0"/>
              <a:t>Extracted power: significant differences between all conditions</a:t>
            </a:r>
          </a:p>
          <a:p>
            <a:pPr marL="285750" indent="-285750">
              <a:buFont typeface="Arial"/>
              <a:buChar char="•"/>
            </a:pPr>
            <a:endParaRPr lang="en-US" sz="2400" dirty="0"/>
          </a:p>
        </p:txBody>
      </p:sp>
      <p:pic>
        <p:nvPicPr>
          <p:cNvPr id="24" name="Content Placeholder 3" descr="Screen Shot 2015-07-01 at 4.17.35 PM.png"/>
          <p:cNvPicPr>
            <a:picLocks noChangeAspect="1"/>
          </p:cNvPicPr>
          <p:nvPr/>
        </p:nvPicPr>
        <p:blipFill rotWithShape="1">
          <a:blip r:embed="rId3">
            <a:extLst>
              <a:ext uri="{28A0092B-C50C-407E-A947-70E740481C1C}">
                <a14:useLocalDpi xmlns:a14="http://schemas.microsoft.com/office/drawing/2010/main" val="0"/>
              </a:ext>
            </a:extLst>
          </a:blip>
          <a:srcRect l="57288" t="7631" r="23200" b="46067"/>
          <a:stretch/>
        </p:blipFill>
        <p:spPr>
          <a:xfrm>
            <a:off x="5314554" y="844020"/>
            <a:ext cx="1782566" cy="1773856"/>
          </a:xfrm>
          <a:prstGeom prst="rect">
            <a:avLst/>
          </a:prstGeom>
        </p:spPr>
      </p:pic>
      <p:sp>
        <p:nvSpPr>
          <p:cNvPr id="25" name="Rectangle 24"/>
          <p:cNvSpPr/>
          <p:nvPr/>
        </p:nvSpPr>
        <p:spPr>
          <a:xfrm>
            <a:off x="5314554" y="559134"/>
            <a:ext cx="1782566" cy="2147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314554" y="559133"/>
            <a:ext cx="1782566" cy="21478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0408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7-01 at 4.17.35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665" t="54224" r="42712"/>
          <a:stretch/>
        </p:blipFill>
        <p:spPr>
          <a:xfrm>
            <a:off x="141543" y="883162"/>
            <a:ext cx="5173011" cy="1753732"/>
          </a:xfrm>
        </p:spPr>
      </p:pic>
      <p:pic>
        <p:nvPicPr>
          <p:cNvPr id="6" name="Content Placeholder 3" descr="Screen Shot 2015-07-01 at 4.16.28 PM.png"/>
          <p:cNvPicPr>
            <a:picLocks noChangeAspect="1"/>
          </p:cNvPicPr>
          <p:nvPr/>
        </p:nvPicPr>
        <p:blipFill rotWithShape="1">
          <a:blip r:embed="rId4">
            <a:extLst>
              <a:ext uri="{28A0092B-C50C-407E-A947-70E740481C1C}">
                <a14:useLocalDpi xmlns:a14="http://schemas.microsoft.com/office/drawing/2010/main" val="0"/>
              </a:ext>
            </a:extLst>
          </a:blip>
          <a:srcRect l="84616" t="12766" r="1520" b="27660"/>
          <a:stretch/>
        </p:blipFill>
        <p:spPr>
          <a:xfrm rot="16200000">
            <a:off x="8118423" y="-270497"/>
            <a:ext cx="755080" cy="1296075"/>
          </a:xfrm>
          <a:prstGeom prst="rect">
            <a:avLst/>
          </a:prstGeom>
        </p:spPr>
      </p:pic>
      <p:sp>
        <p:nvSpPr>
          <p:cNvPr id="9" name="Title 1"/>
          <p:cNvSpPr>
            <a:spLocks noGrp="1"/>
          </p:cNvSpPr>
          <p:nvPr>
            <p:ph type="title"/>
          </p:nvPr>
        </p:nvSpPr>
        <p:spPr>
          <a:xfrm>
            <a:off x="-10857" y="-41590"/>
            <a:ext cx="8229600" cy="632455"/>
          </a:xfrm>
        </p:spPr>
        <p:txBody>
          <a:bodyPr/>
          <a:lstStyle/>
          <a:p>
            <a:r>
              <a:rPr lang="en-US" dirty="0" smtClean="0"/>
              <a:t>Results: Alpha: Source localization</a:t>
            </a:r>
            <a:endParaRPr lang="en-US" dirty="0"/>
          </a:p>
        </p:txBody>
      </p:sp>
      <p:sp>
        <p:nvSpPr>
          <p:cNvPr id="11" name="TextBox 10"/>
          <p:cNvSpPr txBox="1"/>
          <p:nvPr/>
        </p:nvSpPr>
        <p:spPr>
          <a:xfrm>
            <a:off x="0" y="6488668"/>
            <a:ext cx="9004300" cy="369332"/>
          </a:xfrm>
          <a:prstGeom prst="rect">
            <a:avLst/>
          </a:prstGeom>
          <a:noFill/>
        </p:spPr>
        <p:txBody>
          <a:bodyPr wrap="square" rtlCol="0">
            <a:spAutoFit/>
          </a:bodyPr>
          <a:lstStyle/>
          <a:p>
            <a:pPr algn="ctr"/>
            <a:r>
              <a:rPr lang="en-US" dirty="0"/>
              <a:t>p. 391</a:t>
            </a:r>
          </a:p>
        </p:txBody>
      </p:sp>
      <p:sp>
        <p:nvSpPr>
          <p:cNvPr id="13" name="Rectangle 12"/>
          <p:cNvSpPr/>
          <p:nvPr/>
        </p:nvSpPr>
        <p:spPr>
          <a:xfrm>
            <a:off x="-39233" y="2636894"/>
            <a:ext cx="7136353" cy="784830"/>
          </a:xfrm>
          <a:prstGeom prst="rect">
            <a:avLst/>
          </a:prstGeom>
        </p:spPr>
        <p:txBody>
          <a:bodyPr wrap="square">
            <a:spAutoFit/>
          </a:bodyPr>
          <a:lstStyle/>
          <a:p>
            <a:pPr algn="just"/>
            <a:r>
              <a:rPr lang="en-US" sz="1500" spc="-100" dirty="0" smtClean="0">
                <a:latin typeface="Times New Roman"/>
                <a:cs typeface="Times New Roman"/>
              </a:rPr>
              <a:t>Columns 1-3: </a:t>
            </a:r>
            <a:r>
              <a:rPr lang="en-US" sz="1500" spc="-100" dirty="0">
                <a:latin typeface="Times New Roman"/>
                <a:cs typeface="Times New Roman"/>
              </a:rPr>
              <a:t>S</a:t>
            </a:r>
            <a:r>
              <a:rPr lang="en-US" sz="1500" spc="-100" dirty="0" smtClean="0">
                <a:latin typeface="Times New Roman"/>
                <a:cs typeface="Times New Roman"/>
              </a:rPr>
              <a:t>ource projection.  </a:t>
            </a:r>
            <a:r>
              <a:rPr lang="en-US" sz="1500" spc="-100" dirty="0">
                <a:latin typeface="Times New Roman"/>
                <a:cs typeface="Times New Roman"/>
              </a:rPr>
              <a:t>Column 4: statistical differences. Column 5: bar graphs extracted from source peaks in the left VWFA and right </a:t>
            </a:r>
            <a:r>
              <a:rPr lang="en-US" sz="1500" spc="-100" dirty="0" err="1">
                <a:latin typeface="Times New Roman"/>
                <a:cs typeface="Times New Roman"/>
              </a:rPr>
              <a:t>aPFC</a:t>
            </a:r>
            <a:r>
              <a:rPr lang="en-US" sz="1500" spc="-100" dirty="0">
                <a:latin typeface="Times New Roman"/>
                <a:cs typeface="Times New Roman"/>
              </a:rPr>
              <a:t>.</a:t>
            </a:r>
          </a:p>
          <a:p>
            <a:pPr algn="just"/>
            <a:endParaRPr lang="en-US" sz="1500" spc="-100" dirty="0">
              <a:latin typeface="Times New Roman"/>
              <a:cs typeface="Times New Roman"/>
            </a:endParaRPr>
          </a:p>
        </p:txBody>
      </p:sp>
      <p:sp>
        <p:nvSpPr>
          <p:cNvPr id="23" name="Rectangle 22"/>
          <p:cNvSpPr/>
          <p:nvPr/>
        </p:nvSpPr>
        <p:spPr>
          <a:xfrm>
            <a:off x="0" y="3674553"/>
            <a:ext cx="7097120" cy="1569660"/>
          </a:xfrm>
          <a:prstGeom prst="rect">
            <a:avLst/>
          </a:prstGeom>
        </p:spPr>
        <p:txBody>
          <a:bodyPr wrap="square">
            <a:spAutoFit/>
          </a:bodyPr>
          <a:lstStyle/>
          <a:p>
            <a:r>
              <a:rPr lang="en-US" sz="2400" dirty="0" smtClean="0"/>
              <a:t>Source localization of alpha</a:t>
            </a:r>
          </a:p>
          <a:p>
            <a:pPr marL="342900" indent="-342900">
              <a:buFont typeface="Arial"/>
              <a:buChar char="•"/>
            </a:pPr>
            <a:r>
              <a:rPr lang="en-US" sz="2400" dirty="0" smtClean="0"/>
              <a:t>Alpha oscillations distributed over scalp </a:t>
            </a:r>
            <a:r>
              <a:rPr lang="en-US" sz="2400" dirty="0"/>
              <a:t>with a central </a:t>
            </a:r>
            <a:r>
              <a:rPr lang="en-US" sz="2400" dirty="0" smtClean="0"/>
              <a:t>focus</a:t>
            </a:r>
          </a:p>
          <a:p>
            <a:pPr marL="342900" indent="-342900">
              <a:buFont typeface="Arial"/>
              <a:buChar char="•"/>
            </a:pPr>
            <a:r>
              <a:rPr lang="en-US" sz="2400" dirty="0"/>
              <a:t>L</a:t>
            </a:r>
            <a:r>
              <a:rPr lang="en-US" sz="2400" dirty="0" smtClean="0"/>
              <a:t>ess </a:t>
            </a:r>
            <a:r>
              <a:rPr lang="en-US" sz="2400" dirty="0"/>
              <a:t>power with increasing </a:t>
            </a:r>
            <a:r>
              <a:rPr lang="en-US" sz="2400" dirty="0" err="1"/>
              <a:t>wordness</a:t>
            </a:r>
            <a:r>
              <a:rPr lang="en-US" sz="2400" dirty="0"/>
              <a:t>. </a:t>
            </a:r>
          </a:p>
        </p:txBody>
      </p:sp>
      <p:pic>
        <p:nvPicPr>
          <p:cNvPr id="24" name="Content Placeholder 3" descr="Screen Shot 2015-07-01 at 4.17.35 PM.png"/>
          <p:cNvPicPr>
            <a:picLocks noChangeAspect="1"/>
          </p:cNvPicPr>
          <p:nvPr/>
        </p:nvPicPr>
        <p:blipFill rotWithShape="1">
          <a:blip r:embed="rId3">
            <a:extLst>
              <a:ext uri="{28A0092B-C50C-407E-A947-70E740481C1C}">
                <a14:useLocalDpi xmlns:a14="http://schemas.microsoft.com/office/drawing/2010/main" val="0"/>
              </a:ext>
            </a:extLst>
          </a:blip>
          <a:srcRect l="57288" t="56259" r="795" b="-1"/>
          <a:stretch/>
        </p:blipFill>
        <p:spPr>
          <a:xfrm>
            <a:off x="5314554" y="961141"/>
            <a:ext cx="3829446" cy="1675753"/>
          </a:xfrm>
          <a:prstGeom prst="rect">
            <a:avLst/>
          </a:prstGeom>
        </p:spPr>
      </p:pic>
      <p:sp>
        <p:nvSpPr>
          <p:cNvPr id="25" name="Rectangle 24"/>
          <p:cNvSpPr/>
          <p:nvPr/>
        </p:nvSpPr>
        <p:spPr>
          <a:xfrm>
            <a:off x="5314554" y="559133"/>
            <a:ext cx="1782566" cy="207776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51000" y="513830"/>
            <a:ext cx="690744" cy="369332"/>
          </a:xfrm>
          <a:prstGeom prst="rect">
            <a:avLst/>
          </a:prstGeom>
          <a:noFill/>
        </p:spPr>
        <p:txBody>
          <a:bodyPr wrap="square" rtlCol="0">
            <a:spAutoFit/>
          </a:bodyPr>
          <a:lstStyle/>
          <a:p>
            <a:pPr algn="ctr"/>
            <a:r>
              <a:rPr lang="en-US" dirty="0"/>
              <a:t>5</a:t>
            </a:r>
          </a:p>
        </p:txBody>
      </p:sp>
      <p:pic>
        <p:nvPicPr>
          <p:cNvPr id="21" name="Content Placeholder 3" descr="Screen Shot 2015-07-01 at 4.17.35 PM.png"/>
          <p:cNvPicPr>
            <a:picLocks noChangeAspect="1"/>
          </p:cNvPicPr>
          <p:nvPr/>
        </p:nvPicPr>
        <p:blipFill rotWithShape="1">
          <a:blip r:embed="rId3">
            <a:extLst>
              <a:ext uri="{28A0092B-C50C-407E-A947-70E740481C1C}">
                <a14:useLocalDpi xmlns:a14="http://schemas.microsoft.com/office/drawing/2010/main" val="0"/>
              </a:ext>
            </a:extLst>
          </a:blip>
          <a:srcRect l="76800" t="7631" r="795"/>
          <a:stretch/>
        </p:blipFill>
        <p:spPr>
          <a:xfrm>
            <a:off x="7097120" y="519506"/>
            <a:ext cx="2046880" cy="3538728"/>
          </a:xfrm>
          <a:prstGeom prst="rect">
            <a:avLst/>
          </a:prstGeom>
        </p:spPr>
      </p:pic>
      <p:pic>
        <p:nvPicPr>
          <p:cNvPr id="22" name="Content Placeholder 3" descr="Screen Shot 2015-07-01 at 4.17.35 PM.png"/>
          <p:cNvPicPr>
            <a:picLocks noChangeAspect="1"/>
          </p:cNvPicPr>
          <p:nvPr/>
        </p:nvPicPr>
        <p:blipFill rotWithShape="1">
          <a:blip r:embed="rId3">
            <a:extLst>
              <a:ext uri="{28A0092B-C50C-407E-A947-70E740481C1C}">
                <a14:useLocalDpi xmlns:a14="http://schemas.microsoft.com/office/drawing/2010/main" val="0"/>
              </a:ext>
            </a:extLst>
          </a:blip>
          <a:srcRect l="665" t="7631" r="42712" b="82612"/>
          <a:stretch/>
        </p:blipFill>
        <p:spPr>
          <a:xfrm>
            <a:off x="141543" y="590865"/>
            <a:ext cx="5173011" cy="373787"/>
          </a:xfrm>
          <a:prstGeom prst="rect">
            <a:avLst/>
          </a:prstGeom>
        </p:spPr>
      </p:pic>
      <p:pic>
        <p:nvPicPr>
          <p:cNvPr id="30" name="Content Placeholder 3" descr="Screen Shot 2015-07-01 at 4.17.35 PM.png"/>
          <p:cNvPicPr>
            <a:picLocks noChangeAspect="1"/>
          </p:cNvPicPr>
          <p:nvPr/>
        </p:nvPicPr>
        <p:blipFill rotWithShape="1">
          <a:blip r:embed="rId3">
            <a:extLst>
              <a:ext uri="{28A0092B-C50C-407E-A947-70E740481C1C}">
                <a14:useLocalDpi xmlns:a14="http://schemas.microsoft.com/office/drawing/2010/main" val="0"/>
              </a:ext>
            </a:extLst>
          </a:blip>
          <a:srcRect l="57288" t="7631" r="795" b="82124"/>
          <a:stretch/>
        </p:blipFill>
        <p:spPr>
          <a:xfrm>
            <a:off x="5314555" y="572143"/>
            <a:ext cx="3829446" cy="392509"/>
          </a:xfrm>
          <a:prstGeom prst="rect">
            <a:avLst/>
          </a:prstGeom>
        </p:spPr>
      </p:pic>
      <p:sp>
        <p:nvSpPr>
          <p:cNvPr id="26" name="Rectangle 25"/>
          <p:cNvSpPr/>
          <p:nvPr/>
        </p:nvSpPr>
        <p:spPr>
          <a:xfrm>
            <a:off x="7097120" y="559133"/>
            <a:ext cx="1984769" cy="34991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0857" y="559133"/>
            <a:ext cx="5325411" cy="207776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09528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7-01 at 4.17.05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643" t="7282" r="23625" b="47250"/>
          <a:stretch/>
        </p:blipFill>
        <p:spPr>
          <a:xfrm>
            <a:off x="88901" y="590865"/>
            <a:ext cx="6929948" cy="1733063"/>
          </a:xfrm>
        </p:spPr>
      </p:pic>
      <p:sp>
        <p:nvSpPr>
          <p:cNvPr id="8" name="TextBox 7"/>
          <p:cNvSpPr txBox="1"/>
          <p:nvPr/>
        </p:nvSpPr>
        <p:spPr>
          <a:xfrm>
            <a:off x="0" y="6488668"/>
            <a:ext cx="9004300" cy="369332"/>
          </a:xfrm>
          <a:prstGeom prst="rect">
            <a:avLst/>
          </a:prstGeom>
          <a:noFill/>
        </p:spPr>
        <p:txBody>
          <a:bodyPr wrap="square" rtlCol="0">
            <a:spAutoFit/>
          </a:bodyPr>
          <a:lstStyle/>
          <a:p>
            <a:pPr algn="ctr"/>
            <a:r>
              <a:rPr lang="en-US" dirty="0"/>
              <a:t>p. 391</a:t>
            </a:r>
          </a:p>
        </p:txBody>
      </p:sp>
      <p:sp>
        <p:nvSpPr>
          <p:cNvPr id="10" name="Title 1"/>
          <p:cNvSpPr>
            <a:spLocks noGrp="1"/>
          </p:cNvSpPr>
          <p:nvPr>
            <p:ph type="title"/>
          </p:nvPr>
        </p:nvSpPr>
        <p:spPr>
          <a:xfrm>
            <a:off x="0" y="-41590"/>
            <a:ext cx="8229600" cy="632455"/>
          </a:xfrm>
        </p:spPr>
        <p:txBody>
          <a:bodyPr/>
          <a:lstStyle/>
          <a:p>
            <a:r>
              <a:rPr lang="en-US" dirty="0" smtClean="0"/>
              <a:t>Results: </a:t>
            </a:r>
            <a:r>
              <a:rPr lang="el-GR" dirty="0" smtClean="0"/>
              <a:t>θ</a:t>
            </a:r>
            <a:r>
              <a:rPr lang="en-US" dirty="0" smtClean="0"/>
              <a:t>: ‘Ambiguity’ effect</a:t>
            </a:r>
            <a:endParaRPr lang="en-US" dirty="0"/>
          </a:p>
        </p:txBody>
      </p:sp>
      <p:sp>
        <p:nvSpPr>
          <p:cNvPr id="11" name="TextBox 10"/>
          <p:cNvSpPr txBox="1"/>
          <p:nvPr/>
        </p:nvSpPr>
        <p:spPr>
          <a:xfrm>
            <a:off x="10955" y="3534275"/>
            <a:ext cx="9144000" cy="1446550"/>
          </a:xfrm>
          <a:prstGeom prst="rect">
            <a:avLst/>
          </a:prstGeom>
          <a:noFill/>
        </p:spPr>
        <p:txBody>
          <a:bodyPr wrap="square" rtlCol="0">
            <a:spAutoFit/>
          </a:bodyPr>
          <a:lstStyle/>
          <a:p>
            <a:pPr marL="0" lvl="1"/>
            <a:r>
              <a:rPr lang="en-US" sz="2200" dirty="0" smtClean="0">
                <a:latin typeface="Calibri"/>
                <a:cs typeface="Calibri"/>
              </a:rPr>
              <a:t>Test of ‘ambiguity’ effect: ambiguous </a:t>
            </a:r>
            <a:r>
              <a:rPr lang="en-US" sz="2200" dirty="0">
                <a:latin typeface="Calibri"/>
                <a:cs typeface="Calibri"/>
              </a:rPr>
              <a:t>&gt; (pseudo, real)</a:t>
            </a:r>
          </a:p>
          <a:p>
            <a:pPr marL="285750" indent="-285750">
              <a:buFont typeface="Arial"/>
              <a:buChar char="•"/>
            </a:pPr>
            <a:r>
              <a:rPr lang="en-US" sz="2200" dirty="0" smtClean="0">
                <a:latin typeface="Calibri"/>
                <a:cs typeface="Calibri"/>
              </a:rPr>
              <a:t>Positive </a:t>
            </a:r>
            <a:r>
              <a:rPr lang="el-GR" sz="2200" dirty="0" smtClean="0"/>
              <a:t>θ</a:t>
            </a:r>
            <a:r>
              <a:rPr lang="en-US" sz="2200" dirty="0" smtClean="0"/>
              <a:t> </a:t>
            </a:r>
            <a:r>
              <a:rPr lang="en-US" sz="2200" dirty="0" smtClean="0">
                <a:latin typeface="Calibri"/>
                <a:cs typeface="Calibri"/>
              </a:rPr>
              <a:t>cluster at left-central anterior and parietal electrodes</a:t>
            </a:r>
          </a:p>
          <a:p>
            <a:pPr marL="285750" indent="-285750">
              <a:buFont typeface="Arial"/>
              <a:buChar char="•"/>
            </a:pPr>
            <a:r>
              <a:rPr lang="en-US" sz="2200" dirty="0" smtClean="0">
                <a:latin typeface="Calibri"/>
                <a:cs typeface="Calibri"/>
              </a:rPr>
              <a:t>Post-hoc </a:t>
            </a:r>
            <a:r>
              <a:rPr lang="en-US" sz="2200" i="1" dirty="0" smtClean="0">
                <a:latin typeface="Calibri"/>
                <a:cs typeface="Calibri"/>
              </a:rPr>
              <a:t>t</a:t>
            </a:r>
            <a:r>
              <a:rPr lang="en-US" sz="2200" dirty="0" smtClean="0">
                <a:latin typeface="Calibri"/>
                <a:cs typeface="Calibri"/>
              </a:rPr>
              <a:t>-tests of power</a:t>
            </a:r>
          </a:p>
          <a:p>
            <a:pPr marL="742950" lvl="1" indent="-285750">
              <a:buFont typeface="Arial"/>
              <a:buChar char="•"/>
            </a:pPr>
            <a:r>
              <a:rPr lang="en-US" sz="2200" dirty="0" smtClean="0">
                <a:latin typeface="Calibri"/>
                <a:cs typeface="Calibri"/>
              </a:rPr>
              <a:t>real vs. pseudo power not significantly different</a:t>
            </a:r>
          </a:p>
        </p:txBody>
      </p:sp>
      <p:sp>
        <p:nvSpPr>
          <p:cNvPr id="13" name="Rectangle 12"/>
          <p:cNvSpPr/>
          <p:nvPr/>
        </p:nvSpPr>
        <p:spPr>
          <a:xfrm>
            <a:off x="10955" y="2323929"/>
            <a:ext cx="7086165" cy="800219"/>
          </a:xfrm>
          <a:prstGeom prst="rect">
            <a:avLst/>
          </a:prstGeom>
        </p:spPr>
        <p:txBody>
          <a:bodyPr wrap="square">
            <a:spAutoFit/>
          </a:bodyPr>
          <a:lstStyle/>
          <a:p>
            <a:pPr algn="just"/>
            <a:r>
              <a:rPr lang="en-US" sz="1500" spc="-100" dirty="0" smtClean="0">
                <a:latin typeface="Times New Roman"/>
                <a:cs typeface="Times New Roman"/>
              </a:rPr>
              <a:t>Fig 2. Columns 1-3: Scalp </a:t>
            </a:r>
            <a:r>
              <a:rPr lang="en-US" sz="1500" spc="-100" dirty="0">
                <a:latin typeface="Times New Roman"/>
                <a:cs typeface="Times New Roman"/>
              </a:rPr>
              <a:t>topographies for relative power changes in </a:t>
            </a:r>
            <a:r>
              <a:rPr lang="el-GR" sz="1600" spc="-100" dirty="0" smtClean="0"/>
              <a:t>θ</a:t>
            </a:r>
            <a:r>
              <a:rPr lang="en-US" sz="1600" spc="-100" dirty="0" smtClean="0"/>
              <a:t> </a:t>
            </a:r>
            <a:r>
              <a:rPr lang="en-US" sz="1500" spc="-100" dirty="0" smtClean="0">
                <a:latin typeface="Times New Roman"/>
                <a:cs typeface="Times New Roman"/>
              </a:rPr>
              <a:t>band </a:t>
            </a:r>
            <a:r>
              <a:rPr lang="en-US" sz="1500" spc="-100" dirty="0">
                <a:latin typeface="Times New Roman"/>
                <a:cs typeface="Times New Roman"/>
              </a:rPr>
              <a:t>(4.5 ± 2.5 Hz, 500–1200 ms, in dependence on </a:t>
            </a:r>
            <a:r>
              <a:rPr lang="en-US" sz="1500" spc="-100" dirty="0" smtClean="0">
                <a:latin typeface="Times New Roman"/>
                <a:cs typeface="Times New Roman"/>
              </a:rPr>
              <a:t>time </a:t>
            </a:r>
            <a:r>
              <a:rPr lang="en-US" sz="1500" spc="-100" dirty="0">
                <a:latin typeface="Times New Roman"/>
                <a:cs typeface="Times New Roman"/>
              </a:rPr>
              <a:t>and frequency window used for the source localization</a:t>
            </a:r>
            <a:r>
              <a:rPr lang="en-US" sz="1500" spc="-100" dirty="0" smtClean="0">
                <a:latin typeface="Times New Roman"/>
                <a:cs typeface="Times New Roman"/>
              </a:rPr>
              <a:t>) and correspondent </a:t>
            </a:r>
            <a:r>
              <a:rPr lang="en-US" sz="1500" spc="-100" dirty="0">
                <a:latin typeface="Times New Roman"/>
                <a:cs typeface="Times New Roman"/>
              </a:rPr>
              <a:t>source </a:t>
            </a:r>
            <a:r>
              <a:rPr lang="en-US" sz="1500" spc="-100" dirty="0" smtClean="0">
                <a:latin typeface="Times New Roman"/>
                <a:cs typeface="Times New Roman"/>
              </a:rPr>
              <a:t>projection; Column 4: statistical differences; </a:t>
            </a:r>
            <a:endParaRPr lang="en-US" sz="1500" spc="-100" dirty="0">
              <a:latin typeface="Times New Roman"/>
              <a:cs typeface="Times New Roman"/>
            </a:endParaRPr>
          </a:p>
        </p:txBody>
      </p:sp>
      <p:pic>
        <p:nvPicPr>
          <p:cNvPr id="14" name="Content Placeholder 3" descr="Screen Shot 2015-07-01 at 4.16.28 PM.png"/>
          <p:cNvPicPr>
            <a:picLocks noChangeAspect="1"/>
          </p:cNvPicPr>
          <p:nvPr/>
        </p:nvPicPr>
        <p:blipFill rotWithShape="1">
          <a:blip r:embed="rId4">
            <a:extLst>
              <a:ext uri="{28A0092B-C50C-407E-A947-70E740481C1C}">
                <a14:useLocalDpi xmlns:a14="http://schemas.microsoft.com/office/drawing/2010/main" val="0"/>
              </a:ext>
            </a:extLst>
          </a:blip>
          <a:srcRect l="84616" t="12766" r="1520" b="27660"/>
          <a:stretch/>
        </p:blipFill>
        <p:spPr>
          <a:xfrm rot="16200000">
            <a:off x="8118423" y="-270497"/>
            <a:ext cx="755080" cy="1296075"/>
          </a:xfrm>
          <a:prstGeom prst="rect">
            <a:avLst/>
          </a:prstGeom>
        </p:spPr>
      </p:pic>
      <p:sp>
        <p:nvSpPr>
          <p:cNvPr id="16" name="Rectangle 15"/>
          <p:cNvSpPr/>
          <p:nvPr/>
        </p:nvSpPr>
        <p:spPr>
          <a:xfrm>
            <a:off x="-10856" y="559133"/>
            <a:ext cx="5169154" cy="176479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158298" y="559133"/>
            <a:ext cx="1938822" cy="176479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0214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7-01 at 4.17.05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642" t="56257" r="1260"/>
          <a:stretch/>
        </p:blipFill>
        <p:spPr>
          <a:xfrm>
            <a:off x="88900" y="1047150"/>
            <a:ext cx="9003846" cy="1667268"/>
          </a:xfrm>
        </p:spPr>
      </p:pic>
      <p:sp>
        <p:nvSpPr>
          <p:cNvPr id="8" name="TextBox 7"/>
          <p:cNvSpPr txBox="1"/>
          <p:nvPr/>
        </p:nvSpPr>
        <p:spPr>
          <a:xfrm>
            <a:off x="0" y="6488668"/>
            <a:ext cx="9004300" cy="369332"/>
          </a:xfrm>
          <a:prstGeom prst="rect">
            <a:avLst/>
          </a:prstGeom>
          <a:noFill/>
        </p:spPr>
        <p:txBody>
          <a:bodyPr wrap="square" rtlCol="0">
            <a:spAutoFit/>
          </a:bodyPr>
          <a:lstStyle/>
          <a:p>
            <a:pPr algn="ctr"/>
            <a:r>
              <a:rPr lang="en-US" dirty="0"/>
              <a:t>p. 391</a:t>
            </a:r>
          </a:p>
        </p:txBody>
      </p:sp>
      <p:sp>
        <p:nvSpPr>
          <p:cNvPr id="10" name="Title 1"/>
          <p:cNvSpPr>
            <a:spLocks noGrp="1"/>
          </p:cNvSpPr>
          <p:nvPr>
            <p:ph type="title"/>
          </p:nvPr>
        </p:nvSpPr>
        <p:spPr>
          <a:xfrm>
            <a:off x="0" y="-41590"/>
            <a:ext cx="8229600" cy="632455"/>
          </a:xfrm>
        </p:spPr>
        <p:txBody>
          <a:bodyPr/>
          <a:lstStyle/>
          <a:p>
            <a:r>
              <a:rPr lang="en-US" dirty="0" smtClean="0"/>
              <a:t>Results: </a:t>
            </a:r>
            <a:r>
              <a:rPr lang="el-GR" dirty="0" smtClean="0"/>
              <a:t>θ</a:t>
            </a:r>
            <a:r>
              <a:rPr lang="en-US" dirty="0" smtClean="0"/>
              <a:t>: Source localization</a:t>
            </a:r>
            <a:endParaRPr lang="en-US" dirty="0"/>
          </a:p>
        </p:txBody>
      </p:sp>
      <p:sp>
        <p:nvSpPr>
          <p:cNvPr id="11" name="TextBox 10"/>
          <p:cNvSpPr txBox="1"/>
          <p:nvPr/>
        </p:nvSpPr>
        <p:spPr>
          <a:xfrm>
            <a:off x="88900" y="3794770"/>
            <a:ext cx="7331026" cy="1569660"/>
          </a:xfrm>
          <a:prstGeom prst="rect">
            <a:avLst/>
          </a:prstGeom>
          <a:noFill/>
        </p:spPr>
        <p:txBody>
          <a:bodyPr wrap="square" rtlCol="0">
            <a:spAutoFit/>
          </a:bodyPr>
          <a:lstStyle/>
          <a:p>
            <a:pPr marL="0" lvl="1"/>
            <a:r>
              <a:rPr lang="en-US" sz="2400" dirty="0" smtClean="0">
                <a:latin typeface="Calibri"/>
                <a:cs typeface="Calibri"/>
              </a:rPr>
              <a:t>Theta power spreading indicates two generators:</a:t>
            </a:r>
          </a:p>
          <a:p>
            <a:pPr marL="342900" lvl="1" indent="-342900">
              <a:buAutoNum type="arabicParenR"/>
            </a:pPr>
            <a:r>
              <a:rPr lang="en-US" sz="2400" dirty="0" smtClean="0">
                <a:latin typeface="Calibri"/>
                <a:cs typeface="Calibri"/>
              </a:rPr>
              <a:t>Left frontal origin, 2) Right parietal origin</a:t>
            </a:r>
          </a:p>
          <a:p>
            <a:pPr marL="457200" lvl="2"/>
            <a:r>
              <a:rPr lang="en-US" sz="2400" dirty="0">
                <a:latin typeface="Calibri"/>
                <a:cs typeface="Calibri"/>
              </a:rPr>
              <a:t>*</a:t>
            </a:r>
            <a:r>
              <a:rPr lang="en-US" sz="2400" dirty="0" smtClean="0">
                <a:latin typeface="Calibri"/>
                <a:cs typeface="Calibri"/>
              </a:rPr>
              <a:t>highest increase for ambiguous stimuli</a:t>
            </a:r>
          </a:p>
          <a:p>
            <a:pPr marL="0" lvl="1"/>
            <a:endParaRPr lang="en-US" sz="2400" dirty="0">
              <a:latin typeface="Calibri"/>
              <a:cs typeface="Calibri"/>
            </a:endParaRPr>
          </a:p>
        </p:txBody>
      </p:sp>
      <p:sp>
        <p:nvSpPr>
          <p:cNvPr id="13" name="Rectangle 12"/>
          <p:cNvSpPr/>
          <p:nvPr/>
        </p:nvSpPr>
        <p:spPr>
          <a:xfrm>
            <a:off x="10955" y="2710699"/>
            <a:ext cx="7007894" cy="1031051"/>
          </a:xfrm>
          <a:prstGeom prst="rect">
            <a:avLst/>
          </a:prstGeom>
        </p:spPr>
        <p:txBody>
          <a:bodyPr wrap="square">
            <a:spAutoFit/>
          </a:bodyPr>
          <a:lstStyle/>
          <a:p>
            <a:pPr algn="just"/>
            <a:r>
              <a:rPr lang="en-US" sz="1500" spc="-100" dirty="0" smtClean="0">
                <a:latin typeface="Times New Roman"/>
                <a:cs typeface="Times New Roman"/>
              </a:rPr>
              <a:t>Fig 2. Columns 1-3: Scalp </a:t>
            </a:r>
            <a:r>
              <a:rPr lang="en-US" sz="1500" spc="-100" dirty="0">
                <a:latin typeface="Times New Roman"/>
                <a:cs typeface="Times New Roman"/>
              </a:rPr>
              <a:t>topographies for relative power changes in </a:t>
            </a:r>
            <a:r>
              <a:rPr lang="el-GR" sz="1600" spc="-100" dirty="0" smtClean="0"/>
              <a:t>θ</a:t>
            </a:r>
            <a:r>
              <a:rPr lang="en-US" sz="1600" spc="-100" dirty="0" smtClean="0"/>
              <a:t> </a:t>
            </a:r>
            <a:r>
              <a:rPr lang="en-US" sz="1500" spc="-100" dirty="0" smtClean="0">
                <a:latin typeface="Times New Roman"/>
                <a:cs typeface="Times New Roman"/>
              </a:rPr>
              <a:t>band </a:t>
            </a:r>
            <a:r>
              <a:rPr lang="en-US" sz="1500" spc="-100" dirty="0">
                <a:latin typeface="Times New Roman"/>
                <a:cs typeface="Times New Roman"/>
              </a:rPr>
              <a:t>(4.5 ± 2.5 Hz, 500–1200 ms, in dependence on </a:t>
            </a:r>
            <a:r>
              <a:rPr lang="en-US" sz="1500" spc="-100" dirty="0" smtClean="0">
                <a:latin typeface="Times New Roman"/>
                <a:cs typeface="Times New Roman"/>
              </a:rPr>
              <a:t>time </a:t>
            </a:r>
            <a:r>
              <a:rPr lang="en-US" sz="1500" spc="-100" dirty="0">
                <a:latin typeface="Times New Roman"/>
                <a:cs typeface="Times New Roman"/>
              </a:rPr>
              <a:t>and frequency window used for the source localization</a:t>
            </a:r>
            <a:r>
              <a:rPr lang="en-US" sz="1500" spc="-100" dirty="0" smtClean="0">
                <a:latin typeface="Times New Roman"/>
                <a:cs typeface="Times New Roman"/>
              </a:rPr>
              <a:t>) and correspondent </a:t>
            </a:r>
            <a:r>
              <a:rPr lang="en-US" sz="1500" spc="-100" dirty="0">
                <a:latin typeface="Times New Roman"/>
                <a:cs typeface="Times New Roman"/>
              </a:rPr>
              <a:t>source </a:t>
            </a:r>
            <a:r>
              <a:rPr lang="en-US" sz="1500" spc="-100" dirty="0" smtClean="0">
                <a:latin typeface="Times New Roman"/>
                <a:cs typeface="Times New Roman"/>
              </a:rPr>
              <a:t>projection; Column 4: statistical differences; Column 5: bar </a:t>
            </a:r>
            <a:r>
              <a:rPr lang="en-US" sz="1500" spc="-100" dirty="0">
                <a:latin typeface="Times New Roman"/>
                <a:cs typeface="Times New Roman"/>
              </a:rPr>
              <a:t>graphs extracted from </a:t>
            </a:r>
            <a:r>
              <a:rPr lang="en-US" sz="1500" spc="-100" dirty="0" smtClean="0">
                <a:latin typeface="Times New Roman"/>
                <a:cs typeface="Times New Roman"/>
              </a:rPr>
              <a:t>in </a:t>
            </a:r>
            <a:r>
              <a:rPr lang="en-US" sz="1500" spc="-100" dirty="0">
                <a:latin typeface="Times New Roman"/>
                <a:cs typeface="Times New Roman"/>
              </a:rPr>
              <a:t>the left IFG and the right MTG for </a:t>
            </a:r>
            <a:r>
              <a:rPr lang="en-US" sz="1500" spc="-100" dirty="0" smtClean="0">
                <a:latin typeface="Times New Roman"/>
                <a:cs typeface="Times New Roman"/>
              </a:rPr>
              <a:t>theta</a:t>
            </a:r>
            <a:r>
              <a:rPr lang="en-US" sz="1500" spc="-100" dirty="0">
                <a:latin typeface="Times New Roman"/>
                <a:cs typeface="Times New Roman"/>
              </a:rPr>
              <a:t>.</a:t>
            </a:r>
          </a:p>
        </p:txBody>
      </p:sp>
      <p:pic>
        <p:nvPicPr>
          <p:cNvPr id="14" name="Content Placeholder 3" descr="Screen Shot 2015-07-01 at 4.16.28 PM.png"/>
          <p:cNvPicPr>
            <a:picLocks noChangeAspect="1"/>
          </p:cNvPicPr>
          <p:nvPr/>
        </p:nvPicPr>
        <p:blipFill rotWithShape="1">
          <a:blip r:embed="rId4">
            <a:extLst>
              <a:ext uri="{28A0092B-C50C-407E-A947-70E740481C1C}">
                <a14:useLocalDpi xmlns:a14="http://schemas.microsoft.com/office/drawing/2010/main" val="0"/>
              </a:ext>
            </a:extLst>
          </a:blip>
          <a:srcRect l="84616" t="12766" r="1520" b="27660"/>
          <a:stretch/>
        </p:blipFill>
        <p:spPr>
          <a:xfrm rot="16200000">
            <a:off x="8118423" y="-270497"/>
            <a:ext cx="755080" cy="1296075"/>
          </a:xfrm>
          <a:prstGeom prst="rect">
            <a:avLst/>
          </a:prstGeom>
        </p:spPr>
      </p:pic>
      <p:pic>
        <p:nvPicPr>
          <p:cNvPr id="19" name="Content Placeholder 3" descr="Screen Shot 2015-07-01 at 4.17.05 PM.png"/>
          <p:cNvPicPr>
            <a:picLocks noChangeAspect="1"/>
          </p:cNvPicPr>
          <p:nvPr/>
        </p:nvPicPr>
        <p:blipFill rotWithShape="1">
          <a:blip r:embed="rId3">
            <a:extLst>
              <a:ext uri="{28A0092B-C50C-407E-A947-70E740481C1C}">
                <a14:useLocalDpi xmlns:a14="http://schemas.microsoft.com/office/drawing/2010/main" val="0"/>
              </a:ext>
            </a:extLst>
          </a:blip>
          <a:srcRect l="75933" t="17478" r="1260"/>
          <a:stretch/>
        </p:blipFill>
        <p:spPr>
          <a:xfrm>
            <a:off x="7018849" y="968905"/>
            <a:ext cx="2114888" cy="3145314"/>
          </a:xfrm>
          <a:prstGeom prst="rect">
            <a:avLst/>
          </a:prstGeom>
        </p:spPr>
      </p:pic>
      <p:pic>
        <p:nvPicPr>
          <p:cNvPr id="26" name="Content Placeholder 3" descr="Screen Shot 2015-07-01 at 4.17.35 PM.png"/>
          <p:cNvPicPr>
            <a:picLocks noChangeAspect="1"/>
          </p:cNvPicPr>
          <p:nvPr/>
        </p:nvPicPr>
        <p:blipFill rotWithShape="1">
          <a:blip r:embed="rId5">
            <a:extLst>
              <a:ext uri="{28A0092B-C50C-407E-A947-70E740481C1C}">
                <a14:useLocalDpi xmlns:a14="http://schemas.microsoft.com/office/drawing/2010/main" val="0"/>
              </a:ext>
            </a:extLst>
          </a:blip>
          <a:srcRect l="57288" t="7631" r="795" b="82124"/>
          <a:stretch/>
        </p:blipFill>
        <p:spPr>
          <a:xfrm>
            <a:off x="5314555" y="572143"/>
            <a:ext cx="3829446" cy="392509"/>
          </a:xfrm>
          <a:prstGeom prst="rect">
            <a:avLst/>
          </a:prstGeom>
        </p:spPr>
      </p:pic>
      <p:sp>
        <p:nvSpPr>
          <p:cNvPr id="18" name="Rectangle 17"/>
          <p:cNvSpPr/>
          <p:nvPr/>
        </p:nvSpPr>
        <p:spPr>
          <a:xfrm>
            <a:off x="7018849" y="590865"/>
            <a:ext cx="2073897" cy="352335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225143" y="590865"/>
            <a:ext cx="1793706" cy="212355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Content Placeholder 3" descr="Screen Shot 2015-07-01 at 4.17.35 PM.png"/>
          <p:cNvPicPr>
            <a:picLocks noChangeAspect="1"/>
          </p:cNvPicPr>
          <p:nvPr/>
        </p:nvPicPr>
        <p:blipFill rotWithShape="1">
          <a:blip r:embed="rId5">
            <a:extLst>
              <a:ext uri="{28A0092B-C50C-407E-A947-70E740481C1C}">
                <a14:useLocalDpi xmlns:a14="http://schemas.microsoft.com/office/drawing/2010/main" val="0"/>
              </a:ext>
            </a:extLst>
          </a:blip>
          <a:srcRect l="665" t="7631" r="45520" b="82612"/>
          <a:stretch/>
        </p:blipFill>
        <p:spPr>
          <a:xfrm>
            <a:off x="141544" y="590866"/>
            <a:ext cx="4916484" cy="373786"/>
          </a:xfrm>
          <a:prstGeom prst="rect">
            <a:avLst/>
          </a:prstGeom>
        </p:spPr>
      </p:pic>
      <p:sp>
        <p:nvSpPr>
          <p:cNvPr id="15" name="Rectangle 14"/>
          <p:cNvSpPr/>
          <p:nvPr/>
        </p:nvSpPr>
        <p:spPr>
          <a:xfrm>
            <a:off x="0" y="590865"/>
            <a:ext cx="5225143" cy="212355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86526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04300" cy="632455"/>
          </a:xfrm>
        </p:spPr>
        <p:txBody>
          <a:bodyPr/>
          <a:lstStyle/>
          <a:p>
            <a:r>
              <a:rPr lang="en-US" dirty="0"/>
              <a:t>2 separate networks disclosed by </a:t>
            </a:r>
            <a:r>
              <a:rPr lang="el-GR" dirty="0" smtClean="0"/>
              <a:t>α</a:t>
            </a:r>
            <a:r>
              <a:rPr lang="en-US" dirty="0" smtClean="0"/>
              <a:t>-</a:t>
            </a:r>
            <a:r>
              <a:rPr lang="el-GR" dirty="0" smtClean="0"/>
              <a:t>θ</a:t>
            </a:r>
            <a:r>
              <a:rPr lang="en-US" dirty="0" smtClean="0"/>
              <a:t> </a:t>
            </a:r>
            <a:r>
              <a:rPr lang="en-US" dirty="0"/>
              <a:t>index</a:t>
            </a:r>
          </a:p>
        </p:txBody>
      </p:sp>
      <p:pic>
        <p:nvPicPr>
          <p:cNvPr id="4" name="Content Placeholder 3" descr="Screen Shot 2015-07-01 at 4.29.49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39" b="49"/>
          <a:stretch/>
        </p:blipFill>
        <p:spPr>
          <a:xfrm>
            <a:off x="-1" y="767886"/>
            <a:ext cx="3641055" cy="3000499"/>
          </a:xfrm>
        </p:spPr>
      </p:pic>
      <p:sp>
        <p:nvSpPr>
          <p:cNvPr id="5" name="TextBox 4"/>
          <p:cNvSpPr txBox="1"/>
          <p:nvPr/>
        </p:nvSpPr>
        <p:spPr>
          <a:xfrm>
            <a:off x="0" y="6488668"/>
            <a:ext cx="9004300" cy="369332"/>
          </a:xfrm>
          <a:prstGeom prst="rect">
            <a:avLst/>
          </a:prstGeom>
          <a:noFill/>
        </p:spPr>
        <p:txBody>
          <a:bodyPr wrap="square" rtlCol="0">
            <a:spAutoFit/>
          </a:bodyPr>
          <a:lstStyle/>
          <a:p>
            <a:pPr algn="ctr"/>
            <a:r>
              <a:rPr lang="en-US" dirty="0"/>
              <a:t>p. 391</a:t>
            </a:r>
          </a:p>
        </p:txBody>
      </p:sp>
      <p:sp>
        <p:nvSpPr>
          <p:cNvPr id="6" name="TextBox 5"/>
          <p:cNvSpPr txBox="1"/>
          <p:nvPr/>
        </p:nvSpPr>
        <p:spPr>
          <a:xfrm>
            <a:off x="148102" y="3768385"/>
            <a:ext cx="7175500" cy="954107"/>
          </a:xfrm>
          <a:prstGeom prst="rect">
            <a:avLst/>
          </a:prstGeom>
          <a:noFill/>
        </p:spPr>
        <p:txBody>
          <a:bodyPr wrap="square" rtlCol="0">
            <a:spAutoFit/>
          </a:bodyPr>
          <a:lstStyle/>
          <a:p>
            <a:r>
              <a:rPr lang="en-US" sz="1400" spc="-100" dirty="0">
                <a:latin typeface="Times New Roman"/>
                <a:cs typeface="Times New Roman"/>
              </a:rPr>
              <a:t>Fig. 3. </a:t>
            </a:r>
            <a:r>
              <a:rPr lang="el-GR" sz="1400" spc="-100" dirty="0" smtClean="0">
                <a:latin typeface="Times New Roman"/>
                <a:cs typeface="Times New Roman"/>
              </a:rPr>
              <a:t>α</a:t>
            </a:r>
            <a:r>
              <a:rPr lang="en-US" sz="1400" spc="-100" dirty="0" smtClean="0">
                <a:latin typeface="Times New Roman"/>
                <a:cs typeface="Times New Roman"/>
              </a:rPr>
              <a:t>–</a:t>
            </a:r>
            <a:r>
              <a:rPr lang="el-GR" sz="1400" spc="-100" dirty="0" smtClean="0">
                <a:latin typeface="Times New Roman"/>
                <a:cs typeface="Times New Roman"/>
              </a:rPr>
              <a:t>θ</a:t>
            </a:r>
            <a:r>
              <a:rPr lang="en-US" sz="1400" spc="-100" dirty="0" smtClean="0">
                <a:latin typeface="Times New Roman"/>
                <a:cs typeface="Times New Roman"/>
              </a:rPr>
              <a:t> </a:t>
            </a:r>
            <a:r>
              <a:rPr lang="en-US" sz="1400" spc="-100" dirty="0">
                <a:latin typeface="Times New Roman"/>
                <a:cs typeface="Times New Roman"/>
              </a:rPr>
              <a:t>index. The index compares the </a:t>
            </a:r>
            <a:r>
              <a:rPr lang="el-GR" sz="1400" spc="-100" dirty="0" smtClean="0">
                <a:latin typeface="Times New Roman"/>
                <a:cs typeface="Times New Roman"/>
              </a:rPr>
              <a:t>θ</a:t>
            </a:r>
            <a:r>
              <a:rPr lang="en-US" sz="1400" spc="-100" dirty="0" smtClean="0">
                <a:latin typeface="Times New Roman"/>
                <a:cs typeface="Times New Roman"/>
              </a:rPr>
              <a:t> </a:t>
            </a:r>
            <a:r>
              <a:rPr lang="en-US" sz="1400" spc="-100" dirty="0">
                <a:latin typeface="Times New Roman"/>
                <a:cs typeface="Times New Roman"/>
              </a:rPr>
              <a:t>effect (A) and the </a:t>
            </a:r>
            <a:r>
              <a:rPr lang="el-GR" sz="1400" spc="-100" dirty="0" smtClean="0">
                <a:latin typeface="Times New Roman"/>
                <a:cs typeface="Times New Roman"/>
              </a:rPr>
              <a:t>α</a:t>
            </a:r>
            <a:r>
              <a:rPr lang="en-US" sz="1400" spc="-100" dirty="0" smtClean="0">
                <a:latin typeface="Times New Roman"/>
                <a:cs typeface="Times New Roman"/>
              </a:rPr>
              <a:t> </a:t>
            </a:r>
            <a:r>
              <a:rPr lang="en-US" sz="1400" spc="-100" dirty="0">
                <a:latin typeface="Times New Roman"/>
                <a:cs typeface="Times New Roman"/>
              </a:rPr>
              <a:t>effect (B) per source space grid point. The index has been calculated for grid points only which exceeded the critical value of t19 = 1.7291 such that only areas are highlighted which </a:t>
            </a:r>
            <a:r>
              <a:rPr lang="en-US" sz="1400" spc="-100" dirty="0" smtClean="0">
                <a:latin typeface="Times New Roman"/>
                <a:cs typeface="Times New Roman"/>
              </a:rPr>
              <a:t>either </a:t>
            </a:r>
            <a:r>
              <a:rPr lang="en-US" sz="1400" spc="-100" dirty="0">
                <a:latin typeface="Times New Roman"/>
                <a:cs typeface="Times New Roman"/>
              </a:rPr>
              <a:t>show an </a:t>
            </a:r>
            <a:r>
              <a:rPr lang="el-GR" sz="1400" spc="-100" dirty="0" smtClean="0">
                <a:latin typeface="Times New Roman"/>
                <a:cs typeface="Times New Roman"/>
              </a:rPr>
              <a:t>α</a:t>
            </a:r>
            <a:r>
              <a:rPr lang="en-US" sz="1400" spc="-100" dirty="0" smtClean="0">
                <a:latin typeface="Times New Roman"/>
                <a:cs typeface="Times New Roman"/>
              </a:rPr>
              <a:t> </a:t>
            </a:r>
            <a:r>
              <a:rPr lang="en-US" sz="1400" spc="-100" dirty="0">
                <a:latin typeface="Times New Roman"/>
                <a:cs typeface="Times New Roman"/>
              </a:rPr>
              <a:t>(blue) or </a:t>
            </a:r>
            <a:r>
              <a:rPr lang="el-GR" sz="1400" spc="-100" dirty="0" smtClean="0">
                <a:latin typeface="Times New Roman"/>
                <a:cs typeface="Times New Roman"/>
              </a:rPr>
              <a:t>θ</a:t>
            </a:r>
            <a:r>
              <a:rPr lang="en-US" sz="1400" spc="-100" dirty="0" smtClean="0">
                <a:latin typeface="Times New Roman"/>
                <a:cs typeface="Times New Roman"/>
              </a:rPr>
              <a:t> </a:t>
            </a:r>
            <a:r>
              <a:rPr lang="en-US" sz="1400" spc="-100" dirty="0">
                <a:latin typeface="Times New Roman"/>
                <a:cs typeface="Times New Roman"/>
              </a:rPr>
              <a:t>(red) effect. Areas with index values around zero (green) show equal sensitivity to both effects, e.g., left frontal regions. </a:t>
            </a:r>
          </a:p>
        </p:txBody>
      </p:sp>
      <p:sp>
        <p:nvSpPr>
          <p:cNvPr id="3" name="Rectangle 2"/>
          <p:cNvSpPr/>
          <p:nvPr/>
        </p:nvSpPr>
        <p:spPr>
          <a:xfrm>
            <a:off x="148102" y="4982050"/>
            <a:ext cx="6926452" cy="1323439"/>
          </a:xfrm>
          <a:prstGeom prst="rect">
            <a:avLst/>
          </a:prstGeom>
        </p:spPr>
        <p:txBody>
          <a:bodyPr wrap="square">
            <a:spAutoFit/>
          </a:bodyPr>
          <a:lstStyle/>
          <a:p>
            <a:r>
              <a:rPr lang="en-US" sz="2400" baseline="30000" dirty="0"/>
              <a:t>T</a:t>
            </a:r>
            <a:r>
              <a:rPr lang="en-US" sz="2400" baseline="30000" dirty="0" smtClean="0"/>
              <a:t>hree of four identified source </a:t>
            </a:r>
            <a:r>
              <a:rPr lang="en-US" sz="2400" baseline="30000" dirty="0"/>
              <a:t>peaks </a:t>
            </a:r>
            <a:r>
              <a:rPr lang="en-US" sz="2400" baseline="30000" dirty="0" smtClean="0"/>
              <a:t>selective </a:t>
            </a:r>
            <a:r>
              <a:rPr lang="en-US" sz="2400" baseline="30000" dirty="0"/>
              <a:t>for either </a:t>
            </a:r>
            <a:r>
              <a:rPr lang="en-US" sz="2400" baseline="30000" dirty="0" smtClean="0"/>
              <a:t>alpha</a:t>
            </a:r>
            <a:r>
              <a:rPr lang="en-US" sz="2400" baseline="30000" dirty="0"/>
              <a:t>-indexed lexical </a:t>
            </a:r>
            <a:r>
              <a:rPr lang="en-US" sz="2400" baseline="30000" dirty="0" smtClean="0"/>
              <a:t>integration, </a:t>
            </a:r>
            <a:r>
              <a:rPr lang="en-US" sz="2400" baseline="30000" dirty="0"/>
              <a:t>or </a:t>
            </a:r>
            <a:r>
              <a:rPr lang="en-US" sz="2400" baseline="30000" dirty="0" smtClean="0"/>
              <a:t>theta</a:t>
            </a:r>
            <a:r>
              <a:rPr lang="en-US" sz="2400" baseline="30000" dirty="0"/>
              <a:t>-indexed ambiguity </a:t>
            </a:r>
            <a:r>
              <a:rPr lang="en-US" sz="2400" baseline="30000" dirty="0" smtClean="0"/>
              <a:t>resolution</a:t>
            </a:r>
          </a:p>
          <a:p>
            <a:endParaRPr lang="en-US" sz="2400" baseline="30000" dirty="0"/>
          </a:p>
          <a:p>
            <a:r>
              <a:rPr lang="en-US" sz="2400" baseline="30000" dirty="0"/>
              <a:t>L</a:t>
            </a:r>
            <a:r>
              <a:rPr lang="en-US" sz="2400" baseline="30000" dirty="0" smtClean="0"/>
              <a:t>eft </a:t>
            </a:r>
            <a:r>
              <a:rPr lang="en-US" sz="2400" baseline="30000" dirty="0"/>
              <a:t>IFG shows equally strong effects of alpha and theta activities as indicated by index values around zero.</a:t>
            </a:r>
            <a:endParaRPr lang="en-US" sz="2400" dirty="0"/>
          </a:p>
        </p:txBody>
      </p:sp>
    </p:spTree>
    <p:extLst>
      <p:ext uri="{BB962C8B-B14F-4D97-AF65-F5344CB8AC3E}">
        <p14:creationId xmlns:p14="http://schemas.microsoft.com/office/powerpoint/2010/main" val="219110967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20100" cy="632455"/>
          </a:xfrm>
        </p:spPr>
        <p:txBody>
          <a:bodyPr/>
          <a:lstStyle/>
          <a:p>
            <a:r>
              <a:rPr lang="en-US" sz="2600" dirty="0" smtClean="0"/>
              <a:t>Discussion</a:t>
            </a:r>
            <a:endParaRPr lang="en-US" sz="2600" dirty="0"/>
          </a:p>
        </p:txBody>
      </p:sp>
      <p:sp>
        <p:nvSpPr>
          <p:cNvPr id="3" name="Content Placeholder 2"/>
          <p:cNvSpPr>
            <a:spLocks noGrp="1"/>
          </p:cNvSpPr>
          <p:nvPr>
            <p:ph idx="1"/>
          </p:nvPr>
        </p:nvSpPr>
        <p:spPr/>
        <p:txBody>
          <a:bodyPr>
            <a:normAutofit fontScale="92500" lnSpcReduction="10000"/>
          </a:bodyPr>
          <a:lstStyle/>
          <a:p>
            <a:r>
              <a:rPr lang="en-US" dirty="0" smtClean="0"/>
              <a:t>Results suggest parallel processes of lexical integration and ambiguity resolution</a:t>
            </a:r>
          </a:p>
          <a:p>
            <a:endParaRPr lang="en-US" dirty="0"/>
          </a:p>
          <a:p>
            <a:r>
              <a:rPr lang="el-GR" dirty="0" smtClean="0"/>
              <a:t>α</a:t>
            </a:r>
            <a:r>
              <a:rPr lang="en-US" dirty="0" smtClean="0"/>
              <a:t> suppression </a:t>
            </a:r>
          </a:p>
          <a:p>
            <a:pPr lvl="1"/>
            <a:r>
              <a:rPr lang="en-US" dirty="0" smtClean="0"/>
              <a:t>scales with ‘</a:t>
            </a:r>
            <a:r>
              <a:rPr lang="en-US" dirty="0" err="1" smtClean="0"/>
              <a:t>wordness</a:t>
            </a:r>
            <a:r>
              <a:rPr lang="en-US" dirty="0" smtClean="0"/>
              <a:t>’ (akin to N400)</a:t>
            </a:r>
          </a:p>
          <a:p>
            <a:pPr lvl="1"/>
            <a:r>
              <a:rPr lang="en-US" dirty="0" smtClean="0"/>
              <a:t>part of left temporo-occipital and right frontal networks</a:t>
            </a:r>
          </a:p>
          <a:p>
            <a:pPr marL="457200" lvl="1" indent="0">
              <a:buNone/>
            </a:pPr>
            <a:endParaRPr lang="en-US" dirty="0" smtClean="0"/>
          </a:p>
          <a:p>
            <a:r>
              <a:rPr lang="el-GR" dirty="0" smtClean="0"/>
              <a:t>θ</a:t>
            </a:r>
            <a:r>
              <a:rPr lang="en-US" dirty="0" smtClean="0"/>
              <a:t> enhancement</a:t>
            </a:r>
          </a:p>
          <a:p>
            <a:pPr lvl="1"/>
            <a:r>
              <a:rPr lang="en-US" dirty="0" smtClean="0"/>
              <a:t>marks re-evaluation of available sensory evidence?</a:t>
            </a:r>
          </a:p>
          <a:p>
            <a:pPr lvl="1"/>
            <a:r>
              <a:rPr lang="en-US" dirty="0"/>
              <a:t>l</a:t>
            </a:r>
            <a:r>
              <a:rPr lang="en-US" dirty="0" smtClean="0"/>
              <a:t>ocalized in left frontal and right MT regions</a:t>
            </a:r>
            <a:endParaRPr lang="en-US" dirty="0"/>
          </a:p>
        </p:txBody>
      </p:sp>
    </p:spTree>
    <p:extLst>
      <p:ext uri="{BB962C8B-B14F-4D97-AF65-F5344CB8AC3E}">
        <p14:creationId xmlns:p14="http://schemas.microsoft.com/office/powerpoint/2010/main" val="13800254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discussion</a:t>
            </a:r>
            <a:r>
              <a:rPr lang="el-GR" dirty="0"/>
              <a:t/>
            </a:r>
            <a:br>
              <a:rPr lang="el-GR" dirty="0"/>
            </a:br>
            <a:endParaRPr lang="en-US" sz="1400" b="0" dirty="0"/>
          </a:p>
        </p:txBody>
      </p:sp>
      <p:sp>
        <p:nvSpPr>
          <p:cNvPr id="3" name="Content Placeholder 2"/>
          <p:cNvSpPr>
            <a:spLocks noGrp="1"/>
          </p:cNvSpPr>
          <p:nvPr>
            <p:ph idx="1"/>
          </p:nvPr>
        </p:nvSpPr>
        <p:spPr/>
        <p:txBody>
          <a:bodyPr>
            <a:normAutofit/>
          </a:bodyPr>
          <a:lstStyle/>
          <a:p>
            <a:r>
              <a:rPr lang="el-GR" dirty="0" smtClean="0"/>
              <a:t>α</a:t>
            </a:r>
            <a:endParaRPr lang="en-US" dirty="0">
              <a:solidFill>
                <a:prstClr val="black"/>
              </a:solidFill>
            </a:endParaRPr>
          </a:p>
          <a:p>
            <a:pPr lvl="1"/>
            <a:r>
              <a:rPr lang="en-US" sz="2000" dirty="0" smtClean="0">
                <a:solidFill>
                  <a:prstClr val="black"/>
                </a:solidFill>
              </a:rPr>
              <a:t>Low </a:t>
            </a:r>
            <a:r>
              <a:rPr lang="el-GR" sz="2000" dirty="0">
                <a:solidFill>
                  <a:prstClr val="black"/>
                </a:solidFill>
              </a:rPr>
              <a:t>α</a:t>
            </a:r>
            <a:r>
              <a:rPr lang="en-US" sz="2000" dirty="0">
                <a:solidFill>
                  <a:prstClr val="black"/>
                </a:solidFill>
              </a:rPr>
              <a:t> seems to index lexical </a:t>
            </a:r>
            <a:r>
              <a:rPr lang="en-US" sz="2000" dirty="0" smtClean="0">
                <a:solidFill>
                  <a:prstClr val="black"/>
                </a:solidFill>
              </a:rPr>
              <a:t>integration</a:t>
            </a:r>
            <a:r>
              <a:rPr lang="en-US" sz="2000" dirty="0" smtClean="0"/>
              <a:t>. </a:t>
            </a:r>
          </a:p>
          <a:p>
            <a:pPr lvl="1"/>
            <a:r>
              <a:rPr lang="en-US" sz="2000" dirty="0" smtClean="0"/>
              <a:t>Scaling of </a:t>
            </a:r>
            <a:r>
              <a:rPr lang="el-GR" sz="2000" dirty="0" smtClean="0"/>
              <a:t>α</a:t>
            </a:r>
            <a:r>
              <a:rPr lang="en-US" sz="2000" dirty="0" smtClean="0"/>
              <a:t> power with ‘</a:t>
            </a:r>
            <a:r>
              <a:rPr lang="en-US" sz="2000" dirty="0" err="1" smtClean="0"/>
              <a:t>wordness</a:t>
            </a:r>
            <a:r>
              <a:rPr lang="en-US" sz="2000" dirty="0" smtClean="0"/>
              <a:t>’ complements previous finding of </a:t>
            </a:r>
            <a:r>
              <a:rPr lang="el-GR" sz="2000" dirty="0" smtClean="0">
                <a:solidFill>
                  <a:prstClr val="black"/>
                </a:solidFill>
              </a:rPr>
              <a:t>α</a:t>
            </a:r>
            <a:r>
              <a:rPr lang="en-US" sz="2000" dirty="0" smtClean="0">
                <a:solidFill>
                  <a:prstClr val="black"/>
                </a:solidFill>
              </a:rPr>
              <a:t> suppression for more intelligible words </a:t>
            </a:r>
            <a:r>
              <a:rPr lang="en-US" sz="1600" dirty="0" smtClean="0"/>
              <a:t>(</a:t>
            </a:r>
            <a:r>
              <a:rPr lang="en-US" sz="1600" dirty="0" err="1" smtClean="0"/>
              <a:t>Obleser</a:t>
            </a:r>
            <a:r>
              <a:rPr lang="en-US" sz="1600" dirty="0" smtClean="0"/>
              <a:t> &amp; </a:t>
            </a:r>
            <a:r>
              <a:rPr lang="en-US" sz="1600" dirty="0" err="1" smtClean="0"/>
              <a:t>Weisz</a:t>
            </a:r>
            <a:r>
              <a:rPr lang="en-US" sz="1600" dirty="0" smtClean="0"/>
              <a:t>, 2012)</a:t>
            </a:r>
          </a:p>
          <a:p>
            <a:r>
              <a:rPr lang="el-GR" sz="2000" dirty="0"/>
              <a:t>θ</a:t>
            </a:r>
            <a:endParaRPr lang="en-US" sz="2000" dirty="0"/>
          </a:p>
          <a:p>
            <a:pPr lvl="1"/>
            <a:r>
              <a:rPr lang="en-US" sz="2000" dirty="0"/>
              <a:t>Previous work </a:t>
            </a:r>
            <a:r>
              <a:rPr lang="en-US" sz="2000" dirty="0" smtClean="0"/>
              <a:t>found </a:t>
            </a:r>
            <a:r>
              <a:rPr lang="en-US" sz="2000" dirty="0"/>
              <a:t>linear </a:t>
            </a:r>
            <a:r>
              <a:rPr lang="en-US" sz="2000" i="1" dirty="0"/>
              <a:t>decrease</a:t>
            </a:r>
            <a:r>
              <a:rPr lang="en-US" sz="2000" dirty="0"/>
              <a:t> in theta with increasing word processing </a:t>
            </a:r>
            <a:r>
              <a:rPr lang="en-US" sz="2000" dirty="0" smtClean="0"/>
              <a:t>difficulty </a:t>
            </a:r>
            <a:r>
              <a:rPr lang="en-US" sz="1600" dirty="0"/>
              <a:t>(</a:t>
            </a:r>
            <a:r>
              <a:rPr lang="en-US" sz="1600" dirty="0" err="1"/>
              <a:t>Obleser</a:t>
            </a:r>
            <a:r>
              <a:rPr lang="en-US" sz="1600" dirty="0"/>
              <a:t> and </a:t>
            </a:r>
            <a:r>
              <a:rPr lang="en-US" sz="1600" dirty="0" err="1"/>
              <a:t>Weisz</a:t>
            </a:r>
            <a:r>
              <a:rPr lang="en-US" sz="1600" dirty="0"/>
              <a:t>, 2012) </a:t>
            </a:r>
          </a:p>
          <a:p>
            <a:pPr lvl="1"/>
            <a:r>
              <a:rPr lang="en-US" sz="2000" dirty="0"/>
              <a:t>Present study found </a:t>
            </a:r>
            <a:r>
              <a:rPr lang="en-US" sz="2000" i="1" dirty="0"/>
              <a:t>enhancement</a:t>
            </a:r>
            <a:r>
              <a:rPr lang="en-US" sz="2000" dirty="0"/>
              <a:t> of </a:t>
            </a:r>
            <a:r>
              <a:rPr lang="el-GR" sz="2000" dirty="0"/>
              <a:t>θ</a:t>
            </a:r>
            <a:r>
              <a:rPr lang="en-US" sz="2000" dirty="0"/>
              <a:t> for ambiguous (most difficult) stimuli. Also, </a:t>
            </a:r>
            <a:r>
              <a:rPr lang="el-GR" sz="2000" dirty="0"/>
              <a:t>θ</a:t>
            </a:r>
            <a:r>
              <a:rPr lang="en-US" sz="2000" dirty="0"/>
              <a:t> did not increase linearly with processing difficulty</a:t>
            </a:r>
          </a:p>
          <a:p>
            <a:pPr marL="0" indent="0">
              <a:buNone/>
            </a:pPr>
            <a:endParaRPr lang="en-US" sz="1600" dirty="0" smtClean="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258987259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7-01 at 1.51.49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947" r="376"/>
          <a:stretch/>
        </p:blipFill>
        <p:spPr>
          <a:xfrm>
            <a:off x="0" y="711200"/>
            <a:ext cx="8926513" cy="3333253"/>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6411137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sz="2400" dirty="0" smtClean="0"/>
              <a:t>Pre-stimulus oscillatory brain states influences detection of low-level stimuli</a:t>
            </a:r>
            <a:endParaRPr lang="en-US" sz="2400" dirty="0"/>
          </a:p>
          <a:p>
            <a:r>
              <a:rPr lang="en-US" sz="2400" dirty="0" smtClean="0"/>
              <a:t>Effect found in various domains of low level perception</a:t>
            </a:r>
          </a:p>
          <a:p>
            <a:pPr lvl="1"/>
            <a:r>
              <a:rPr lang="en-US" dirty="0" smtClean="0"/>
              <a:t>Visual </a:t>
            </a:r>
            <a:r>
              <a:rPr lang="en-US" sz="1600" dirty="0" smtClean="0"/>
              <a:t>(e.g., Spaak et al. 2014)</a:t>
            </a:r>
          </a:p>
          <a:p>
            <a:pPr lvl="1"/>
            <a:r>
              <a:rPr lang="en-US" dirty="0" smtClean="0"/>
              <a:t>Auditory </a:t>
            </a:r>
            <a:r>
              <a:rPr lang="en-US" sz="1600" dirty="0" smtClean="0"/>
              <a:t>(e.g.,</a:t>
            </a:r>
            <a:r>
              <a:rPr lang="en-US" sz="1600" dirty="0" err="1" smtClean="0"/>
              <a:t>Lakatos</a:t>
            </a:r>
            <a:r>
              <a:rPr lang="en-US" sz="1600" dirty="0" smtClean="0"/>
              <a:t> et al., 2005)</a:t>
            </a:r>
          </a:p>
          <a:p>
            <a:pPr lvl="1"/>
            <a:r>
              <a:rPr lang="en-US" dirty="0" smtClean="0"/>
              <a:t>Audiovisual </a:t>
            </a:r>
            <a:r>
              <a:rPr lang="en-US" sz="1600" dirty="0" smtClean="0"/>
              <a:t>(e.g., </a:t>
            </a:r>
            <a:r>
              <a:rPr lang="en-US" sz="1600" dirty="0" err="1" smtClean="0"/>
              <a:t>Keil</a:t>
            </a:r>
            <a:r>
              <a:rPr lang="en-US" sz="1600" dirty="0" smtClean="0"/>
              <a:t> et al., 2014)</a:t>
            </a:r>
          </a:p>
          <a:p>
            <a:endParaRPr lang="en-US" sz="2000" dirty="0"/>
          </a:p>
          <a:p>
            <a:r>
              <a:rPr lang="en-US" sz="2400" dirty="0" smtClean="0">
                <a:solidFill>
                  <a:prstClr val="black"/>
                </a:solidFill>
              </a:rPr>
              <a:t>In general, increasing performance for targets coincides with excitable phase of oscillation</a:t>
            </a:r>
          </a:p>
          <a:p>
            <a:pPr marL="0" indent="0">
              <a:buNone/>
            </a:pPr>
            <a:endParaRPr lang="en-US" dirty="0" smtClean="0">
              <a:solidFill>
                <a:prstClr val="black"/>
              </a:solidFill>
            </a:endParaRPr>
          </a:p>
          <a:p>
            <a:pPr marL="0" indent="0">
              <a:buNone/>
            </a:pPr>
            <a:endParaRPr lang="en-US" dirty="0" smtClean="0">
              <a:solidFill>
                <a:prstClr val="black"/>
              </a:solidFill>
            </a:endParaRPr>
          </a:p>
        </p:txBody>
      </p:sp>
    </p:spTree>
    <p:extLst>
      <p:ext uri="{BB962C8B-B14F-4D97-AF65-F5344CB8AC3E}">
        <p14:creationId xmlns:p14="http://schemas.microsoft.com/office/powerpoint/2010/main" val="35243392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Strauss et al. 2014</a:t>
            </a:r>
            <a:endParaRPr lang="en-US" dirty="0"/>
          </a:p>
        </p:txBody>
      </p:sp>
      <p:sp>
        <p:nvSpPr>
          <p:cNvPr id="3" name="Content Placeholder 2"/>
          <p:cNvSpPr>
            <a:spLocks noGrp="1"/>
          </p:cNvSpPr>
          <p:nvPr>
            <p:ph idx="1"/>
          </p:nvPr>
        </p:nvSpPr>
        <p:spPr/>
        <p:txBody>
          <a:bodyPr/>
          <a:lstStyle/>
          <a:p>
            <a:r>
              <a:rPr lang="en-US" dirty="0" smtClean="0"/>
              <a:t>Is there a functional differentiation between </a:t>
            </a:r>
            <a:r>
              <a:rPr lang="el-GR" dirty="0" smtClean="0"/>
              <a:t>α</a:t>
            </a:r>
            <a:r>
              <a:rPr lang="en-US" dirty="0" smtClean="0"/>
              <a:t> and </a:t>
            </a:r>
            <a:r>
              <a:rPr lang="el-GR" dirty="0" smtClean="0"/>
              <a:t>θ</a:t>
            </a:r>
            <a:r>
              <a:rPr lang="en-US" dirty="0"/>
              <a:t> </a:t>
            </a:r>
            <a:r>
              <a:rPr lang="en-US" dirty="0" smtClean="0"/>
              <a:t>during higher cognitive processes?</a:t>
            </a:r>
          </a:p>
          <a:p>
            <a:pPr marL="0" indent="0">
              <a:buNone/>
            </a:pPr>
            <a:endParaRPr lang="en-US" dirty="0"/>
          </a:p>
          <a:p>
            <a:r>
              <a:rPr lang="en-US" dirty="0" smtClean="0"/>
              <a:t>Not yet shown for speech processing</a:t>
            </a:r>
          </a:p>
        </p:txBody>
      </p:sp>
    </p:spTree>
    <p:extLst>
      <p:ext uri="{BB962C8B-B14F-4D97-AF65-F5344CB8AC3E}">
        <p14:creationId xmlns:p14="http://schemas.microsoft.com/office/powerpoint/2010/main" val="10777364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Strauss et al. 2015</a:t>
            </a:r>
            <a:endParaRPr lang="en-US" dirty="0"/>
          </a:p>
        </p:txBody>
      </p:sp>
      <p:sp>
        <p:nvSpPr>
          <p:cNvPr id="3" name="Content Placeholder 2"/>
          <p:cNvSpPr>
            <a:spLocks noGrp="1"/>
          </p:cNvSpPr>
          <p:nvPr>
            <p:ph idx="1"/>
          </p:nvPr>
        </p:nvSpPr>
        <p:spPr/>
        <p:txBody>
          <a:bodyPr>
            <a:normAutofit/>
          </a:bodyPr>
          <a:lstStyle/>
          <a:p>
            <a:r>
              <a:rPr lang="en-US" dirty="0">
                <a:solidFill>
                  <a:prstClr val="black"/>
                </a:solidFill>
              </a:rPr>
              <a:t>D</a:t>
            </a:r>
            <a:r>
              <a:rPr lang="en-US" dirty="0" smtClean="0">
                <a:solidFill>
                  <a:prstClr val="black"/>
                </a:solidFill>
              </a:rPr>
              <a:t>oes </a:t>
            </a:r>
            <a:r>
              <a:rPr lang="en-US" i="1" dirty="0">
                <a:solidFill>
                  <a:prstClr val="black"/>
                </a:solidFill>
              </a:rPr>
              <a:t>speech</a:t>
            </a:r>
            <a:r>
              <a:rPr lang="en-US" dirty="0">
                <a:solidFill>
                  <a:prstClr val="black"/>
                </a:solidFill>
              </a:rPr>
              <a:t> processing depend on neural phase? </a:t>
            </a:r>
            <a:endParaRPr lang="en-US" sz="2000" dirty="0">
              <a:solidFill>
                <a:prstClr val="black"/>
              </a:solidFill>
            </a:endParaRPr>
          </a:p>
          <a:p>
            <a:endParaRPr lang="en-US" dirty="0" smtClean="0"/>
          </a:p>
          <a:p>
            <a:r>
              <a:rPr lang="en-US" dirty="0" smtClean="0"/>
              <a:t>Specifically, what is the role of </a:t>
            </a:r>
            <a:r>
              <a:rPr lang="el-GR" dirty="0" smtClean="0"/>
              <a:t>α</a:t>
            </a:r>
            <a:r>
              <a:rPr lang="en-US" dirty="0" smtClean="0"/>
              <a:t> (8-12Hz) and </a:t>
            </a:r>
            <a:r>
              <a:rPr lang="el-GR" dirty="0" smtClean="0"/>
              <a:t>θ</a:t>
            </a:r>
            <a:r>
              <a:rPr lang="en-US" dirty="0" smtClean="0"/>
              <a:t> (3-7Hz) for lexical decision performance?</a:t>
            </a:r>
          </a:p>
          <a:p>
            <a:endParaRPr lang="en-US" dirty="0"/>
          </a:p>
          <a:p>
            <a:endParaRPr lang="en-US" dirty="0"/>
          </a:p>
          <a:p>
            <a:endParaRPr lang="en-US" dirty="0"/>
          </a:p>
        </p:txBody>
      </p:sp>
    </p:spTree>
    <p:extLst>
      <p:ext uri="{BB962C8B-B14F-4D97-AF65-F5344CB8AC3E}">
        <p14:creationId xmlns:p14="http://schemas.microsoft.com/office/powerpoint/2010/main" val="16515436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l-GR" dirty="0" smtClean="0"/>
              <a:t>α</a:t>
            </a:r>
            <a:r>
              <a:rPr lang="en-US" dirty="0" smtClean="0"/>
              <a:t>: </a:t>
            </a:r>
            <a:r>
              <a:rPr lang="en-US" sz="2400" dirty="0"/>
              <a:t>modulates neuronal firing and determines phase associated with best discrimination </a:t>
            </a:r>
            <a:r>
              <a:rPr lang="en-US" sz="2400" dirty="0" smtClean="0"/>
              <a:t>performance in visual and auditory domains </a:t>
            </a:r>
            <a:r>
              <a:rPr lang="en-US" sz="2000" dirty="0" smtClean="0"/>
              <a:t>(e.g., Mathewson et al., 2009; </a:t>
            </a:r>
            <a:r>
              <a:rPr lang="en-US" sz="2000" dirty="0" err="1" smtClean="0"/>
              <a:t>Neurling</a:t>
            </a:r>
            <a:r>
              <a:rPr lang="en-US" sz="2000" dirty="0" smtClean="0"/>
              <a:t> et al., 2012)</a:t>
            </a:r>
          </a:p>
          <a:p>
            <a:endParaRPr lang="en-US" sz="2000" dirty="0"/>
          </a:p>
          <a:p>
            <a:r>
              <a:rPr lang="el-GR" dirty="0" smtClean="0"/>
              <a:t>θ</a:t>
            </a:r>
            <a:r>
              <a:rPr lang="en-US" dirty="0" smtClean="0"/>
              <a:t>: </a:t>
            </a:r>
            <a:r>
              <a:rPr lang="en-US" sz="2400" dirty="0" smtClean="0"/>
              <a:t>also thought to modulate neuronal firing; oscillation periods correspond with mean syllable duration of ~250ms </a:t>
            </a:r>
            <a:r>
              <a:rPr lang="en-US" sz="2000" dirty="0" smtClean="0"/>
              <a:t>(e.g., </a:t>
            </a:r>
            <a:r>
              <a:rPr lang="en-US" sz="2000" dirty="0" err="1" smtClean="0"/>
              <a:t>Doelling</a:t>
            </a:r>
            <a:r>
              <a:rPr lang="en-US" sz="2000" dirty="0" smtClean="0"/>
              <a:t> et al., 2014)</a:t>
            </a:r>
          </a:p>
          <a:p>
            <a:pPr lvl="1"/>
            <a:r>
              <a:rPr lang="en-US" sz="1600" dirty="0" smtClean="0"/>
              <a:t>May index discrimination performance in lexical decision</a:t>
            </a:r>
          </a:p>
          <a:p>
            <a:endParaRPr lang="en-US" dirty="0"/>
          </a:p>
          <a:p>
            <a:endParaRPr lang="en-US" dirty="0"/>
          </a:p>
        </p:txBody>
      </p:sp>
    </p:spTree>
    <p:extLst>
      <p:ext uri="{BB962C8B-B14F-4D97-AF65-F5344CB8AC3E}">
        <p14:creationId xmlns:p14="http://schemas.microsoft.com/office/powerpoint/2010/main" val="75699143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Strauss et al. (2015): Hypothesis, approach</a:t>
            </a:r>
            <a:endParaRPr lang="en-US" dirty="0"/>
          </a:p>
        </p:txBody>
      </p:sp>
      <p:sp>
        <p:nvSpPr>
          <p:cNvPr id="3" name="Content Placeholder 2"/>
          <p:cNvSpPr>
            <a:spLocks noGrp="1"/>
          </p:cNvSpPr>
          <p:nvPr>
            <p:ph idx="1"/>
          </p:nvPr>
        </p:nvSpPr>
        <p:spPr/>
        <p:txBody>
          <a:bodyPr>
            <a:normAutofit fontScale="92500"/>
          </a:bodyPr>
          <a:lstStyle/>
          <a:p>
            <a:r>
              <a:rPr lang="en-US" dirty="0" smtClean="0"/>
              <a:t>Hypothesis: </a:t>
            </a:r>
            <a:r>
              <a:rPr lang="en-US" dirty="0"/>
              <a:t>Lexical decision accuracy should depend on low-frequency neural oscillatory phase</a:t>
            </a:r>
          </a:p>
          <a:p>
            <a:endParaRPr lang="en-US" dirty="0" smtClean="0"/>
          </a:p>
          <a:p>
            <a:r>
              <a:rPr lang="en-US" dirty="0" smtClean="0"/>
              <a:t>Lexical </a:t>
            </a:r>
            <a:r>
              <a:rPr lang="en-US" dirty="0"/>
              <a:t>decision task with speech of varying difficulty</a:t>
            </a:r>
          </a:p>
          <a:p>
            <a:pPr lvl="1"/>
            <a:r>
              <a:rPr lang="en-US" dirty="0"/>
              <a:t>Speech embedded in titrated levels of white noise</a:t>
            </a:r>
          </a:p>
          <a:p>
            <a:pPr lvl="1"/>
            <a:r>
              <a:rPr lang="en-US" dirty="0"/>
              <a:t>Increasing difficulty should increase amount of errors</a:t>
            </a:r>
          </a:p>
          <a:p>
            <a:pPr lvl="1"/>
            <a:endParaRPr lang="en-US" dirty="0"/>
          </a:p>
          <a:p>
            <a:r>
              <a:rPr lang="en-US" dirty="0"/>
              <a:t>Simultaneous EEG recording</a:t>
            </a:r>
          </a:p>
          <a:p>
            <a:endParaRPr lang="en-US" dirty="0" smtClean="0"/>
          </a:p>
          <a:p>
            <a:endParaRPr lang="en-US" dirty="0"/>
          </a:p>
        </p:txBody>
      </p:sp>
    </p:spTree>
    <p:extLst>
      <p:ext uri="{BB962C8B-B14F-4D97-AF65-F5344CB8AC3E}">
        <p14:creationId xmlns:p14="http://schemas.microsoft.com/office/powerpoint/2010/main" val="211745844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 </a:t>
            </a:r>
            <a:r>
              <a:rPr lang="en-US" sz="2000" b="0" dirty="0" smtClean="0"/>
              <a:t>(adapted </a:t>
            </a:r>
            <a:r>
              <a:rPr lang="en-US" sz="2000" b="0" dirty="0" err="1" smtClean="0"/>
              <a:t>Raettig</a:t>
            </a:r>
            <a:r>
              <a:rPr lang="en-US" sz="2000" b="0" dirty="0" smtClean="0"/>
              <a:t> &amp; </a:t>
            </a:r>
            <a:r>
              <a:rPr lang="en-US" sz="2000" b="0" dirty="0" err="1" smtClean="0"/>
              <a:t>Kotz</a:t>
            </a:r>
            <a:r>
              <a:rPr lang="en-US" sz="2000" b="0" dirty="0" smtClean="0"/>
              <a:t>, 2008)</a:t>
            </a:r>
            <a:endParaRPr lang="en-US" sz="2000" b="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2662890"/>
              </p:ext>
            </p:extLst>
          </p:nvPr>
        </p:nvGraphicFramePr>
        <p:xfrm>
          <a:off x="762000" y="3098800"/>
          <a:ext cx="7813694" cy="2697210"/>
        </p:xfrm>
        <a:graphic>
          <a:graphicData uri="http://schemas.openxmlformats.org/drawingml/2006/table">
            <a:tbl>
              <a:tblPr>
                <a:tableStyleId>{5940675A-B579-460E-94D1-54222C63F5DA}</a:tableStyleId>
              </a:tblPr>
              <a:tblGrid>
                <a:gridCol w="2728544"/>
                <a:gridCol w="1376680"/>
                <a:gridCol w="1213515"/>
                <a:gridCol w="1326555"/>
                <a:gridCol w="1168400"/>
              </a:tblGrid>
              <a:tr h="543735">
                <a:tc>
                  <a:txBody>
                    <a:bodyPr/>
                    <a:lstStyle/>
                    <a:p>
                      <a:pPr algn="l" fontAlgn="b"/>
                      <a:r>
                        <a:rPr lang="en-US" sz="2000" b="1" u="none" strike="noStrike" dirty="0" smtClean="0">
                          <a:effectLst/>
                          <a:latin typeface="Arial"/>
                          <a:cs typeface="Arial"/>
                        </a:rPr>
                        <a:t> Condition </a:t>
                      </a:r>
                      <a:endParaRPr lang="en-US" sz="2000" b="1" i="0" u="none" strike="noStrike" dirty="0">
                        <a:solidFill>
                          <a:srgbClr val="000000"/>
                        </a:solidFill>
                        <a:effectLst/>
                        <a:latin typeface="Arial"/>
                        <a:cs typeface="Arial"/>
                      </a:endParaRPr>
                    </a:p>
                  </a:txBody>
                  <a:tcPr marL="0" marR="0" marT="10098" marB="0" anchor="b"/>
                </a:tc>
                <a:tc>
                  <a:txBody>
                    <a:bodyPr/>
                    <a:lstStyle/>
                    <a:p>
                      <a:pPr algn="l" fontAlgn="b"/>
                      <a:r>
                        <a:rPr lang="en-US" sz="2000" b="1" u="none" strike="noStrike" dirty="0" smtClean="0">
                          <a:effectLst/>
                          <a:latin typeface="Arial"/>
                          <a:cs typeface="Arial"/>
                        </a:rPr>
                        <a:t> Example</a:t>
                      </a:r>
                      <a:endParaRPr lang="en-US" sz="2000" b="1" i="0" u="none" strike="noStrike" dirty="0">
                        <a:solidFill>
                          <a:srgbClr val="000000"/>
                        </a:solidFill>
                        <a:effectLst/>
                        <a:latin typeface="Arial"/>
                        <a:cs typeface="Arial"/>
                      </a:endParaRPr>
                    </a:p>
                  </a:txBody>
                  <a:tcPr marL="0" marR="0" marT="10098" marB="0" anchor="b"/>
                </a:tc>
                <a:tc>
                  <a:txBody>
                    <a:bodyPr/>
                    <a:lstStyle/>
                    <a:p>
                      <a:pPr algn="l" fontAlgn="b"/>
                      <a:r>
                        <a:rPr lang="en-US" sz="2000" b="1" i="0" u="none" strike="noStrike" dirty="0" smtClean="0">
                          <a:solidFill>
                            <a:schemeClr val="tx1"/>
                          </a:solidFill>
                          <a:effectLst/>
                          <a:latin typeface="Arial"/>
                          <a:cs typeface="Arial"/>
                        </a:rPr>
                        <a:t> Type</a:t>
                      </a:r>
                      <a:endParaRPr lang="en-US" sz="2000" b="1" i="0" u="none" strike="noStrike" dirty="0">
                        <a:solidFill>
                          <a:srgbClr val="000000"/>
                        </a:solidFill>
                        <a:effectLst/>
                        <a:latin typeface="Arial"/>
                        <a:cs typeface="Arial"/>
                      </a:endParaRPr>
                    </a:p>
                  </a:txBody>
                  <a:tcPr marL="0" marR="0" marT="10098" marB="0" anchor="b"/>
                </a:tc>
                <a:tc>
                  <a:txBody>
                    <a:bodyPr/>
                    <a:lstStyle/>
                    <a:p>
                      <a:pPr algn="l" fontAlgn="b"/>
                      <a:r>
                        <a:rPr lang="en-US" sz="2000" b="1" i="0" u="none" strike="noStrike" dirty="0" smtClean="0">
                          <a:solidFill>
                            <a:srgbClr val="000000"/>
                          </a:solidFill>
                          <a:effectLst/>
                          <a:latin typeface="Arial"/>
                          <a:cs typeface="Arial"/>
                        </a:rPr>
                        <a:t> Neighbors</a:t>
                      </a:r>
                      <a:endParaRPr lang="en-US" sz="2000" b="1" i="0" u="none" strike="noStrike" dirty="0">
                        <a:solidFill>
                          <a:srgbClr val="000000"/>
                        </a:solidFill>
                        <a:effectLst/>
                        <a:latin typeface="Arial"/>
                        <a:cs typeface="Arial"/>
                      </a:endParaRPr>
                    </a:p>
                  </a:txBody>
                  <a:tcPr marL="0" marR="0" marT="10098" marB="0" anchor="b"/>
                </a:tc>
                <a:tc>
                  <a:txBody>
                    <a:bodyPr/>
                    <a:lstStyle/>
                    <a:p>
                      <a:pPr algn="l" fontAlgn="b"/>
                      <a:r>
                        <a:rPr lang="en-US" sz="2000" b="1" u="none" strike="noStrike" dirty="0" smtClean="0">
                          <a:effectLst/>
                          <a:latin typeface="Arial"/>
                          <a:cs typeface="Arial"/>
                        </a:rPr>
                        <a:t> Difficulty</a:t>
                      </a:r>
                      <a:endParaRPr lang="en-US" sz="2000" b="1" i="0" u="none" strike="noStrike" dirty="0">
                        <a:solidFill>
                          <a:srgbClr val="000000"/>
                        </a:solidFill>
                        <a:effectLst/>
                        <a:latin typeface="Arial"/>
                        <a:cs typeface="Arial"/>
                      </a:endParaRPr>
                    </a:p>
                  </a:txBody>
                  <a:tcPr marL="0" marR="0" marT="10098" marB="0" anchor="b"/>
                </a:tc>
              </a:tr>
              <a:tr h="373110">
                <a:tc>
                  <a:txBody>
                    <a:bodyPr/>
                    <a:lstStyle/>
                    <a:p>
                      <a:pPr algn="l" fontAlgn="b"/>
                      <a:r>
                        <a:rPr lang="en-US" sz="2000" u="none" strike="noStrike" dirty="0" smtClean="0">
                          <a:effectLst/>
                          <a:latin typeface="Arial"/>
                          <a:cs typeface="Arial"/>
                        </a:rPr>
                        <a:t>FILLER-words</a:t>
                      </a:r>
                      <a:endParaRPr lang="en-US" sz="2000" b="0" i="0" u="none" strike="noStrike" dirty="0">
                        <a:solidFill>
                          <a:srgbClr val="000000"/>
                        </a:solidFill>
                        <a:effectLst/>
                        <a:latin typeface="Arial"/>
                        <a:cs typeface="Arial"/>
                      </a:endParaRPr>
                    </a:p>
                  </a:txBody>
                  <a:tcPr marT="10098" marB="0" anchor="b"/>
                </a:tc>
                <a:tc>
                  <a:txBody>
                    <a:bodyPr/>
                    <a:lstStyle/>
                    <a:p>
                      <a:pPr algn="l" fontAlgn="b"/>
                      <a:r>
                        <a:rPr lang="en-US" sz="2000" u="none" strike="noStrike" dirty="0" err="1" smtClean="0">
                          <a:effectLst/>
                          <a:latin typeface="Arial"/>
                          <a:cs typeface="Arial"/>
                        </a:rPr>
                        <a:t>botanik</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a:effectLst/>
                          <a:latin typeface="Arial"/>
                          <a:cs typeface="Arial"/>
                        </a:rPr>
                        <a:t>Abstract</a:t>
                      </a:r>
                      <a:endParaRPr lang="en-US" sz="2000" b="0" i="0" u="none" strike="noStrike" dirty="0">
                        <a:solidFill>
                          <a:srgbClr val="000000"/>
                        </a:solidFill>
                        <a:effectLst/>
                        <a:latin typeface="Arial"/>
                        <a:cs typeface="Arial"/>
                      </a:endParaRPr>
                    </a:p>
                  </a:txBody>
                  <a:tcPr marT="10098" marB="0" anchor="ctr"/>
                </a:tc>
                <a:tc>
                  <a:txBody>
                    <a:bodyPr/>
                    <a:lstStyle/>
                    <a:p>
                      <a:pPr algn="l" fontAlgn="b"/>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b="0" i="0" u="none" strike="noStrike" dirty="0" smtClean="0">
                          <a:solidFill>
                            <a:srgbClr val="000000"/>
                          </a:solidFill>
                          <a:effectLst/>
                          <a:latin typeface="Arial"/>
                          <a:cs typeface="Arial"/>
                        </a:rPr>
                        <a:t>NA</a:t>
                      </a:r>
                      <a:endParaRPr lang="en-US" sz="2000" b="0" i="0" u="none" strike="noStrike" dirty="0">
                        <a:solidFill>
                          <a:srgbClr val="000000"/>
                        </a:solidFill>
                        <a:effectLst/>
                        <a:latin typeface="Arial"/>
                        <a:cs typeface="Arial"/>
                      </a:endParaRPr>
                    </a:p>
                  </a:txBody>
                  <a:tcPr marT="10098" marB="0" anchor="ctr"/>
                </a:tc>
              </a:tr>
              <a:tr h="373110">
                <a:tc>
                  <a:txBody>
                    <a:bodyPr/>
                    <a:lstStyle/>
                    <a:p>
                      <a:pPr algn="l" fontAlgn="b"/>
                      <a:r>
                        <a:rPr lang="en-US" sz="2000" b="0" u="none" strike="noStrike" dirty="0" smtClean="0">
                          <a:effectLst/>
                          <a:latin typeface="Arial"/>
                          <a:cs typeface="Arial"/>
                        </a:rPr>
                        <a:t>REAL-words</a:t>
                      </a:r>
                      <a:endParaRPr lang="en-US" sz="2000" b="0" i="0" u="none" strike="noStrike" dirty="0">
                        <a:solidFill>
                          <a:srgbClr val="000000"/>
                        </a:solidFill>
                        <a:effectLst/>
                        <a:latin typeface="Arial"/>
                        <a:cs typeface="Arial"/>
                      </a:endParaRPr>
                    </a:p>
                  </a:txBody>
                  <a:tcPr marT="10098" marB="0" anchor="b"/>
                </a:tc>
                <a:tc>
                  <a:txBody>
                    <a:bodyPr/>
                    <a:lstStyle/>
                    <a:p>
                      <a:pPr algn="l" fontAlgn="b"/>
                      <a:r>
                        <a:rPr lang="en-US" sz="2000" u="none" strike="noStrike" dirty="0" err="1" smtClean="0">
                          <a:effectLst/>
                          <a:latin typeface="Arial"/>
                          <a:cs typeface="Arial"/>
                        </a:rPr>
                        <a:t>ban</a:t>
                      </a:r>
                      <a:r>
                        <a:rPr lang="en-US" sz="2000" b="1" u="none" strike="noStrike" dirty="0" err="1" smtClean="0">
                          <a:effectLst/>
                          <a:latin typeface="Arial"/>
                          <a:cs typeface="Arial"/>
                        </a:rPr>
                        <a:t>a</a:t>
                      </a:r>
                      <a:r>
                        <a:rPr lang="en-US" sz="2000" u="none" strike="noStrike" dirty="0" err="1" smtClean="0">
                          <a:effectLst/>
                          <a:latin typeface="Arial"/>
                          <a:cs typeface="Arial"/>
                        </a:rPr>
                        <a:t>ne</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smtClean="0">
                          <a:effectLst/>
                          <a:latin typeface="Arial"/>
                          <a:cs typeface="Arial"/>
                        </a:rPr>
                        <a:t>Concrete</a:t>
                      </a:r>
                      <a:endParaRPr lang="en-US" sz="2000" b="0" i="0" u="none" strike="noStrike" dirty="0">
                        <a:solidFill>
                          <a:srgbClr val="000000"/>
                        </a:solidFill>
                        <a:effectLst/>
                        <a:latin typeface="Arial"/>
                        <a:cs typeface="Arial"/>
                      </a:endParaRPr>
                    </a:p>
                  </a:txBody>
                  <a:tcPr marT="10098" marB="0" anchor="ctr"/>
                </a:tc>
                <a:tc>
                  <a:txBody>
                    <a:bodyPr/>
                    <a:lstStyle/>
                    <a:p>
                      <a:pPr algn="l" fontAlgn="b"/>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a:effectLst/>
                          <a:latin typeface="Arial"/>
                          <a:cs typeface="Arial"/>
                        </a:rPr>
                        <a:t>Easy</a:t>
                      </a:r>
                      <a:endParaRPr lang="en-US" sz="2000" b="0" i="0" u="none" strike="noStrike" dirty="0">
                        <a:solidFill>
                          <a:srgbClr val="000000"/>
                        </a:solidFill>
                        <a:effectLst/>
                        <a:latin typeface="Arial"/>
                        <a:cs typeface="Arial"/>
                      </a:endParaRPr>
                    </a:p>
                  </a:txBody>
                  <a:tcPr marT="10098" marB="0" anchor="ctr"/>
                </a:tc>
              </a:tr>
              <a:tr h="732973">
                <a:tc>
                  <a:txBody>
                    <a:bodyPr/>
                    <a:lstStyle/>
                    <a:p>
                      <a:pPr algn="l" fontAlgn="b"/>
                      <a:r>
                        <a:rPr lang="en-US" sz="2000" b="0" u="none" strike="noStrike" dirty="0" smtClean="0">
                          <a:effectLst/>
                          <a:latin typeface="Arial"/>
                          <a:cs typeface="Arial"/>
                        </a:rPr>
                        <a:t>AMBIGUOUS-pseudo</a:t>
                      </a:r>
                    </a:p>
                    <a:p>
                      <a:pPr algn="l" fontAlgn="b"/>
                      <a:r>
                        <a:rPr lang="en-US" sz="2000" u="none" strike="noStrike" baseline="0" dirty="0" smtClean="0">
                          <a:effectLst/>
                          <a:latin typeface="Arial"/>
                          <a:cs typeface="Arial"/>
                        </a:rPr>
                        <a:t> -switch 2</a:t>
                      </a:r>
                      <a:r>
                        <a:rPr lang="en-US" sz="2000" u="none" strike="noStrike" baseline="30000" dirty="0" smtClean="0">
                          <a:effectLst/>
                          <a:latin typeface="Arial"/>
                          <a:cs typeface="Arial"/>
                        </a:rPr>
                        <a:t>nd</a:t>
                      </a:r>
                      <a:r>
                        <a:rPr lang="en-US" sz="2000" u="none" strike="noStrike" baseline="0" dirty="0" smtClean="0">
                          <a:effectLst/>
                          <a:latin typeface="Arial"/>
                          <a:cs typeface="Arial"/>
                        </a:rPr>
                        <a:t> core vowel </a:t>
                      </a:r>
                      <a:endParaRPr lang="en-US" sz="2000" b="0" i="0" u="none" strike="noStrike" dirty="0">
                        <a:solidFill>
                          <a:srgbClr val="000000"/>
                        </a:solidFill>
                        <a:effectLst/>
                        <a:latin typeface="Arial"/>
                        <a:cs typeface="Arial"/>
                      </a:endParaRPr>
                    </a:p>
                  </a:txBody>
                  <a:tcPr marT="10098" marB="0" anchor="b"/>
                </a:tc>
                <a:tc>
                  <a:txBody>
                    <a:bodyPr/>
                    <a:lstStyle/>
                    <a:p>
                      <a:pPr algn="l" fontAlgn="b"/>
                      <a:r>
                        <a:rPr lang="en-US" sz="2000" u="none" strike="noStrike" dirty="0" err="1" smtClean="0">
                          <a:effectLst/>
                          <a:latin typeface="Arial"/>
                          <a:cs typeface="Arial"/>
                        </a:rPr>
                        <a:t>ban</a:t>
                      </a:r>
                      <a:r>
                        <a:rPr lang="en-US" sz="2000" b="1" u="none" strike="noStrike" dirty="0" err="1" smtClean="0">
                          <a:effectLst/>
                          <a:latin typeface="Arial"/>
                          <a:cs typeface="Arial"/>
                        </a:rPr>
                        <a:t>e</a:t>
                      </a:r>
                      <a:r>
                        <a:rPr lang="en-US" sz="2000" u="none" strike="noStrike" dirty="0" err="1" smtClean="0">
                          <a:effectLst/>
                          <a:latin typeface="Arial"/>
                          <a:cs typeface="Arial"/>
                        </a:rPr>
                        <a:t>ne</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a:effectLst/>
                          <a:latin typeface="Arial"/>
                          <a:cs typeface="Arial"/>
                        </a:rPr>
                        <a:t>Concrete</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b="0" i="0" u="none" strike="noStrike" dirty="0" smtClean="0">
                          <a:solidFill>
                            <a:srgbClr val="000000"/>
                          </a:solidFill>
                          <a:effectLst/>
                          <a:latin typeface="Arial"/>
                          <a:cs typeface="Arial"/>
                        </a:rPr>
                        <a:t>One</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smtClean="0">
                          <a:effectLst/>
                          <a:latin typeface="Arial"/>
                          <a:cs typeface="Arial"/>
                        </a:rPr>
                        <a:t>Hard</a:t>
                      </a:r>
                      <a:endParaRPr lang="en-US" sz="2000" b="0" i="0" u="none" strike="noStrike" dirty="0">
                        <a:solidFill>
                          <a:srgbClr val="000000"/>
                        </a:solidFill>
                        <a:effectLst/>
                        <a:latin typeface="Arial"/>
                        <a:cs typeface="Arial"/>
                      </a:endParaRPr>
                    </a:p>
                  </a:txBody>
                  <a:tcPr marT="10098" marB="0" anchor="ctr"/>
                </a:tc>
              </a:tr>
              <a:tr h="674282">
                <a:tc>
                  <a:txBody>
                    <a:bodyPr/>
                    <a:lstStyle/>
                    <a:p>
                      <a:pPr algn="l" fontAlgn="b"/>
                      <a:r>
                        <a:rPr lang="en-US" sz="2000" u="none" strike="noStrike" dirty="0" smtClean="0">
                          <a:effectLst/>
                          <a:latin typeface="Arial"/>
                          <a:cs typeface="Arial"/>
                        </a:rPr>
                        <a:t>Opaque</a:t>
                      </a:r>
                      <a:r>
                        <a:rPr lang="en-US" sz="2000" u="none" strike="noStrike" baseline="0" dirty="0" smtClean="0">
                          <a:effectLst/>
                          <a:latin typeface="Arial"/>
                          <a:cs typeface="Arial"/>
                        </a:rPr>
                        <a:t>-pseudo </a:t>
                      </a:r>
                      <a:endParaRPr lang="en-US" sz="2000" u="none" strike="noStrike" dirty="0" smtClean="0">
                        <a:effectLst/>
                        <a:latin typeface="Arial"/>
                        <a:cs typeface="Arial"/>
                      </a:endParaRPr>
                    </a:p>
                    <a:p>
                      <a:pPr algn="l" fontAlgn="b"/>
                      <a:r>
                        <a:rPr lang="en-US" sz="2000" u="none" strike="noStrike" dirty="0" smtClean="0">
                          <a:effectLst/>
                          <a:latin typeface="Arial"/>
                          <a:cs typeface="Arial"/>
                        </a:rPr>
                        <a:t> -scramble syllables</a:t>
                      </a:r>
                      <a:endParaRPr lang="en-US" sz="2000" b="0" i="0" u="none" strike="noStrike" dirty="0">
                        <a:solidFill>
                          <a:srgbClr val="000000"/>
                        </a:solidFill>
                        <a:effectLst/>
                        <a:latin typeface="Arial"/>
                        <a:cs typeface="Arial"/>
                      </a:endParaRPr>
                    </a:p>
                  </a:txBody>
                  <a:tcPr marT="10098" marB="0" anchor="b"/>
                </a:tc>
                <a:tc>
                  <a:txBody>
                    <a:bodyPr/>
                    <a:lstStyle/>
                    <a:p>
                      <a:pPr algn="l" fontAlgn="b"/>
                      <a:r>
                        <a:rPr lang="en-US" sz="2000" u="none" strike="noStrike" dirty="0" err="1" smtClean="0">
                          <a:effectLst/>
                          <a:latin typeface="Arial"/>
                          <a:cs typeface="Arial"/>
                        </a:rPr>
                        <a:t>bapossner</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smtClean="0">
                          <a:effectLst/>
                          <a:latin typeface="Arial"/>
                          <a:cs typeface="Arial"/>
                        </a:rPr>
                        <a:t>Concrete</a:t>
                      </a:r>
                    </a:p>
                    <a:p>
                      <a:pPr algn="l" fontAlgn="b"/>
                      <a:r>
                        <a:rPr lang="en-US" sz="2000" u="none" strike="noStrike" dirty="0" smtClean="0">
                          <a:effectLst/>
                          <a:latin typeface="Arial"/>
                          <a:cs typeface="Arial"/>
                        </a:rPr>
                        <a:t>Abstract</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b="0" i="0" u="none" strike="noStrike" dirty="0" smtClean="0">
                          <a:solidFill>
                            <a:srgbClr val="000000"/>
                          </a:solidFill>
                          <a:effectLst/>
                          <a:latin typeface="Arial"/>
                          <a:cs typeface="Arial"/>
                        </a:rPr>
                        <a:t>Several</a:t>
                      </a:r>
                      <a:endParaRPr lang="en-US" sz="2000" b="0" i="0" u="none" strike="noStrike" dirty="0">
                        <a:solidFill>
                          <a:srgbClr val="000000"/>
                        </a:solidFill>
                        <a:effectLst/>
                        <a:latin typeface="Arial"/>
                        <a:cs typeface="Arial"/>
                      </a:endParaRPr>
                    </a:p>
                  </a:txBody>
                  <a:tcPr marT="10098" marB="0" anchor="ctr"/>
                </a:tc>
                <a:tc>
                  <a:txBody>
                    <a:bodyPr/>
                    <a:lstStyle/>
                    <a:p>
                      <a:pPr algn="l" fontAlgn="b"/>
                      <a:r>
                        <a:rPr lang="en-US" sz="2000" u="none" strike="noStrike" dirty="0">
                          <a:effectLst/>
                          <a:latin typeface="Arial"/>
                          <a:cs typeface="Arial"/>
                        </a:rPr>
                        <a:t>Easy</a:t>
                      </a:r>
                      <a:endParaRPr lang="en-US" sz="2000" b="0" i="0" u="none" strike="noStrike" dirty="0">
                        <a:solidFill>
                          <a:srgbClr val="000000"/>
                        </a:solidFill>
                        <a:effectLst/>
                        <a:latin typeface="Arial"/>
                        <a:cs typeface="Arial"/>
                      </a:endParaRPr>
                    </a:p>
                  </a:txBody>
                  <a:tcPr marT="10098" marB="0" anchor="ctr"/>
                </a:tc>
              </a:tr>
            </a:tbl>
          </a:graphicData>
        </a:graphic>
      </p:graphicFrame>
      <p:sp>
        <p:nvSpPr>
          <p:cNvPr id="6" name="Rectangle 5"/>
          <p:cNvSpPr/>
          <p:nvPr/>
        </p:nvSpPr>
        <p:spPr>
          <a:xfrm>
            <a:off x="558800" y="1278235"/>
            <a:ext cx="6959600" cy="1569660"/>
          </a:xfrm>
          <a:prstGeom prst="rect">
            <a:avLst/>
          </a:prstGeom>
        </p:spPr>
        <p:txBody>
          <a:bodyPr wrap="square">
            <a:spAutoFit/>
          </a:bodyPr>
          <a:lstStyle/>
          <a:p>
            <a:pPr marL="342900" indent="-342900">
              <a:buFont typeface="Arial"/>
              <a:buChar char="•"/>
            </a:pPr>
            <a:r>
              <a:rPr lang="en-US" sz="2400" dirty="0" smtClean="0">
                <a:latin typeface="Arial"/>
                <a:cs typeface="Arial"/>
              </a:rPr>
              <a:t>3 syllables</a:t>
            </a:r>
            <a:endParaRPr lang="en-US" sz="2400" dirty="0">
              <a:latin typeface="Arial"/>
              <a:cs typeface="Arial"/>
            </a:endParaRPr>
          </a:p>
          <a:p>
            <a:pPr marL="342900" indent="-342900">
              <a:buFont typeface="Arial"/>
              <a:buChar char="•"/>
            </a:pPr>
            <a:r>
              <a:rPr lang="en-US" sz="2400" dirty="0" smtClean="0">
                <a:latin typeface="Arial"/>
                <a:cs typeface="Arial"/>
              </a:rPr>
              <a:t>Equal </a:t>
            </a:r>
            <a:r>
              <a:rPr lang="en-US" sz="2400" dirty="0">
                <a:latin typeface="Arial"/>
                <a:cs typeface="Arial"/>
              </a:rPr>
              <a:t>ratio of stress patterns across conditions</a:t>
            </a:r>
          </a:p>
          <a:p>
            <a:pPr marL="342900" indent="-342900">
              <a:buFont typeface="Arial"/>
              <a:buChar char="•"/>
            </a:pPr>
            <a:r>
              <a:rPr lang="en-US" sz="2400" dirty="0">
                <a:latin typeface="Arial"/>
                <a:cs typeface="Arial"/>
              </a:rPr>
              <a:t>Distributed formant distances</a:t>
            </a:r>
          </a:p>
          <a:p>
            <a:pPr marL="342900" indent="-342900">
              <a:buFont typeface="Arial"/>
              <a:buChar char="•"/>
            </a:pPr>
            <a:r>
              <a:rPr lang="en-US" sz="2400" dirty="0">
                <a:latin typeface="Arial"/>
                <a:cs typeface="Arial"/>
              </a:rPr>
              <a:t>Lexically but not phonetically ambiguous</a:t>
            </a:r>
          </a:p>
        </p:txBody>
      </p:sp>
    </p:spTree>
    <p:extLst>
      <p:ext uri="{BB962C8B-B14F-4D97-AF65-F5344CB8AC3E}">
        <p14:creationId xmlns:p14="http://schemas.microsoft.com/office/powerpoint/2010/main" val="26877881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SNR estimation</a:t>
            </a:r>
            <a:endParaRPr lang="en-US" dirty="0"/>
          </a:p>
        </p:txBody>
      </p:sp>
      <p:sp>
        <p:nvSpPr>
          <p:cNvPr id="3" name="Content Placeholder 2"/>
          <p:cNvSpPr>
            <a:spLocks noGrp="1"/>
          </p:cNvSpPr>
          <p:nvPr>
            <p:ph idx="1"/>
          </p:nvPr>
        </p:nvSpPr>
        <p:spPr/>
        <p:txBody>
          <a:bodyPr>
            <a:normAutofit/>
          </a:bodyPr>
          <a:lstStyle/>
          <a:p>
            <a:r>
              <a:rPr lang="en-US" dirty="0" smtClean="0"/>
              <a:t>Adaptive tracking procedure</a:t>
            </a:r>
            <a:endParaRPr lang="en-US" dirty="0"/>
          </a:p>
          <a:p>
            <a:pPr lvl="1"/>
            <a:r>
              <a:rPr lang="en-US" dirty="0" smtClean="0"/>
              <a:t>Present 2</a:t>
            </a:r>
            <a:r>
              <a:rPr lang="en-US" baseline="30000" dirty="0" smtClean="0"/>
              <a:t>nd</a:t>
            </a:r>
            <a:r>
              <a:rPr lang="en-US" dirty="0" smtClean="0"/>
              <a:t> syllable extracted from stimuli</a:t>
            </a:r>
          </a:p>
          <a:p>
            <a:pPr lvl="1"/>
            <a:r>
              <a:rPr lang="en-US" dirty="0" smtClean="0"/>
              <a:t>Present 2 successive syllables embedded in noise</a:t>
            </a:r>
          </a:p>
          <a:p>
            <a:pPr lvl="1"/>
            <a:r>
              <a:rPr lang="en-US" dirty="0" smtClean="0"/>
              <a:t>Participants indicate if vowels are “same” or “different”</a:t>
            </a:r>
          </a:p>
          <a:p>
            <a:pPr lvl="1"/>
            <a:r>
              <a:rPr lang="en-US" dirty="0" smtClean="0"/>
              <a:t>Syllable intensity adjusted relative to white noise w/ 2-down-1-up staircase procedure</a:t>
            </a:r>
          </a:p>
          <a:p>
            <a:pPr lvl="1"/>
            <a:endParaRPr lang="en-US" dirty="0"/>
          </a:p>
          <a:p>
            <a:r>
              <a:rPr lang="en-US" dirty="0" smtClean="0"/>
              <a:t>Resulting SNR: -10.2 +/- 1.95 dB (M +/- SD)</a:t>
            </a:r>
          </a:p>
          <a:p>
            <a:pPr lvl="1"/>
            <a:r>
              <a:rPr lang="en-US" dirty="0" smtClean="0"/>
              <a:t>Identical white noise then used for all participants</a:t>
            </a:r>
            <a:endParaRPr lang="en-US" dirty="0"/>
          </a:p>
        </p:txBody>
      </p:sp>
      <p:sp>
        <p:nvSpPr>
          <p:cNvPr id="4" name="TextBox 3"/>
          <p:cNvSpPr txBox="1"/>
          <p:nvPr/>
        </p:nvSpPr>
        <p:spPr>
          <a:xfrm>
            <a:off x="0" y="6488668"/>
            <a:ext cx="9004300" cy="369332"/>
          </a:xfrm>
          <a:prstGeom prst="rect">
            <a:avLst/>
          </a:prstGeom>
          <a:noFill/>
        </p:spPr>
        <p:txBody>
          <a:bodyPr wrap="square" rtlCol="0">
            <a:spAutoFit/>
          </a:bodyPr>
          <a:lstStyle/>
          <a:p>
            <a:pPr algn="ctr"/>
            <a:r>
              <a:rPr lang="en-US" dirty="0" smtClean="0"/>
              <a:t>p. 3257</a:t>
            </a:r>
            <a:endParaRPr lang="en-US" dirty="0"/>
          </a:p>
        </p:txBody>
      </p:sp>
    </p:spTree>
    <p:extLst>
      <p:ext uri="{BB962C8B-B14F-4D97-AF65-F5344CB8AC3E}">
        <p14:creationId xmlns:p14="http://schemas.microsoft.com/office/powerpoint/2010/main" val="396331560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pic>
        <p:nvPicPr>
          <p:cNvPr id="4" name="Content Placeholder 3" descr="Screen Shot 2015-07-01 at 4.35.57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825" r="45775"/>
          <a:stretch/>
        </p:blipFill>
        <p:spPr>
          <a:xfrm>
            <a:off x="546100" y="1625600"/>
            <a:ext cx="6515100" cy="4102100"/>
          </a:xfrm>
        </p:spPr>
      </p:pic>
      <p:sp>
        <p:nvSpPr>
          <p:cNvPr id="5" name="Rectangle 4"/>
          <p:cNvSpPr/>
          <p:nvPr/>
        </p:nvSpPr>
        <p:spPr>
          <a:xfrm>
            <a:off x="6743700" y="2616200"/>
            <a:ext cx="317500" cy="1231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0" y="6488668"/>
            <a:ext cx="9004300" cy="369332"/>
          </a:xfrm>
          <a:prstGeom prst="rect">
            <a:avLst/>
          </a:prstGeom>
          <a:noFill/>
        </p:spPr>
        <p:txBody>
          <a:bodyPr wrap="square" rtlCol="0">
            <a:spAutoFit/>
          </a:bodyPr>
          <a:lstStyle/>
          <a:p>
            <a:pPr algn="ctr"/>
            <a:r>
              <a:rPr lang="en-US" dirty="0" smtClean="0"/>
              <a:t>p. 3257</a:t>
            </a:r>
            <a:endParaRPr lang="en-US" dirty="0"/>
          </a:p>
        </p:txBody>
      </p:sp>
    </p:spTree>
    <p:extLst>
      <p:ext uri="{BB962C8B-B14F-4D97-AF65-F5344CB8AC3E}">
        <p14:creationId xmlns:p14="http://schemas.microsoft.com/office/powerpoint/2010/main" val="276334033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EEG </a:t>
            </a:r>
            <a:r>
              <a:rPr lang="en-US" dirty="0" err="1" smtClean="0"/>
              <a:t>acqusition</a:t>
            </a:r>
            <a:r>
              <a:rPr lang="en-US" dirty="0" smtClean="0"/>
              <a:t> and processing</a:t>
            </a:r>
            <a:endParaRPr lang="en-US" dirty="0"/>
          </a:p>
        </p:txBody>
      </p:sp>
      <p:sp>
        <p:nvSpPr>
          <p:cNvPr id="3" name="Content Placeholder 2"/>
          <p:cNvSpPr>
            <a:spLocks noGrp="1"/>
          </p:cNvSpPr>
          <p:nvPr>
            <p:ph idx="1"/>
          </p:nvPr>
        </p:nvSpPr>
        <p:spPr/>
        <p:txBody>
          <a:bodyPr/>
          <a:lstStyle/>
          <a:p>
            <a:r>
              <a:rPr lang="en-US" dirty="0" err="1" smtClean="0"/>
              <a:t>smpr</a:t>
            </a:r>
            <a:r>
              <a:rPr lang="en-US" dirty="0" smtClean="0"/>
              <a:t>: 500 Hz</a:t>
            </a:r>
          </a:p>
          <a:p>
            <a:r>
              <a:rPr lang="en-US" dirty="0" err="1" smtClean="0"/>
              <a:t>Passband</a:t>
            </a:r>
            <a:r>
              <a:rPr lang="en-US" dirty="0" smtClean="0"/>
              <a:t>: DC to 140 Hz</a:t>
            </a:r>
          </a:p>
          <a:p>
            <a:endParaRPr lang="en-US" dirty="0"/>
          </a:p>
          <a:p>
            <a:r>
              <a:rPr lang="en-US" dirty="0" smtClean="0"/>
              <a:t>EEG preprocessing: Fieldtrip toolbox</a:t>
            </a:r>
          </a:p>
          <a:p>
            <a:r>
              <a:rPr lang="en-US" dirty="0" smtClean="0"/>
              <a:t>Broadband epochs defined ranging between -700 ms and 2100ms relative to stimulus onset</a:t>
            </a:r>
          </a:p>
          <a:p>
            <a:r>
              <a:rPr lang="en-US" dirty="0" err="1" smtClean="0"/>
              <a:t>Bandpass</a:t>
            </a:r>
            <a:r>
              <a:rPr lang="en-US" dirty="0" smtClean="0"/>
              <a:t> filter: .1-100 Hz</a:t>
            </a:r>
          </a:p>
          <a:p>
            <a:r>
              <a:rPr lang="en-US" dirty="0" smtClean="0"/>
              <a:t>ICA artifact rejection</a:t>
            </a:r>
            <a:endParaRPr lang="en-US" dirty="0"/>
          </a:p>
        </p:txBody>
      </p:sp>
    </p:spTree>
    <p:extLst>
      <p:ext uri="{BB962C8B-B14F-4D97-AF65-F5344CB8AC3E}">
        <p14:creationId xmlns:p14="http://schemas.microsoft.com/office/powerpoint/2010/main" val="37553340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analysis</a:t>
            </a:r>
            <a:endParaRPr lang="en-US" dirty="0"/>
          </a:p>
        </p:txBody>
      </p:sp>
      <p:sp>
        <p:nvSpPr>
          <p:cNvPr id="3" name="Content Placeholder 2"/>
          <p:cNvSpPr>
            <a:spLocks noGrp="1"/>
          </p:cNvSpPr>
          <p:nvPr>
            <p:ph idx="1"/>
          </p:nvPr>
        </p:nvSpPr>
        <p:spPr/>
        <p:txBody>
          <a:bodyPr>
            <a:normAutofit/>
          </a:bodyPr>
          <a:lstStyle/>
          <a:p>
            <a:r>
              <a:rPr lang="en-US" dirty="0" smtClean="0"/>
              <a:t>TFRs estimated from single-trial data</a:t>
            </a:r>
          </a:p>
          <a:p>
            <a:r>
              <a:rPr lang="en-US" dirty="0" err="1" smtClean="0"/>
              <a:t>Mortlet</a:t>
            </a:r>
            <a:r>
              <a:rPr lang="en-US" dirty="0" smtClean="0"/>
              <a:t> wavelets applied to TFRs in 20 ms steps</a:t>
            </a:r>
          </a:p>
          <a:p>
            <a:r>
              <a:rPr lang="en-US" dirty="0" smtClean="0"/>
              <a:t>Convolution of TFR (3-30 Hz) w/ linearly increasing windows (2-12 cycles)</a:t>
            </a:r>
          </a:p>
          <a:p>
            <a:r>
              <a:rPr lang="en-US" dirty="0" smtClean="0"/>
              <a:t>Phase, Power estimation </a:t>
            </a:r>
          </a:p>
          <a:p>
            <a:pPr marL="0" indent="0">
              <a:buNone/>
            </a:pPr>
            <a:r>
              <a:rPr lang="en-US" dirty="0"/>
              <a:t>	</a:t>
            </a:r>
            <a:r>
              <a:rPr lang="en-US" dirty="0" smtClean="0"/>
              <a:t>(channel X frequency X </a:t>
            </a:r>
            <a:r>
              <a:rPr lang="en-US" dirty="0" err="1" smtClean="0"/>
              <a:t>timepoint</a:t>
            </a:r>
            <a:r>
              <a:rPr lang="en-US" dirty="0" smtClean="0"/>
              <a:t>)</a:t>
            </a:r>
          </a:p>
          <a:p>
            <a:pPr marL="0" indent="0">
              <a:buNone/>
            </a:pPr>
            <a:endParaRPr lang="en-US" dirty="0"/>
          </a:p>
        </p:txBody>
      </p:sp>
    </p:spTree>
    <p:extLst>
      <p:ext uri="{BB962C8B-B14F-4D97-AF65-F5344CB8AC3E}">
        <p14:creationId xmlns:p14="http://schemas.microsoft.com/office/powerpoint/2010/main" val="41886953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nalysis: Phase bifurcation index (BI)</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Split correct and incorrect trials</a:t>
            </a:r>
          </a:p>
          <a:p>
            <a:r>
              <a:rPr lang="en-US" dirty="0" smtClean="0"/>
              <a:t>Calculate </a:t>
            </a:r>
            <a:r>
              <a:rPr lang="en-US" dirty="0" err="1" smtClean="0"/>
              <a:t>intertrial</a:t>
            </a:r>
            <a:r>
              <a:rPr lang="en-US" dirty="0" smtClean="0"/>
              <a:t> phase coherence (ITPC)</a:t>
            </a:r>
          </a:p>
          <a:p>
            <a:r>
              <a:rPr lang="en-US" dirty="0" smtClean="0"/>
              <a:t>BIs calculated for each channel X </a:t>
            </a:r>
            <a:r>
              <a:rPr lang="en-US" dirty="0" err="1" smtClean="0"/>
              <a:t>freq</a:t>
            </a:r>
            <a:r>
              <a:rPr lang="en-US" dirty="0" smtClean="0"/>
              <a:t> X time bin</a:t>
            </a:r>
          </a:p>
          <a:p>
            <a:pPr lvl="1"/>
            <a:r>
              <a:rPr lang="en-US" dirty="0" smtClean="0"/>
              <a:t>Positive BI: conditions have same ITPC values, different phase</a:t>
            </a:r>
          </a:p>
          <a:p>
            <a:pPr lvl="1"/>
            <a:r>
              <a:rPr lang="en-US" dirty="0" smtClean="0"/>
              <a:t>Negative BI: one condition more phase locked than the other</a:t>
            </a:r>
          </a:p>
          <a:p>
            <a:r>
              <a:rPr lang="en-US" dirty="0" smtClean="0"/>
              <a:t>Unbalanced number of correct and incorrect trials</a:t>
            </a:r>
          </a:p>
          <a:p>
            <a:pPr lvl="1"/>
            <a:r>
              <a:rPr lang="en-US" dirty="0" smtClean="0"/>
              <a:t>Use randomization procedure (see methods)</a:t>
            </a:r>
          </a:p>
          <a:p>
            <a:r>
              <a:rPr lang="en-US" dirty="0" smtClean="0"/>
              <a:t>Test BIs against zero for </a:t>
            </a:r>
            <a:r>
              <a:rPr lang="el-GR" dirty="0" smtClean="0"/>
              <a:t>α</a:t>
            </a:r>
            <a:r>
              <a:rPr lang="en-US" dirty="0" smtClean="0"/>
              <a:t> and </a:t>
            </a:r>
            <a:r>
              <a:rPr lang="el-GR" dirty="0" smtClean="0"/>
              <a:t>θ</a:t>
            </a:r>
            <a:r>
              <a:rPr lang="en-US" dirty="0" smtClean="0"/>
              <a:t> for each time point (-0.35s – 1.1s stimulus onset) via Monte Carlo randomization</a:t>
            </a:r>
          </a:p>
          <a:p>
            <a:pPr lvl="1"/>
            <a:endParaRPr lang="en-US" dirty="0" smtClean="0"/>
          </a:p>
        </p:txBody>
      </p:sp>
      <p:sp>
        <p:nvSpPr>
          <p:cNvPr id="4" name="TextBox 3"/>
          <p:cNvSpPr txBox="1"/>
          <p:nvPr/>
        </p:nvSpPr>
        <p:spPr>
          <a:xfrm>
            <a:off x="0" y="6488668"/>
            <a:ext cx="9004300" cy="369332"/>
          </a:xfrm>
          <a:prstGeom prst="rect">
            <a:avLst/>
          </a:prstGeom>
          <a:noFill/>
        </p:spPr>
        <p:txBody>
          <a:bodyPr wrap="square" rtlCol="0">
            <a:spAutoFit/>
          </a:bodyPr>
          <a:lstStyle/>
          <a:p>
            <a:pPr algn="ctr"/>
            <a:r>
              <a:rPr lang="en-US" dirty="0" smtClean="0"/>
              <a:t>p. 3258</a:t>
            </a:r>
            <a:endParaRPr lang="en-US" dirty="0"/>
          </a:p>
        </p:txBody>
      </p:sp>
    </p:spTree>
    <p:extLst>
      <p:ext uri="{BB962C8B-B14F-4D97-AF65-F5344CB8AC3E}">
        <p14:creationId xmlns:p14="http://schemas.microsoft.com/office/powerpoint/2010/main" val="1056082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analysis</a:t>
            </a:r>
            <a:endParaRPr lang="en-US" dirty="0"/>
          </a:p>
        </p:txBody>
      </p:sp>
      <p:sp>
        <p:nvSpPr>
          <p:cNvPr id="3" name="Content Placeholder 2"/>
          <p:cNvSpPr>
            <a:spLocks noGrp="1"/>
          </p:cNvSpPr>
          <p:nvPr>
            <p:ph idx="1"/>
          </p:nvPr>
        </p:nvSpPr>
        <p:spPr/>
        <p:txBody>
          <a:bodyPr/>
          <a:lstStyle/>
          <a:p>
            <a:r>
              <a:rPr lang="en-US" dirty="0" smtClean="0"/>
              <a:t>To characterize phase effects from test of BI and to test potential confounds, evaluation of:</a:t>
            </a:r>
          </a:p>
          <a:p>
            <a:pPr lvl="1"/>
            <a:r>
              <a:rPr lang="el-GR" dirty="0" smtClean="0"/>
              <a:t>α</a:t>
            </a:r>
            <a:r>
              <a:rPr lang="en-US" dirty="0" smtClean="0"/>
              <a:t> and </a:t>
            </a:r>
            <a:r>
              <a:rPr lang="el-GR" dirty="0" smtClean="0"/>
              <a:t>θ</a:t>
            </a:r>
            <a:r>
              <a:rPr lang="en-US" dirty="0" smtClean="0"/>
              <a:t> ITPC</a:t>
            </a:r>
          </a:p>
          <a:p>
            <a:pPr lvl="1"/>
            <a:r>
              <a:rPr lang="en-US" dirty="0" smtClean="0"/>
              <a:t>Absolute </a:t>
            </a:r>
            <a:r>
              <a:rPr lang="el-GR" dirty="0" smtClean="0"/>
              <a:t>α</a:t>
            </a:r>
            <a:r>
              <a:rPr lang="en-US" dirty="0" smtClean="0"/>
              <a:t> and </a:t>
            </a:r>
            <a:r>
              <a:rPr lang="el-GR" dirty="0" smtClean="0"/>
              <a:t>θ</a:t>
            </a:r>
            <a:r>
              <a:rPr lang="en-US" dirty="0" smtClean="0"/>
              <a:t> power</a:t>
            </a:r>
          </a:p>
          <a:p>
            <a:pPr lvl="1"/>
            <a:r>
              <a:rPr lang="en-US" dirty="0" smtClean="0"/>
              <a:t>ERPs</a:t>
            </a:r>
          </a:p>
          <a:p>
            <a:r>
              <a:rPr lang="en-US" i="1" dirty="0" smtClean="0"/>
              <a:t>t</a:t>
            </a:r>
            <a:r>
              <a:rPr lang="en-US" dirty="0" smtClean="0"/>
              <a:t>-test against zero of differences between ITPC correct vs. incorrect averaged by participant</a:t>
            </a:r>
          </a:p>
        </p:txBody>
      </p:sp>
    </p:spTree>
    <p:extLst>
      <p:ext uri="{BB962C8B-B14F-4D97-AF65-F5344CB8AC3E}">
        <p14:creationId xmlns:p14="http://schemas.microsoft.com/office/powerpoint/2010/main" val="28125315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a:t>
            </a:r>
            <a:r>
              <a:rPr lang="en-US" dirty="0" smtClean="0"/>
              <a:t> and cognitive functions</a:t>
            </a:r>
            <a:endParaRPr lang="en-US" dirty="0"/>
          </a:p>
        </p:txBody>
      </p:sp>
      <p:sp>
        <p:nvSpPr>
          <p:cNvPr id="3" name="Content Placeholder 2"/>
          <p:cNvSpPr>
            <a:spLocks noGrp="1"/>
          </p:cNvSpPr>
          <p:nvPr>
            <p:ph idx="1"/>
          </p:nvPr>
        </p:nvSpPr>
        <p:spPr/>
        <p:txBody>
          <a:bodyPr>
            <a:normAutofit/>
          </a:bodyPr>
          <a:lstStyle/>
          <a:p>
            <a:r>
              <a:rPr lang="en-US" dirty="0" smtClean="0"/>
              <a:t>Observed in various domains</a:t>
            </a:r>
          </a:p>
          <a:p>
            <a:pPr lvl="1"/>
            <a:r>
              <a:rPr lang="en-US" dirty="0" smtClean="0"/>
              <a:t>Auditory processing </a:t>
            </a:r>
            <a:r>
              <a:rPr lang="en-US" sz="1600" dirty="0" smtClean="0"/>
              <a:t>(e.g., Hartmann et al., 2012)</a:t>
            </a:r>
          </a:p>
          <a:p>
            <a:pPr lvl="1"/>
            <a:r>
              <a:rPr lang="en-US" dirty="0" smtClean="0"/>
              <a:t>Attention </a:t>
            </a:r>
            <a:r>
              <a:rPr lang="en-US" sz="1600" dirty="0" smtClean="0"/>
              <a:t>(</a:t>
            </a:r>
            <a:r>
              <a:rPr lang="en-US" sz="1600" dirty="0" err="1" smtClean="0"/>
              <a:t>Kilmesch</a:t>
            </a:r>
            <a:r>
              <a:rPr lang="en-US" sz="1600" dirty="0" smtClean="0"/>
              <a:t>, 2012)</a:t>
            </a:r>
          </a:p>
          <a:p>
            <a:pPr lvl="1"/>
            <a:r>
              <a:rPr lang="en-US" dirty="0" smtClean="0"/>
              <a:t>Working Memory </a:t>
            </a:r>
            <a:r>
              <a:rPr lang="en-US" sz="1600" dirty="0" smtClean="0"/>
              <a:t>(e.g., </a:t>
            </a:r>
            <a:r>
              <a:rPr lang="en-US" sz="1600" dirty="0" err="1" smtClean="0"/>
              <a:t>Obleser</a:t>
            </a:r>
            <a:r>
              <a:rPr lang="en-US" sz="1600" dirty="0" smtClean="0"/>
              <a:t> et al., 2012)</a:t>
            </a:r>
          </a:p>
          <a:p>
            <a:pPr lvl="1"/>
            <a:r>
              <a:rPr lang="en-US" dirty="0" smtClean="0"/>
              <a:t>Decision making </a:t>
            </a:r>
            <a:r>
              <a:rPr lang="en-US" sz="1600" dirty="0" smtClean="0"/>
              <a:t>(e.g., Cohen et al., 2009)</a:t>
            </a:r>
          </a:p>
          <a:p>
            <a:pPr lvl="1"/>
            <a:endParaRPr lang="en-US" sz="1600" dirty="0"/>
          </a:p>
          <a:p>
            <a:r>
              <a:rPr lang="en-US" sz="2400" dirty="0" smtClean="0"/>
              <a:t>Such processes arguably require </a:t>
            </a:r>
            <a:r>
              <a:rPr lang="en-US" sz="2400" i="1" dirty="0" smtClean="0"/>
              <a:t>functional inhibition </a:t>
            </a:r>
            <a:r>
              <a:rPr lang="en-US" sz="2400" dirty="0" smtClean="0"/>
              <a:t>of task irrelevant neural activity</a:t>
            </a:r>
            <a:endParaRPr lang="en-US" sz="2400" dirty="0"/>
          </a:p>
          <a:p>
            <a:endParaRPr lang="en-US" dirty="0" smtClean="0"/>
          </a:p>
          <a:p>
            <a:pPr marL="0" indent="0">
              <a:buNone/>
            </a:pPr>
            <a:endParaRPr lang="en-US" dirty="0"/>
          </a:p>
        </p:txBody>
      </p:sp>
    </p:spTree>
    <p:extLst>
      <p:ext uri="{BB962C8B-B14F-4D97-AF65-F5344CB8AC3E}">
        <p14:creationId xmlns:p14="http://schemas.microsoft.com/office/powerpoint/2010/main" val="24841818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estimates</a:t>
            </a:r>
            <a:endParaRPr lang="en-US" dirty="0"/>
          </a:p>
        </p:txBody>
      </p:sp>
      <p:sp>
        <p:nvSpPr>
          <p:cNvPr id="3" name="Content Placeholder 2"/>
          <p:cNvSpPr>
            <a:spLocks noGrp="1"/>
          </p:cNvSpPr>
          <p:nvPr>
            <p:ph idx="1"/>
          </p:nvPr>
        </p:nvSpPr>
        <p:spPr/>
        <p:txBody>
          <a:bodyPr/>
          <a:lstStyle/>
          <a:p>
            <a:r>
              <a:rPr lang="en-US" dirty="0" smtClean="0"/>
              <a:t>Squared magnitude of single-trial Fourier data</a:t>
            </a:r>
          </a:p>
          <a:p>
            <a:r>
              <a:rPr lang="en-US" dirty="0" smtClean="0"/>
              <a:t>Same correct and incorrect trials selected</a:t>
            </a:r>
          </a:p>
          <a:p>
            <a:r>
              <a:rPr lang="en-US" dirty="0" smtClean="0"/>
              <a:t>Estimate power difference, take mean &gt; 1000 per subject</a:t>
            </a:r>
          </a:p>
          <a:p>
            <a:r>
              <a:rPr lang="en-US" dirty="0" smtClean="0"/>
              <a:t>Group-level analysis same as for BI and ITPC</a:t>
            </a:r>
            <a:endParaRPr lang="en-US" dirty="0"/>
          </a:p>
        </p:txBody>
      </p:sp>
    </p:spTree>
    <p:extLst>
      <p:ext uri="{BB962C8B-B14F-4D97-AF65-F5344CB8AC3E}">
        <p14:creationId xmlns:p14="http://schemas.microsoft.com/office/powerpoint/2010/main" val="289307730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analysis</a:t>
            </a:r>
            <a:endParaRPr lang="en-US" dirty="0"/>
          </a:p>
        </p:txBody>
      </p:sp>
      <p:sp>
        <p:nvSpPr>
          <p:cNvPr id="3" name="Content Placeholder 2"/>
          <p:cNvSpPr>
            <a:spLocks noGrp="1"/>
          </p:cNvSpPr>
          <p:nvPr>
            <p:ph idx="1"/>
          </p:nvPr>
        </p:nvSpPr>
        <p:spPr/>
        <p:txBody>
          <a:bodyPr>
            <a:normAutofit/>
          </a:bodyPr>
          <a:lstStyle/>
          <a:p>
            <a:r>
              <a:rPr lang="en-US" sz="2000" dirty="0" smtClean="0"/>
              <a:t>LPF: 15 Hz</a:t>
            </a:r>
          </a:p>
          <a:p>
            <a:r>
              <a:rPr lang="en-US" sz="2000" dirty="0" smtClean="0"/>
              <a:t>Baseline correction: -200ms pre-</a:t>
            </a:r>
            <a:r>
              <a:rPr lang="en-US" sz="2000" dirty="0" err="1" smtClean="0"/>
              <a:t>stim</a:t>
            </a:r>
            <a:endParaRPr lang="en-US" sz="2000" dirty="0" smtClean="0"/>
          </a:p>
          <a:p>
            <a:r>
              <a:rPr lang="en-US" sz="2000" dirty="0" smtClean="0"/>
              <a:t>Amplitude averaging in time windows over channels</a:t>
            </a:r>
          </a:p>
          <a:p>
            <a:r>
              <a:rPr lang="en-US" sz="2000" dirty="0" smtClean="0"/>
              <a:t>Channel selection based on </a:t>
            </a:r>
            <a:r>
              <a:rPr lang="en-US" sz="2000" dirty="0" err="1" smtClean="0"/>
              <a:t>peristimulus</a:t>
            </a:r>
            <a:r>
              <a:rPr lang="en-US" sz="2000" dirty="0" smtClean="0"/>
              <a:t> BI cluster</a:t>
            </a:r>
          </a:p>
          <a:p>
            <a:r>
              <a:rPr lang="en-US" sz="2000" dirty="0" smtClean="0"/>
              <a:t>Pairwise t-test comparison of amplitude for correct and incorrect trials</a:t>
            </a:r>
          </a:p>
          <a:p>
            <a:r>
              <a:rPr lang="en-US" sz="2000" dirty="0" smtClean="0"/>
              <a:t>Effect sizes for all channel X </a:t>
            </a:r>
            <a:r>
              <a:rPr lang="en-US" sz="2000" dirty="0" err="1" smtClean="0"/>
              <a:t>freq</a:t>
            </a:r>
            <a:r>
              <a:rPr lang="en-US" sz="2000" dirty="0" smtClean="0"/>
              <a:t> X time in significant clusters estimated by averaging </a:t>
            </a:r>
            <a:r>
              <a:rPr lang="en-US" sz="2000" i="1" dirty="0" smtClean="0"/>
              <a:t>r </a:t>
            </a:r>
            <a:r>
              <a:rPr lang="en-US" sz="2000" dirty="0" smtClean="0"/>
              <a:t>values</a:t>
            </a:r>
            <a:endParaRPr lang="en-US" sz="2000" dirty="0"/>
          </a:p>
        </p:txBody>
      </p:sp>
    </p:spTree>
    <p:extLst>
      <p:ext uri="{BB962C8B-B14F-4D97-AF65-F5344CB8AC3E}">
        <p14:creationId xmlns:p14="http://schemas.microsoft.com/office/powerpoint/2010/main" val="313511599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Accuracy of lexical decision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0" y="6488668"/>
            <a:ext cx="9004300" cy="369332"/>
          </a:xfrm>
          <a:prstGeom prst="rect">
            <a:avLst/>
          </a:prstGeom>
          <a:noFill/>
        </p:spPr>
        <p:txBody>
          <a:bodyPr wrap="square" rtlCol="0">
            <a:spAutoFit/>
          </a:bodyPr>
          <a:lstStyle/>
          <a:p>
            <a:pPr algn="ctr"/>
            <a:r>
              <a:rPr lang="en-US" dirty="0" smtClean="0"/>
              <a:t>p. 3257</a:t>
            </a:r>
            <a:endParaRPr lang="en-US" dirty="0"/>
          </a:p>
        </p:txBody>
      </p:sp>
      <p:pic>
        <p:nvPicPr>
          <p:cNvPr id="5" name="Content Placeholder 3" descr="Screen Shot 2015-07-01 at 4.35.57 PM.png"/>
          <p:cNvPicPr>
            <a:picLocks noChangeAspect="1"/>
          </p:cNvPicPr>
          <p:nvPr/>
        </p:nvPicPr>
        <p:blipFill rotWithShape="1">
          <a:blip r:embed="rId3">
            <a:extLst>
              <a:ext uri="{28A0092B-C50C-407E-A947-70E740481C1C}">
                <a14:useLocalDpi xmlns:a14="http://schemas.microsoft.com/office/drawing/2010/main" val="0"/>
              </a:ext>
            </a:extLst>
          </a:blip>
          <a:srcRect l="51769" r="1663"/>
          <a:stretch/>
        </p:blipFill>
        <p:spPr>
          <a:xfrm>
            <a:off x="-1" y="1321791"/>
            <a:ext cx="7099301" cy="4837709"/>
          </a:xfrm>
          <a:prstGeom prst="rect">
            <a:avLst/>
          </a:prstGeom>
        </p:spPr>
      </p:pic>
      <p:sp>
        <p:nvSpPr>
          <p:cNvPr id="6" name="Rectangle 5"/>
          <p:cNvSpPr/>
          <p:nvPr/>
        </p:nvSpPr>
        <p:spPr>
          <a:xfrm>
            <a:off x="-1" y="4203700"/>
            <a:ext cx="457201" cy="1231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96250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505"/>
            <a:ext cx="9144000" cy="632455"/>
          </a:xfrm>
        </p:spPr>
        <p:txBody>
          <a:bodyPr/>
          <a:lstStyle/>
          <a:p>
            <a:r>
              <a:rPr lang="en-US" sz="2200" dirty="0" smtClean="0"/>
              <a:t>Neural </a:t>
            </a:r>
            <a:r>
              <a:rPr lang="en-US" sz="2200" dirty="0"/>
              <a:t>phase in the </a:t>
            </a:r>
            <a:r>
              <a:rPr lang="el-GR" sz="2200" dirty="0" smtClean="0"/>
              <a:t>α</a:t>
            </a:r>
            <a:r>
              <a:rPr lang="en-US" sz="2200" dirty="0" smtClean="0"/>
              <a:t> </a:t>
            </a:r>
            <a:r>
              <a:rPr lang="en-US" sz="2200" dirty="0"/>
              <a:t>band predicts lexical-decision accuracy</a:t>
            </a:r>
            <a:br>
              <a:rPr lang="en-US" sz="2200" dirty="0"/>
            </a:br>
            <a:endParaRPr lang="en-US" sz="2200" dirty="0"/>
          </a:p>
        </p:txBody>
      </p:sp>
      <p:pic>
        <p:nvPicPr>
          <p:cNvPr id="4" name="Content Placeholder 3" descr="Screen Shot 2015-07-01 at 4.32.03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060" b="-2450"/>
          <a:stretch/>
        </p:blipFill>
        <p:spPr>
          <a:xfrm>
            <a:off x="143723" y="686960"/>
            <a:ext cx="6518613" cy="4753646"/>
          </a:xfrm>
        </p:spPr>
      </p:pic>
      <p:sp>
        <p:nvSpPr>
          <p:cNvPr id="3" name="TextBox 2"/>
          <p:cNvSpPr txBox="1"/>
          <p:nvPr/>
        </p:nvSpPr>
        <p:spPr>
          <a:xfrm>
            <a:off x="0" y="5029706"/>
            <a:ext cx="9144000" cy="1815882"/>
          </a:xfrm>
          <a:prstGeom prst="rect">
            <a:avLst/>
          </a:prstGeom>
          <a:noFill/>
        </p:spPr>
        <p:txBody>
          <a:bodyPr wrap="square" rtlCol="0">
            <a:spAutoFit/>
          </a:bodyPr>
          <a:lstStyle/>
          <a:p>
            <a:pPr>
              <a:defRPr/>
            </a:pPr>
            <a:r>
              <a:rPr lang="en-US" sz="1400" b="1" spc="-100" dirty="0" smtClean="0">
                <a:latin typeface="Arial"/>
                <a:cs typeface="Arial"/>
              </a:rPr>
              <a:t>Figure </a:t>
            </a:r>
            <a:r>
              <a:rPr lang="en-US" sz="1400" b="1" spc="-100" dirty="0">
                <a:latin typeface="Arial"/>
                <a:cs typeface="Arial"/>
              </a:rPr>
              <a:t>2. </a:t>
            </a:r>
            <a:r>
              <a:rPr lang="en-US" sz="1400" spc="-100" dirty="0">
                <a:latin typeface="Arial"/>
                <a:cs typeface="Arial"/>
              </a:rPr>
              <a:t>Results from BI analysis. </a:t>
            </a:r>
            <a:r>
              <a:rPr lang="en-US" sz="1400" b="1" i="1" spc="-100" dirty="0">
                <a:latin typeface="Arial"/>
                <a:cs typeface="Arial"/>
              </a:rPr>
              <a:t>A, </a:t>
            </a:r>
            <a:r>
              <a:rPr lang="en-US" sz="1400" spc="-100" dirty="0" err="1">
                <a:latin typeface="Arial"/>
                <a:cs typeface="Arial"/>
              </a:rPr>
              <a:t>Prestimulus</a:t>
            </a:r>
            <a:r>
              <a:rPr lang="en-US" sz="1400" spc="-100" dirty="0">
                <a:latin typeface="Arial"/>
                <a:cs typeface="Arial"/>
              </a:rPr>
              <a:t> </a:t>
            </a:r>
            <a:r>
              <a:rPr lang="el-GR" sz="1400" spc="-100" dirty="0">
                <a:latin typeface="Arial"/>
                <a:cs typeface="Arial"/>
              </a:rPr>
              <a:t>α</a:t>
            </a:r>
            <a:r>
              <a:rPr lang="en-US" sz="1400" spc="-100" dirty="0">
                <a:latin typeface="Arial"/>
                <a:cs typeface="Arial"/>
              </a:rPr>
              <a:t> phase bifurcation (time–frequency plots). One cluster was found in the </a:t>
            </a:r>
            <a:r>
              <a:rPr lang="el-GR" sz="1400" spc="-100" dirty="0">
                <a:latin typeface="Arial"/>
                <a:cs typeface="Arial"/>
              </a:rPr>
              <a:t>α</a:t>
            </a:r>
            <a:r>
              <a:rPr lang="en-US" sz="1400" spc="-100" dirty="0">
                <a:latin typeface="Arial"/>
                <a:cs typeface="Arial"/>
              </a:rPr>
              <a:t> band (8 –12 Hz) with right anterior scalp distribution. Correct and incorrect trials differed in their mean phases between -120 and 40 ms [0 ms is (pseudo-)word onset]. Below, </a:t>
            </a:r>
            <a:r>
              <a:rPr lang="el-GR" sz="1400" spc="-100" dirty="0">
                <a:latin typeface="Arial"/>
                <a:cs typeface="Arial"/>
              </a:rPr>
              <a:t>α</a:t>
            </a:r>
            <a:r>
              <a:rPr lang="en-US" sz="1400" spc="-100" dirty="0">
                <a:latin typeface="Arial"/>
                <a:cs typeface="Arial"/>
              </a:rPr>
              <a:t> phase extracted from and averaged over the cluster is shown in radians for correct (black) and incorrect (red) trials separately as a function of time. Phase differences (per subject) are plotted for electrode F6 along with resultant vector. </a:t>
            </a:r>
            <a:r>
              <a:rPr lang="en-US" sz="1400" b="1" i="1" spc="-100" dirty="0">
                <a:latin typeface="Arial"/>
                <a:cs typeface="Arial"/>
              </a:rPr>
              <a:t>B, </a:t>
            </a:r>
            <a:r>
              <a:rPr lang="en-US" sz="1400" spc="-100" dirty="0" err="1">
                <a:latin typeface="Arial"/>
                <a:cs typeface="Arial"/>
              </a:rPr>
              <a:t>Peristimulus</a:t>
            </a:r>
            <a:r>
              <a:rPr lang="en-US" sz="1400" spc="-100" dirty="0">
                <a:latin typeface="Arial"/>
                <a:cs typeface="Arial"/>
              </a:rPr>
              <a:t> </a:t>
            </a:r>
            <a:r>
              <a:rPr lang="el-GR" sz="1400" spc="-100" dirty="0">
                <a:latin typeface="Arial"/>
                <a:cs typeface="Arial"/>
              </a:rPr>
              <a:t>α</a:t>
            </a:r>
            <a:r>
              <a:rPr lang="en-US" sz="1400" spc="-100" dirty="0">
                <a:latin typeface="Arial"/>
                <a:cs typeface="Arial"/>
              </a:rPr>
              <a:t> bifurcation. Second cluster was found in the </a:t>
            </a:r>
            <a:r>
              <a:rPr lang="el-GR" sz="1400" spc="-100" dirty="0">
                <a:latin typeface="Arial"/>
                <a:cs typeface="Arial"/>
              </a:rPr>
              <a:t>α</a:t>
            </a:r>
            <a:r>
              <a:rPr lang="en-US" sz="1400" spc="-100" dirty="0">
                <a:latin typeface="Arial"/>
                <a:cs typeface="Arial"/>
              </a:rPr>
              <a:t> band (8 –12 Hz) with left anterior central scalp distribution. Conditions differed in their mean phases from 420 to 580 ms [0 ms is (pseudo)word onset]. </a:t>
            </a:r>
            <a:r>
              <a:rPr lang="el-GR" sz="1400" spc="-100" dirty="0">
                <a:latin typeface="Arial"/>
                <a:cs typeface="Arial"/>
              </a:rPr>
              <a:t>α</a:t>
            </a:r>
            <a:r>
              <a:rPr lang="en-US" sz="1400" spc="-100" dirty="0">
                <a:latin typeface="Arial"/>
                <a:cs typeface="Arial"/>
              </a:rPr>
              <a:t> phase extracted from and averaged over the cluster is shown in radians as a function of time, for correct (black) and incorrect (red) trials separately. Phase differences (per subject) are plotted for electrode F3. Electrodes belonging to significant clusters are highlighted in topographies as asterisks. </a:t>
            </a:r>
            <a:endParaRPr lang="en-US" sz="1400" spc="-100" dirty="0"/>
          </a:p>
        </p:txBody>
      </p:sp>
    </p:spTree>
    <p:extLst>
      <p:ext uri="{BB962C8B-B14F-4D97-AF65-F5344CB8AC3E}">
        <p14:creationId xmlns:p14="http://schemas.microsoft.com/office/powerpoint/2010/main" val="50114242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632455"/>
          </a:xfrm>
        </p:spPr>
        <p:txBody>
          <a:bodyPr/>
          <a:lstStyle/>
          <a:p>
            <a:r>
              <a:rPr lang="en-US" sz="2400" dirty="0" smtClean="0"/>
              <a:t>Lexical</a:t>
            </a:r>
            <a:r>
              <a:rPr lang="en-US" sz="2400" dirty="0"/>
              <a:t>-decision accuracy was not predictable from phase coherence, power, or ERP amplitude</a:t>
            </a:r>
            <a:br>
              <a:rPr lang="en-US" sz="2400" dirty="0"/>
            </a:br>
            <a:endParaRPr lang="en-US" dirty="0"/>
          </a:p>
        </p:txBody>
      </p:sp>
      <p:pic>
        <p:nvPicPr>
          <p:cNvPr id="4" name="Content Placeholder 3" descr="Screen Shot 2015-07-01 at 4.32.39 PM.png"/>
          <p:cNvPicPr>
            <a:picLocks noGrp="1" noChangeAspect="1"/>
          </p:cNvPicPr>
          <p:nvPr>
            <p:ph idx="1"/>
          </p:nvPr>
        </p:nvPicPr>
        <p:blipFill>
          <a:blip r:embed="rId3">
            <a:extLst>
              <a:ext uri="{28A0092B-C50C-407E-A947-70E740481C1C}">
                <a14:useLocalDpi xmlns:a14="http://schemas.microsoft.com/office/drawing/2010/main" val="0"/>
              </a:ext>
            </a:extLst>
          </a:blip>
          <a:srcRect l="7573" r="7573"/>
          <a:stretch>
            <a:fillRect/>
          </a:stretch>
        </p:blipFill>
        <p:spPr>
          <a:xfrm>
            <a:off x="457200" y="737760"/>
            <a:ext cx="8229600" cy="4102100"/>
          </a:xfrm>
        </p:spPr>
      </p:pic>
      <p:sp>
        <p:nvSpPr>
          <p:cNvPr id="5" name="TextBox 4"/>
          <p:cNvSpPr txBox="1"/>
          <p:nvPr/>
        </p:nvSpPr>
        <p:spPr>
          <a:xfrm>
            <a:off x="0" y="6488668"/>
            <a:ext cx="9004300" cy="369332"/>
          </a:xfrm>
          <a:prstGeom prst="rect">
            <a:avLst/>
          </a:prstGeom>
          <a:noFill/>
        </p:spPr>
        <p:txBody>
          <a:bodyPr wrap="square" rtlCol="0">
            <a:spAutoFit/>
          </a:bodyPr>
          <a:lstStyle/>
          <a:p>
            <a:pPr algn="ctr"/>
            <a:r>
              <a:rPr lang="en-US" dirty="0" smtClean="0"/>
              <a:t>p. 3259</a:t>
            </a:r>
            <a:endParaRPr lang="en-US" dirty="0"/>
          </a:p>
        </p:txBody>
      </p:sp>
      <p:sp>
        <p:nvSpPr>
          <p:cNvPr id="3" name="TextBox 2"/>
          <p:cNvSpPr txBox="1"/>
          <p:nvPr/>
        </p:nvSpPr>
        <p:spPr>
          <a:xfrm>
            <a:off x="0" y="4888230"/>
            <a:ext cx="9004299" cy="1600438"/>
          </a:xfrm>
          <a:prstGeom prst="rect">
            <a:avLst/>
          </a:prstGeom>
          <a:noFill/>
        </p:spPr>
        <p:txBody>
          <a:bodyPr wrap="square" rtlCol="0">
            <a:spAutoFit/>
          </a:bodyPr>
          <a:lstStyle/>
          <a:p>
            <a:r>
              <a:rPr lang="en-US" sz="1400" b="1" spc="-100" dirty="0">
                <a:latin typeface="Arial"/>
                <a:cs typeface="Arial"/>
              </a:rPr>
              <a:t>Figure 3. </a:t>
            </a:r>
            <a:r>
              <a:rPr lang="en-US" sz="1400" spc="-100" dirty="0">
                <a:latin typeface="Arial"/>
                <a:cs typeface="Arial"/>
              </a:rPr>
              <a:t>Time–frequency and time-domain analyses. </a:t>
            </a:r>
            <a:r>
              <a:rPr lang="en-US" sz="1400" b="1" i="1" spc="-100" dirty="0">
                <a:latin typeface="Arial"/>
                <a:cs typeface="Arial"/>
              </a:rPr>
              <a:t>A, </a:t>
            </a:r>
            <a:r>
              <a:rPr lang="en-US" sz="1400" spc="-100" dirty="0">
                <a:latin typeface="Arial"/>
                <a:cs typeface="Arial"/>
              </a:rPr>
              <a:t>ITPC shown separately for correct (top) and incorrect (bottom) trials. ITPC specifically for the </a:t>
            </a:r>
            <a:r>
              <a:rPr lang="el-GR" sz="1400" spc="-100" dirty="0">
                <a:latin typeface="Arial"/>
                <a:cs typeface="Arial"/>
              </a:rPr>
              <a:t>α</a:t>
            </a:r>
            <a:r>
              <a:rPr lang="en-US" sz="1400" spc="-100" dirty="0">
                <a:latin typeface="Arial"/>
                <a:cs typeface="Arial"/>
              </a:rPr>
              <a:t> (8 –12 Hz) band is shown in the middle, separately for correct (black) and incorrect (red) trials. No differences were observed in the </a:t>
            </a:r>
            <a:r>
              <a:rPr lang="el-GR" sz="1400" spc="-100" dirty="0">
                <a:latin typeface="Arial"/>
                <a:cs typeface="Arial"/>
              </a:rPr>
              <a:t>α</a:t>
            </a:r>
            <a:r>
              <a:rPr lang="en-US" sz="1400" spc="-100" dirty="0">
                <a:latin typeface="Arial"/>
                <a:cs typeface="Arial"/>
              </a:rPr>
              <a:t> or </a:t>
            </a:r>
            <a:r>
              <a:rPr lang="el-GR" sz="1400" spc="-100" dirty="0">
                <a:latin typeface="Arial"/>
                <a:cs typeface="Arial"/>
              </a:rPr>
              <a:t>θ</a:t>
            </a:r>
            <a:r>
              <a:rPr lang="en-US" sz="1400" spc="-100" dirty="0">
                <a:latin typeface="Arial"/>
                <a:cs typeface="Arial"/>
              </a:rPr>
              <a:t> bands. Vertically dotted lines mark the time window of the </a:t>
            </a:r>
            <a:r>
              <a:rPr lang="en-US" sz="1400" spc="-100" dirty="0" err="1">
                <a:latin typeface="Arial"/>
                <a:cs typeface="Arial"/>
              </a:rPr>
              <a:t>prestimulus</a:t>
            </a:r>
            <a:r>
              <a:rPr lang="en-US" sz="1400" spc="-100" dirty="0">
                <a:latin typeface="Arial"/>
                <a:cs typeface="Arial"/>
              </a:rPr>
              <a:t> and </a:t>
            </a:r>
            <a:r>
              <a:rPr lang="en-US" sz="1400" spc="-100" dirty="0" err="1">
                <a:latin typeface="Arial"/>
                <a:cs typeface="Arial"/>
              </a:rPr>
              <a:t>peristimulus</a:t>
            </a:r>
            <a:r>
              <a:rPr lang="en-US" sz="1400" spc="-100" dirty="0">
                <a:latin typeface="Arial"/>
                <a:cs typeface="Arial"/>
              </a:rPr>
              <a:t> </a:t>
            </a:r>
            <a:r>
              <a:rPr lang="el-GR" sz="1400" spc="-100" dirty="0">
                <a:latin typeface="Arial"/>
                <a:cs typeface="Arial"/>
              </a:rPr>
              <a:t>α</a:t>
            </a:r>
            <a:r>
              <a:rPr lang="en-US" sz="1400" spc="-100" dirty="0">
                <a:latin typeface="Arial"/>
                <a:cs typeface="Arial"/>
              </a:rPr>
              <a:t> phase bifurcations. Shades in time-series plot (middle) depict 􏰁1 SEM. </a:t>
            </a:r>
            <a:r>
              <a:rPr lang="en-US" sz="1400" b="1" i="1" spc="-100" dirty="0">
                <a:latin typeface="Arial"/>
                <a:cs typeface="Arial"/>
              </a:rPr>
              <a:t>B, </a:t>
            </a:r>
            <a:r>
              <a:rPr lang="en-US" sz="1400" spc="-100" dirty="0">
                <a:latin typeface="Arial"/>
                <a:cs typeface="Arial"/>
              </a:rPr>
              <a:t>Absolute power shown for correct (top) and incorrect (bottom) trials. Conditions diverged only in a late time window after both </a:t>
            </a:r>
            <a:r>
              <a:rPr lang="el-GR" sz="1400" spc="-100" dirty="0">
                <a:latin typeface="Arial"/>
                <a:cs typeface="Arial"/>
              </a:rPr>
              <a:t>α</a:t>
            </a:r>
            <a:r>
              <a:rPr lang="en-US" sz="1400" spc="-100" dirty="0">
                <a:latin typeface="Arial"/>
                <a:cs typeface="Arial"/>
              </a:rPr>
              <a:t> phase effects (see middle, which shows </a:t>
            </a:r>
            <a:r>
              <a:rPr lang="el-GR" sz="1400" spc="-100" dirty="0">
                <a:latin typeface="Arial"/>
                <a:cs typeface="Arial"/>
              </a:rPr>
              <a:t>α</a:t>
            </a:r>
            <a:r>
              <a:rPr lang="en-US" sz="1400" spc="-100" dirty="0">
                <a:latin typeface="Arial"/>
                <a:cs typeface="Arial"/>
              </a:rPr>
              <a:t>-band power for correct trials in black and incorrect trials in red). </a:t>
            </a:r>
            <a:r>
              <a:rPr lang="en-US" sz="1400" b="1" i="1" spc="-100" dirty="0">
                <a:latin typeface="Arial"/>
                <a:cs typeface="Arial"/>
              </a:rPr>
              <a:t>C, </a:t>
            </a:r>
            <a:r>
              <a:rPr lang="en-US" sz="1400" spc="-100" dirty="0">
                <a:latin typeface="Arial"/>
                <a:cs typeface="Arial"/>
              </a:rPr>
              <a:t>ERPs. No effect of correct (black) versus incorrect (red) trials was found. </a:t>
            </a:r>
            <a:endParaRPr lang="en-US" sz="1400" spc="-100" dirty="0"/>
          </a:p>
          <a:p>
            <a:endParaRPr lang="en-US" sz="1400" spc="-100" dirty="0"/>
          </a:p>
        </p:txBody>
      </p:sp>
    </p:spTree>
    <p:extLst>
      <p:ext uri="{BB962C8B-B14F-4D97-AF65-F5344CB8AC3E}">
        <p14:creationId xmlns:p14="http://schemas.microsoft.com/office/powerpoint/2010/main" val="400197446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Phase effects in </a:t>
            </a:r>
            <a:r>
              <a:rPr lang="el-GR" dirty="0" smtClean="0"/>
              <a:t>θ</a:t>
            </a:r>
            <a:r>
              <a:rPr lang="en-US" dirty="0" smtClean="0"/>
              <a:t> band</a:t>
            </a:r>
            <a:endParaRPr lang="en-US" dirty="0"/>
          </a:p>
        </p:txBody>
      </p:sp>
      <p:pic>
        <p:nvPicPr>
          <p:cNvPr id="4" name="Content Placeholder 3" descr="Screen Shot 2015-07-01 at 4.33.05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73" b="-915"/>
          <a:stretch/>
        </p:blipFill>
        <p:spPr>
          <a:xfrm>
            <a:off x="457200" y="977310"/>
            <a:ext cx="4216400" cy="5677490"/>
          </a:xfrm>
        </p:spPr>
      </p:pic>
      <p:sp>
        <p:nvSpPr>
          <p:cNvPr id="5" name="TextBox 4"/>
          <p:cNvSpPr txBox="1"/>
          <p:nvPr/>
        </p:nvSpPr>
        <p:spPr>
          <a:xfrm>
            <a:off x="0" y="6488668"/>
            <a:ext cx="9004300" cy="369332"/>
          </a:xfrm>
          <a:prstGeom prst="rect">
            <a:avLst/>
          </a:prstGeom>
          <a:noFill/>
        </p:spPr>
        <p:txBody>
          <a:bodyPr wrap="square" rtlCol="0">
            <a:spAutoFit/>
          </a:bodyPr>
          <a:lstStyle/>
          <a:p>
            <a:pPr algn="ctr"/>
            <a:r>
              <a:rPr lang="en-US" dirty="0" smtClean="0"/>
              <a:t>p. 3260</a:t>
            </a:r>
            <a:endParaRPr lang="en-US" dirty="0"/>
          </a:p>
        </p:txBody>
      </p:sp>
      <p:sp>
        <p:nvSpPr>
          <p:cNvPr id="3" name="TextBox 2"/>
          <p:cNvSpPr txBox="1"/>
          <p:nvPr/>
        </p:nvSpPr>
        <p:spPr>
          <a:xfrm>
            <a:off x="4842933" y="1028110"/>
            <a:ext cx="4301067" cy="4524316"/>
          </a:xfrm>
          <a:prstGeom prst="rect">
            <a:avLst/>
          </a:prstGeom>
          <a:noFill/>
        </p:spPr>
        <p:txBody>
          <a:bodyPr wrap="square" rtlCol="0">
            <a:spAutoFit/>
          </a:bodyPr>
          <a:lstStyle/>
          <a:p>
            <a:r>
              <a:rPr lang="en-US" spc="-100" dirty="0"/>
              <a:t>Theta-band phase effects are not consistent across participants. </a:t>
            </a:r>
            <a:r>
              <a:rPr lang="en-US" b="1" i="1" spc="-100" dirty="0"/>
              <a:t>A, </a:t>
            </a:r>
            <a:r>
              <a:rPr lang="en-US" spc="-100" dirty="0"/>
              <a:t>Negative BI cluster. A negative cluster was found in the theta band (3–5 Hz) with a widespread scalp distribution in the time window ranging from 120 to 580 ms [0 ms is (pseudo)word onset]. </a:t>
            </a:r>
            <a:r>
              <a:rPr lang="en-US" b="1" i="1" spc="-100" dirty="0"/>
              <a:t>B, </a:t>
            </a:r>
            <a:r>
              <a:rPr lang="en-US" spc="-100" dirty="0"/>
              <a:t>Mean BI was consistently negative despite inconsistent individual data. The bar plot (middle) shows normalized ITPC for correct (black bars) and incorrect (red bars) trials as required by the BI formula (see Materials and Methods). Normalization is obtained by subtracting the ITPC of all trials from the ITPC of correct and incorrect trials, respectively. Conditions differ in both </a:t>
            </a:r>
            <a:r>
              <a:rPr lang="en-US" spc="-100" dirty="0" smtClean="0"/>
              <a:t>directions </a:t>
            </a:r>
            <a:r>
              <a:rPr lang="en-US" spc="-100" dirty="0"/>
              <a:t>across participants, leading to a consistently but misleadingly negative BI (bottom). </a:t>
            </a:r>
          </a:p>
          <a:p>
            <a:endParaRPr lang="en-US" spc="-100" dirty="0"/>
          </a:p>
        </p:txBody>
      </p:sp>
    </p:spTree>
    <p:extLst>
      <p:ext uri="{BB962C8B-B14F-4D97-AF65-F5344CB8AC3E}">
        <p14:creationId xmlns:p14="http://schemas.microsoft.com/office/powerpoint/2010/main" val="291270465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a:t>
            </a:r>
            <a:r>
              <a:rPr lang="el-GR" dirty="0" smtClean="0"/>
              <a:t>α</a:t>
            </a:r>
            <a:endParaRPr lang="en-US" dirty="0"/>
          </a:p>
        </p:txBody>
      </p:sp>
      <p:sp>
        <p:nvSpPr>
          <p:cNvPr id="3" name="Content Placeholder 2"/>
          <p:cNvSpPr>
            <a:spLocks noGrp="1"/>
          </p:cNvSpPr>
          <p:nvPr>
            <p:ph idx="1"/>
          </p:nvPr>
        </p:nvSpPr>
        <p:spPr/>
        <p:txBody>
          <a:bodyPr/>
          <a:lstStyle/>
          <a:p>
            <a:r>
              <a:rPr lang="en-US" dirty="0"/>
              <a:t>P</a:t>
            </a:r>
            <a:r>
              <a:rPr lang="en-US" dirty="0" smtClean="0"/>
              <a:t>hase determines lexical decision accuracy in </a:t>
            </a:r>
            <a:r>
              <a:rPr lang="en-US" dirty="0"/>
              <a:t>perceptually uncertain </a:t>
            </a:r>
            <a:r>
              <a:rPr lang="en-US" dirty="0" smtClean="0"/>
              <a:t>situations</a:t>
            </a:r>
          </a:p>
          <a:p>
            <a:pPr lvl="1"/>
            <a:r>
              <a:rPr lang="en-US" dirty="0"/>
              <a:t>B</a:t>
            </a:r>
            <a:r>
              <a:rPr lang="en-US" dirty="0" smtClean="0"/>
              <a:t>ifurcation emerged at -75 ms and at 500 ms.</a:t>
            </a:r>
          </a:p>
          <a:p>
            <a:pPr lvl="1"/>
            <a:r>
              <a:rPr lang="en-US" dirty="0" smtClean="0"/>
              <a:t>Correct judgments coincided with opposite </a:t>
            </a:r>
            <a:r>
              <a:rPr lang="en-US" dirty="0" err="1" smtClean="0"/>
              <a:t>prestimulus</a:t>
            </a:r>
            <a:r>
              <a:rPr lang="en-US" dirty="0" smtClean="0"/>
              <a:t> phase of ongoing oscillation</a:t>
            </a:r>
          </a:p>
          <a:p>
            <a:pPr lvl="1"/>
            <a:r>
              <a:rPr lang="en-US" dirty="0" smtClean="0"/>
              <a:t>Incorrect trials</a:t>
            </a:r>
            <a:r>
              <a:rPr lang="en-US" dirty="0"/>
              <a:t>:</a:t>
            </a:r>
            <a:r>
              <a:rPr lang="en-US" dirty="0" smtClean="0"/>
              <a:t> beginning phonemes coincide with suboptimal windows for sensory input (i.e., inhibitory phase of ongoing </a:t>
            </a:r>
            <a:r>
              <a:rPr lang="el-GR" dirty="0" smtClean="0"/>
              <a:t>α</a:t>
            </a:r>
            <a:r>
              <a:rPr lang="en-US" dirty="0" smtClean="0"/>
              <a:t>)</a:t>
            </a:r>
            <a:endParaRPr lang="en-US" dirty="0"/>
          </a:p>
          <a:p>
            <a:endParaRPr lang="en-US" dirty="0"/>
          </a:p>
        </p:txBody>
      </p:sp>
    </p:spTree>
    <p:extLst>
      <p:ext uri="{BB962C8B-B14F-4D97-AF65-F5344CB8AC3E}">
        <p14:creationId xmlns:p14="http://schemas.microsoft.com/office/powerpoint/2010/main" val="41296838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a:t>
            </a:r>
            <a:r>
              <a:rPr lang="el-GR" dirty="0" smtClean="0"/>
              <a:t>α</a:t>
            </a:r>
            <a:endParaRPr lang="en-US" dirty="0"/>
          </a:p>
        </p:txBody>
      </p:sp>
      <p:sp>
        <p:nvSpPr>
          <p:cNvPr id="3" name="Content Placeholder 2"/>
          <p:cNvSpPr>
            <a:spLocks noGrp="1"/>
          </p:cNvSpPr>
          <p:nvPr>
            <p:ph idx="1"/>
          </p:nvPr>
        </p:nvSpPr>
        <p:spPr/>
        <p:txBody>
          <a:bodyPr/>
          <a:lstStyle/>
          <a:p>
            <a:r>
              <a:rPr lang="en-US" dirty="0" err="1" smtClean="0"/>
              <a:t>Peristimulus</a:t>
            </a:r>
            <a:r>
              <a:rPr lang="en-US" dirty="0" smtClean="0"/>
              <a:t> phase bifurcation over left frontal regions</a:t>
            </a:r>
          </a:p>
          <a:p>
            <a:r>
              <a:rPr lang="en-US" dirty="0" smtClean="0"/>
              <a:t>Effect occurred after 2</a:t>
            </a:r>
            <a:r>
              <a:rPr lang="en-US" baseline="30000" dirty="0" smtClean="0"/>
              <a:t>nd</a:t>
            </a:r>
            <a:r>
              <a:rPr lang="en-US" dirty="0" smtClean="0"/>
              <a:t> vowel, but not phase locked to onset of vowel</a:t>
            </a:r>
          </a:p>
          <a:p>
            <a:r>
              <a:rPr lang="en-US" dirty="0" smtClean="0"/>
              <a:t>Suggests decision- rather than stimulus-related </a:t>
            </a:r>
            <a:r>
              <a:rPr lang="en-US" dirty="0" err="1" smtClean="0"/>
              <a:t>interpetation</a:t>
            </a:r>
            <a:r>
              <a:rPr lang="en-US" dirty="0" smtClean="0"/>
              <a:t> of phase effect</a:t>
            </a:r>
            <a:endParaRPr lang="en-US" dirty="0"/>
          </a:p>
        </p:txBody>
      </p:sp>
    </p:spTree>
    <p:extLst>
      <p:ext uri="{BB962C8B-B14F-4D97-AF65-F5344CB8AC3E}">
        <p14:creationId xmlns:p14="http://schemas.microsoft.com/office/powerpoint/2010/main" val="168650740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issues</a:t>
            </a:r>
            <a:endParaRPr lang="en-US" dirty="0"/>
          </a:p>
        </p:txBody>
      </p:sp>
      <p:sp>
        <p:nvSpPr>
          <p:cNvPr id="3" name="Content Placeholder 2"/>
          <p:cNvSpPr>
            <a:spLocks noGrp="1"/>
          </p:cNvSpPr>
          <p:nvPr>
            <p:ph idx="1"/>
          </p:nvPr>
        </p:nvSpPr>
        <p:spPr/>
        <p:txBody>
          <a:bodyPr/>
          <a:lstStyle/>
          <a:p>
            <a:r>
              <a:rPr lang="en-US" dirty="0" smtClean="0"/>
              <a:t>Nature of relationship between pre- and </a:t>
            </a:r>
            <a:r>
              <a:rPr lang="en-US" dirty="0" err="1" smtClean="0"/>
              <a:t>peri</a:t>
            </a:r>
            <a:r>
              <a:rPr lang="en-US" dirty="0" smtClean="0"/>
              <a:t>-stimulus </a:t>
            </a:r>
            <a:r>
              <a:rPr lang="el-GR" dirty="0" smtClean="0"/>
              <a:t>α</a:t>
            </a:r>
            <a:r>
              <a:rPr lang="en-US" dirty="0" smtClean="0"/>
              <a:t> phase</a:t>
            </a:r>
          </a:p>
          <a:p>
            <a:r>
              <a:rPr lang="en-US" dirty="0" smtClean="0"/>
              <a:t>Proposal: effects reflect dissociable perceptual and decisional processes</a:t>
            </a:r>
          </a:p>
          <a:p>
            <a:r>
              <a:rPr lang="en-US" dirty="0" smtClean="0"/>
              <a:t>Pre- and </a:t>
            </a:r>
            <a:r>
              <a:rPr lang="en-US" dirty="0" err="1" smtClean="0"/>
              <a:t>peristimulus</a:t>
            </a:r>
            <a:r>
              <a:rPr lang="en-US" dirty="0" smtClean="0"/>
              <a:t> </a:t>
            </a:r>
            <a:r>
              <a:rPr lang="el-GR" dirty="0" smtClean="0"/>
              <a:t>α</a:t>
            </a:r>
            <a:r>
              <a:rPr lang="en-US" dirty="0" smtClean="0"/>
              <a:t> phase reflect partly independent mechanisms</a:t>
            </a:r>
          </a:p>
          <a:p>
            <a:pPr lvl="1"/>
            <a:r>
              <a:rPr lang="en-US" dirty="0" smtClean="0"/>
              <a:t>Pre- and </a:t>
            </a:r>
            <a:r>
              <a:rPr lang="en-US" dirty="0" err="1" smtClean="0"/>
              <a:t>peri</a:t>
            </a:r>
            <a:r>
              <a:rPr lang="en-US" dirty="0" smtClean="0"/>
              <a:t>- BIs not directly correlated</a:t>
            </a:r>
          </a:p>
          <a:p>
            <a:pPr lvl="1"/>
            <a:r>
              <a:rPr lang="en-US" dirty="0" smtClean="0"/>
              <a:t>Different topographical distribution</a:t>
            </a:r>
            <a:endParaRPr lang="en-US" dirty="0"/>
          </a:p>
        </p:txBody>
      </p:sp>
    </p:spTree>
    <p:extLst>
      <p:ext uri="{BB962C8B-B14F-4D97-AF65-F5344CB8AC3E}">
        <p14:creationId xmlns:p14="http://schemas.microsoft.com/office/powerpoint/2010/main" val="106402998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issues: Accuracy</a:t>
            </a:r>
            <a:endParaRPr lang="en-US" dirty="0"/>
          </a:p>
        </p:txBody>
      </p:sp>
      <p:sp>
        <p:nvSpPr>
          <p:cNvPr id="3" name="Content Placeholder 2"/>
          <p:cNvSpPr>
            <a:spLocks noGrp="1"/>
          </p:cNvSpPr>
          <p:nvPr>
            <p:ph idx="1"/>
          </p:nvPr>
        </p:nvSpPr>
        <p:spPr/>
        <p:txBody>
          <a:bodyPr/>
          <a:lstStyle/>
          <a:p>
            <a:r>
              <a:rPr lang="en-US" dirty="0" smtClean="0"/>
              <a:t>Accuracy not predicted by ERP, power, or ITPC; only associated with </a:t>
            </a:r>
            <a:r>
              <a:rPr lang="el-GR" dirty="0" smtClean="0"/>
              <a:t>α</a:t>
            </a:r>
            <a:r>
              <a:rPr lang="en-US" dirty="0" smtClean="0"/>
              <a:t> BIs</a:t>
            </a:r>
          </a:p>
          <a:p>
            <a:pPr marL="0" indent="0">
              <a:buNone/>
            </a:pPr>
            <a:endParaRPr lang="en-US" dirty="0"/>
          </a:p>
          <a:p>
            <a:r>
              <a:rPr lang="en-US" dirty="0" smtClean="0"/>
              <a:t>Accuracy not predicted by </a:t>
            </a:r>
            <a:r>
              <a:rPr lang="el-GR" dirty="0" smtClean="0"/>
              <a:t>θ</a:t>
            </a:r>
            <a:r>
              <a:rPr lang="en-US" dirty="0" smtClean="0"/>
              <a:t> phase (issue with negative sign of bifurcation index?)</a:t>
            </a:r>
          </a:p>
          <a:p>
            <a:endParaRPr lang="en-US" dirty="0"/>
          </a:p>
        </p:txBody>
      </p:sp>
    </p:spTree>
    <p:extLst>
      <p:ext uri="{BB962C8B-B14F-4D97-AF65-F5344CB8AC3E}">
        <p14:creationId xmlns:p14="http://schemas.microsoft.com/office/powerpoint/2010/main" val="21275525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a:t>
            </a:r>
            <a:r>
              <a:rPr lang="en-US" dirty="0" smtClean="0"/>
              <a:t> and functional inhibition</a:t>
            </a:r>
            <a:endParaRPr lang="en-US" dirty="0"/>
          </a:p>
        </p:txBody>
      </p:sp>
      <p:sp>
        <p:nvSpPr>
          <p:cNvPr id="3" name="Content Placeholder 2"/>
          <p:cNvSpPr>
            <a:spLocks noGrp="1"/>
          </p:cNvSpPr>
          <p:nvPr>
            <p:ph idx="1"/>
          </p:nvPr>
        </p:nvSpPr>
        <p:spPr/>
        <p:txBody>
          <a:bodyPr>
            <a:normAutofit/>
          </a:bodyPr>
          <a:lstStyle/>
          <a:p>
            <a:r>
              <a:rPr lang="en-US" dirty="0" err="1"/>
              <a:t>Inhibitional</a:t>
            </a:r>
            <a:r>
              <a:rPr lang="en-US" dirty="0"/>
              <a:t> account: </a:t>
            </a:r>
            <a:r>
              <a:rPr lang="el-GR" dirty="0" smtClean="0"/>
              <a:t>α</a:t>
            </a:r>
            <a:r>
              <a:rPr lang="en-US" dirty="0" smtClean="0"/>
              <a:t> remains </a:t>
            </a:r>
            <a:r>
              <a:rPr lang="en-US" dirty="0"/>
              <a:t>high when language network is inhibited. </a:t>
            </a:r>
            <a:endParaRPr lang="en-US" dirty="0" smtClean="0"/>
          </a:p>
          <a:p>
            <a:pPr lvl="0"/>
            <a:r>
              <a:rPr lang="el-GR" dirty="0" smtClean="0"/>
              <a:t>α</a:t>
            </a:r>
            <a:r>
              <a:rPr lang="en-US" dirty="0" smtClean="0"/>
              <a:t> suppression associated with more effective language </a:t>
            </a:r>
            <a:r>
              <a:rPr lang="en-US" dirty="0"/>
              <a:t>processing </a:t>
            </a:r>
            <a:r>
              <a:rPr lang="en-US" sz="1600" dirty="0">
                <a:solidFill>
                  <a:prstClr val="black"/>
                </a:solidFill>
              </a:rPr>
              <a:t>(</a:t>
            </a:r>
            <a:r>
              <a:rPr lang="en-US" sz="1600" dirty="0" err="1">
                <a:solidFill>
                  <a:prstClr val="black"/>
                </a:solidFill>
              </a:rPr>
              <a:t>Obleser</a:t>
            </a:r>
            <a:r>
              <a:rPr lang="en-US" sz="1600" dirty="0">
                <a:solidFill>
                  <a:prstClr val="black"/>
                </a:solidFill>
              </a:rPr>
              <a:t> &amp; </a:t>
            </a:r>
            <a:r>
              <a:rPr lang="en-US" sz="1600" dirty="0" err="1">
                <a:solidFill>
                  <a:prstClr val="black"/>
                </a:solidFill>
              </a:rPr>
              <a:t>Weisz</a:t>
            </a:r>
            <a:r>
              <a:rPr lang="en-US" sz="1600" dirty="0">
                <a:solidFill>
                  <a:prstClr val="black"/>
                </a:solidFill>
              </a:rPr>
              <a:t>, 2012)</a:t>
            </a:r>
          </a:p>
          <a:p>
            <a:pPr lvl="1"/>
            <a:r>
              <a:rPr lang="el-GR" dirty="0" smtClean="0"/>
              <a:t>α</a:t>
            </a:r>
            <a:r>
              <a:rPr lang="en-US" dirty="0" smtClean="0"/>
              <a:t> oscillations modulated by speech intelligibility</a:t>
            </a:r>
            <a:endParaRPr lang="en-US" sz="1200" dirty="0" smtClean="0"/>
          </a:p>
          <a:p>
            <a:pPr lvl="2"/>
            <a:r>
              <a:rPr lang="en-US" dirty="0" smtClean="0"/>
              <a:t>Enhancement for more acoustically degraded words</a:t>
            </a:r>
          </a:p>
          <a:p>
            <a:pPr lvl="2"/>
            <a:r>
              <a:rPr lang="en-US" dirty="0" smtClean="0"/>
              <a:t>Suppression for less acoustically degraded words</a:t>
            </a:r>
          </a:p>
          <a:p>
            <a:endParaRPr lang="en-US" dirty="0" smtClean="0"/>
          </a:p>
          <a:p>
            <a:pPr marL="0" indent="0">
              <a:buNone/>
            </a:pPr>
            <a:endParaRPr lang="en-US" dirty="0"/>
          </a:p>
        </p:txBody>
      </p:sp>
    </p:spTree>
    <p:extLst>
      <p:ext uri="{BB962C8B-B14F-4D97-AF65-F5344CB8AC3E}">
        <p14:creationId xmlns:p14="http://schemas.microsoft.com/office/powerpoint/2010/main" val="82239403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Pre- and </a:t>
            </a:r>
            <a:r>
              <a:rPr lang="en-US" dirty="0" err="1" smtClean="0"/>
              <a:t>peristimulus</a:t>
            </a:r>
            <a:r>
              <a:rPr lang="en-US" dirty="0" smtClean="0"/>
              <a:t> </a:t>
            </a:r>
            <a:r>
              <a:rPr lang="el-GR" dirty="0" smtClean="0"/>
              <a:t>α</a:t>
            </a:r>
            <a:r>
              <a:rPr lang="en-US" dirty="0" smtClean="0"/>
              <a:t> phase predicts lexical decision in uncertain conditions</a:t>
            </a:r>
          </a:p>
          <a:p>
            <a:pPr marL="0" indent="0">
              <a:buNone/>
            </a:pPr>
            <a:endParaRPr lang="en-US" dirty="0" smtClean="0"/>
          </a:p>
          <a:p>
            <a:r>
              <a:rPr lang="en-US" dirty="0" smtClean="0"/>
              <a:t>In addition to stimulus selection for perceptual processing, may play role in decisional weighting?</a:t>
            </a:r>
          </a:p>
          <a:p>
            <a:endParaRPr lang="en-US" dirty="0"/>
          </a:p>
          <a:p>
            <a:r>
              <a:rPr lang="en-US" dirty="0" smtClean="0"/>
              <a:t>Dependence on rhythmic fluctuations is encouraged when evidence is limited</a:t>
            </a:r>
          </a:p>
          <a:p>
            <a:endParaRPr lang="en-US" dirty="0"/>
          </a:p>
        </p:txBody>
      </p:sp>
    </p:spTree>
    <p:extLst>
      <p:ext uri="{BB962C8B-B14F-4D97-AF65-F5344CB8AC3E}">
        <p14:creationId xmlns:p14="http://schemas.microsoft.com/office/powerpoint/2010/main" val="13235554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θ</a:t>
            </a:r>
            <a:r>
              <a:rPr lang="en-US" dirty="0" smtClean="0"/>
              <a:t> oscillations</a:t>
            </a:r>
            <a:endParaRPr lang="en-US" dirty="0"/>
          </a:p>
        </p:txBody>
      </p:sp>
      <p:sp>
        <p:nvSpPr>
          <p:cNvPr id="3" name="Content Placeholder 2"/>
          <p:cNvSpPr>
            <a:spLocks noGrp="1"/>
          </p:cNvSpPr>
          <p:nvPr>
            <p:ph idx="1"/>
          </p:nvPr>
        </p:nvSpPr>
        <p:spPr/>
        <p:txBody>
          <a:bodyPr/>
          <a:lstStyle/>
          <a:p>
            <a:r>
              <a:rPr lang="en-US" dirty="0" smtClean="0"/>
              <a:t>Consistently associated with </a:t>
            </a:r>
          </a:p>
          <a:p>
            <a:pPr lvl="1"/>
            <a:r>
              <a:rPr lang="en-US" dirty="0"/>
              <a:t>E</a:t>
            </a:r>
            <a:r>
              <a:rPr lang="en-US" dirty="0" smtClean="0"/>
              <a:t>pisodic memory </a:t>
            </a:r>
            <a:r>
              <a:rPr lang="en-US" sz="1600" dirty="0" smtClean="0"/>
              <a:t>(e.g., </a:t>
            </a:r>
            <a:r>
              <a:rPr lang="en-US" sz="1600" dirty="0" err="1" smtClean="0"/>
              <a:t>Hanslmayer</a:t>
            </a:r>
            <a:r>
              <a:rPr lang="en-US" sz="1600" dirty="0" smtClean="0"/>
              <a:t> et al., 2009)</a:t>
            </a:r>
          </a:p>
          <a:p>
            <a:pPr lvl="1"/>
            <a:r>
              <a:rPr lang="en-US" dirty="0"/>
              <a:t>S</a:t>
            </a:r>
            <a:r>
              <a:rPr lang="en-US" dirty="0" smtClean="0"/>
              <a:t>equencing </a:t>
            </a:r>
            <a:r>
              <a:rPr lang="en-US" dirty="0"/>
              <a:t>of memory content </a:t>
            </a:r>
            <a:r>
              <a:rPr lang="en-US" sz="1600" dirty="0" smtClean="0"/>
              <a:t>(e.g., Roux &amp; </a:t>
            </a:r>
            <a:r>
              <a:rPr lang="en-US" sz="1600" dirty="0" err="1" smtClean="0"/>
              <a:t>Uhlhaas</a:t>
            </a:r>
            <a:r>
              <a:rPr lang="en-US" sz="1600" dirty="0" smtClean="0"/>
              <a:t>, 2014)</a:t>
            </a:r>
          </a:p>
          <a:p>
            <a:pPr lvl="1"/>
            <a:r>
              <a:rPr lang="en-US" dirty="0" smtClean="0"/>
              <a:t>Matching new information with memory content </a:t>
            </a:r>
            <a:r>
              <a:rPr lang="en-US" sz="1600" dirty="0" smtClean="0"/>
              <a:t>(e.g., </a:t>
            </a:r>
            <a:r>
              <a:rPr lang="en-US" sz="1600" dirty="0" err="1" smtClean="0"/>
              <a:t>Kilmesch</a:t>
            </a:r>
            <a:r>
              <a:rPr lang="en-US" sz="1600" dirty="0" smtClean="0"/>
              <a:t>, 1999)</a:t>
            </a:r>
          </a:p>
          <a:p>
            <a:pPr lvl="1"/>
            <a:r>
              <a:rPr lang="en-US" dirty="0"/>
              <a:t>R</a:t>
            </a:r>
            <a:r>
              <a:rPr lang="en-US" dirty="0" smtClean="0"/>
              <a:t>eactivation of information in short term memory </a:t>
            </a:r>
            <a:r>
              <a:rPr lang="en-US" sz="1600" dirty="0" smtClean="0"/>
              <a:t>(</a:t>
            </a:r>
            <a:r>
              <a:rPr lang="en-US" sz="1600" dirty="0" err="1" smtClean="0"/>
              <a:t>Fuentemilla</a:t>
            </a:r>
            <a:r>
              <a:rPr lang="en-US" sz="1600" dirty="0" smtClean="0"/>
              <a:t> et al., 2010)</a:t>
            </a:r>
          </a:p>
          <a:p>
            <a:pPr marL="0" indent="0">
              <a:buNone/>
            </a:pPr>
            <a:endParaRPr lang="en-US" dirty="0"/>
          </a:p>
          <a:p>
            <a:endParaRPr lang="en-US" dirty="0"/>
          </a:p>
        </p:txBody>
      </p:sp>
    </p:spTree>
    <p:extLst>
      <p:ext uri="{BB962C8B-B14F-4D97-AF65-F5344CB8AC3E}">
        <p14:creationId xmlns:p14="http://schemas.microsoft.com/office/powerpoint/2010/main" val="9066874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θ</a:t>
            </a:r>
            <a:r>
              <a:rPr lang="en-US" dirty="0" smtClean="0"/>
              <a:t> power enhancement</a:t>
            </a:r>
            <a:endParaRPr lang="en-US" dirty="0"/>
          </a:p>
        </p:txBody>
      </p:sp>
      <p:sp>
        <p:nvSpPr>
          <p:cNvPr id="3" name="Content Placeholder 2"/>
          <p:cNvSpPr>
            <a:spLocks noGrp="1"/>
          </p:cNvSpPr>
          <p:nvPr>
            <p:ph idx="1"/>
          </p:nvPr>
        </p:nvSpPr>
        <p:spPr/>
        <p:txBody>
          <a:bodyPr/>
          <a:lstStyle/>
          <a:p>
            <a:r>
              <a:rPr lang="en-US" dirty="0" smtClean="0"/>
              <a:t>Found in various language/speech specific effects </a:t>
            </a:r>
          </a:p>
          <a:p>
            <a:pPr lvl="1"/>
            <a:r>
              <a:rPr lang="en-US" dirty="0" smtClean="0"/>
              <a:t>Semantic violations </a:t>
            </a:r>
            <a:r>
              <a:rPr lang="en-US" sz="1200" dirty="0" smtClean="0"/>
              <a:t>(</a:t>
            </a:r>
            <a:r>
              <a:rPr lang="en-US" sz="1200" dirty="0" err="1" smtClean="0"/>
              <a:t>Hagoort</a:t>
            </a:r>
            <a:r>
              <a:rPr lang="en-US" sz="1200" dirty="0" smtClean="0"/>
              <a:t> et al., 2004)</a:t>
            </a:r>
          </a:p>
          <a:p>
            <a:pPr lvl="1"/>
            <a:r>
              <a:rPr lang="en-US" dirty="0" smtClean="0"/>
              <a:t>Retrieval of lexico-semantic information </a:t>
            </a:r>
            <a:r>
              <a:rPr lang="en-US" sz="1200" dirty="0" smtClean="0"/>
              <a:t>(</a:t>
            </a:r>
            <a:r>
              <a:rPr lang="en-US" sz="1200" dirty="0" err="1" smtClean="0"/>
              <a:t>Bastiaansen</a:t>
            </a:r>
            <a:r>
              <a:rPr lang="en-US" sz="1200" dirty="0" smtClean="0"/>
              <a:t> et al., 2008)</a:t>
            </a:r>
          </a:p>
          <a:p>
            <a:pPr lvl="1"/>
            <a:r>
              <a:rPr lang="en-US" dirty="0" smtClean="0"/>
              <a:t>Increasing intelligibility of acoustically degraded speech, proportional to </a:t>
            </a:r>
            <a:r>
              <a:rPr lang="el-GR" dirty="0" smtClean="0"/>
              <a:t>α</a:t>
            </a:r>
            <a:r>
              <a:rPr lang="en-US" dirty="0" smtClean="0"/>
              <a:t> suppression </a:t>
            </a:r>
            <a:r>
              <a:rPr lang="en-US" sz="1200" dirty="0" smtClean="0"/>
              <a:t>(</a:t>
            </a:r>
            <a:r>
              <a:rPr lang="en-US" sz="1200" dirty="0" err="1" smtClean="0"/>
              <a:t>Obleser</a:t>
            </a:r>
            <a:r>
              <a:rPr lang="en-US" sz="1200" dirty="0" smtClean="0"/>
              <a:t> &amp; </a:t>
            </a:r>
            <a:r>
              <a:rPr lang="en-US" sz="1200" dirty="0" err="1" smtClean="0"/>
              <a:t>Weisz</a:t>
            </a:r>
            <a:r>
              <a:rPr lang="en-US" sz="1200" dirty="0" smtClean="0"/>
              <a:t>, 2012) </a:t>
            </a:r>
          </a:p>
        </p:txBody>
      </p:sp>
    </p:spTree>
    <p:extLst>
      <p:ext uri="{BB962C8B-B14F-4D97-AF65-F5344CB8AC3E}">
        <p14:creationId xmlns:p14="http://schemas.microsoft.com/office/powerpoint/2010/main" val="4722910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N400 amplitude</a:t>
            </a:r>
            <a:endParaRPr lang="en-US" dirty="0"/>
          </a:p>
        </p:txBody>
      </p:sp>
      <p:sp>
        <p:nvSpPr>
          <p:cNvPr id="3" name="Content Placeholder 2"/>
          <p:cNvSpPr>
            <a:spLocks noGrp="1"/>
          </p:cNvSpPr>
          <p:nvPr>
            <p:ph idx="1"/>
          </p:nvPr>
        </p:nvSpPr>
        <p:spPr/>
        <p:txBody>
          <a:bodyPr/>
          <a:lstStyle/>
          <a:p>
            <a:r>
              <a:rPr lang="en-US" dirty="0" smtClean="0"/>
              <a:t>Robust index of ‘</a:t>
            </a:r>
            <a:r>
              <a:rPr lang="en-US" dirty="0" err="1" smtClean="0"/>
              <a:t>wordness</a:t>
            </a:r>
            <a:r>
              <a:rPr lang="en-US" dirty="0" smtClean="0"/>
              <a:t>’</a:t>
            </a:r>
          </a:p>
          <a:p>
            <a:r>
              <a:rPr lang="en-US" dirty="0" smtClean="0"/>
              <a:t>Elicited by</a:t>
            </a:r>
          </a:p>
          <a:p>
            <a:pPr lvl="1"/>
            <a:r>
              <a:rPr lang="en-US" dirty="0" smtClean="0"/>
              <a:t>Unexpected words </a:t>
            </a:r>
            <a:r>
              <a:rPr lang="en-US" sz="1600" dirty="0" smtClean="0"/>
              <a:t>(</a:t>
            </a:r>
            <a:r>
              <a:rPr lang="en-US" sz="1600" dirty="0" err="1" smtClean="0"/>
              <a:t>e.g</a:t>
            </a:r>
            <a:r>
              <a:rPr lang="en-US" sz="1600" dirty="0" smtClean="0"/>
              <a:t>, Kutas &amp; Hilliard, 1980)</a:t>
            </a:r>
          </a:p>
          <a:p>
            <a:pPr lvl="1"/>
            <a:r>
              <a:rPr lang="en-US" dirty="0" smtClean="0"/>
              <a:t>Infrequent words </a:t>
            </a:r>
            <a:r>
              <a:rPr lang="en-US" sz="1600" dirty="0" smtClean="0"/>
              <a:t>(</a:t>
            </a:r>
            <a:r>
              <a:rPr lang="en-US" sz="1600" dirty="0" err="1" smtClean="0"/>
              <a:t>Dufour</a:t>
            </a:r>
            <a:r>
              <a:rPr lang="en-US" sz="1600" dirty="0" smtClean="0"/>
              <a:t> et al., 2013)</a:t>
            </a:r>
          </a:p>
          <a:p>
            <a:pPr lvl="1"/>
            <a:r>
              <a:rPr lang="en-US" dirty="0" smtClean="0"/>
              <a:t>Pseudowords </a:t>
            </a:r>
            <a:r>
              <a:rPr lang="en-US" sz="1600" dirty="0" smtClean="0"/>
              <a:t>(Friedrich et al., 2006)</a:t>
            </a:r>
          </a:p>
          <a:p>
            <a:r>
              <a:rPr lang="en-US" dirty="0" smtClean="0"/>
              <a:t>Reflects increasing processing difficulty of matching new input to memory content (lexical access).</a:t>
            </a:r>
          </a:p>
          <a:p>
            <a:pPr lvl="1"/>
            <a:endParaRPr lang="en-US" dirty="0"/>
          </a:p>
        </p:txBody>
      </p:sp>
    </p:spTree>
    <p:extLst>
      <p:ext uri="{BB962C8B-B14F-4D97-AF65-F5344CB8AC3E}">
        <p14:creationId xmlns:p14="http://schemas.microsoft.com/office/powerpoint/2010/main" val="33180035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Strauss et al. 2014</a:t>
            </a:r>
            <a:endParaRPr lang="en-US" dirty="0"/>
          </a:p>
        </p:txBody>
      </p:sp>
      <p:sp>
        <p:nvSpPr>
          <p:cNvPr id="3" name="Content Placeholder 2"/>
          <p:cNvSpPr>
            <a:spLocks noGrp="1"/>
          </p:cNvSpPr>
          <p:nvPr>
            <p:ph idx="1"/>
          </p:nvPr>
        </p:nvSpPr>
        <p:spPr/>
        <p:txBody>
          <a:bodyPr>
            <a:normAutofit/>
          </a:bodyPr>
          <a:lstStyle/>
          <a:p>
            <a:r>
              <a:rPr lang="en-US" dirty="0" smtClean="0"/>
              <a:t>Goal</a:t>
            </a:r>
          </a:p>
          <a:p>
            <a:pPr lvl="1"/>
            <a:r>
              <a:rPr lang="en-US" dirty="0"/>
              <a:t>D</a:t>
            </a:r>
            <a:r>
              <a:rPr lang="en-US" dirty="0" smtClean="0"/>
              <a:t>issociate </a:t>
            </a:r>
            <a:r>
              <a:rPr lang="el-GR" dirty="0" smtClean="0"/>
              <a:t>α</a:t>
            </a:r>
            <a:r>
              <a:rPr lang="en-US" dirty="0" smtClean="0"/>
              <a:t> and </a:t>
            </a:r>
            <a:r>
              <a:rPr lang="el-GR" dirty="0" smtClean="0"/>
              <a:t>θ</a:t>
            </a:r>
            <a:r>
              <a:rPr lang="en-US" dirty="0" smtClean="0"/>
              <a:t> neural oscillations</a:t>
            </a:r>
          </a:p>
          <a:p>
            <a:pPr lvl="1"/>
            <a:r>
              <a:rPr lang="en-US" dirty="0" smtClean="0"/>
              <a:t>Link dissociation with functions of speech recognition</a:t>
            </a:r>
          </a:p>
          <a:p>
            <a:pPr lvl="1"/>
            <a:r>
              <a:rPr lang="en-US" dirty="0" smtClean="0"/>
              <a:t>Compare with ERP N400 responses as index of ‘</a:t>
            </a:r>
            <a:r>
              <a:rPr lang="en-US" dirty="0" err="1" smtClean="0"/>
              <a:t>wordness</a:t>
            </a:r>
            <a:r>
              <a:rPr lang="en-US" dirty="0" smtClean="0"/>
              <a:t>’</a:t>
            </a:r>
          </a:p>
          <a:p>
            <a:r>
              <a:rPr lang="en-US" dirty="0" smtClean="0"/>
              <a:t>EEG experiment</a:t>
            </a:r>
          </a:p>
          <a:p>
            <a:pPr lvl="1"/>
            <a:r>
              <a:rPr lang="en-US" dirty="0" smtClean="0"/>
              <a:t>Auditory lexical decision task</a:t>
            </a:r>
          </a:p>
          <a:p>
            <a:pPr lvl="1"/>
            <a:r>
              <a:rPr lang="en-US" dirty="0" smtClean="0"/>
              <a:t>Speech along word-pseudo word continuum</a:t>
            </a:r>
          </a:p>
          <a:p>
            <a:pPr marL="457200" lvl="1"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8409707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17803</TotalTime>
  <Words>3327</Words>
  <Application>Microsoft Macintosh PowerPoint</Application>
  <PresentationFormat>On-screen Show (4:3)</PresentationFormat>
  <Paragraphs>404</Paragraphs>
  <Slides>50</Slides>
  <Notes>40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Strauss et al. (2014, 2015)</vt:lpstr>
      <vt:lpstr>Strauss et al. 2014</vt:lpstr>
      <vt:lpstr>α and cognitive functions</vt:lpstr>
      <vt:lpstr>α and functional inhibition</vt:lpstr>
      <vt:lpstr>θ oscillations</vt:lpstr>
      <vt:lpstr>θ power enhancement</vt:lpstr>
      <vt:lpstr>ERP N400 amplitude</vt:lpstr>
      <vt:lpstr>Strauss et al. 2014</vt:lpstr>
      <vt:lpstr>Stimuli</vt:lpstr>
      <vt:lpstr>Stimuli (adapted from Raettig and Kotz, 2008)</vt:lpstr>
      <vt:lpstr>Procedure</vt:lpstr>
      <vt:lpstr>Predictions</vt:lpstr>
      <vt:lpstr>Data analysis: ERPs</vt:lpstr>
      <vt:lpstr>Time frequency analysis</vt:lpstr>
      <vt:lpstr>PowerPoint Presentation</vt:lpstr>
      <vt:lpstr>PowerPoint Presentation</vt:lpstr>
      <vt:lpstr>Time frequency results</vt:lpstr>
      <vt:lpstr>Grand average power changes</vt:lpstr>
      <vt:lpstr>Assessment of relative power changes</vt:lpstr>
      <vt:lpstr>Results: Alpha: Test of ‘wordness effect’</vt:lpstr>
      <vt:lpstr>Results: Alpha: Source localization</vt:lpstr>
      <vt:lpstr>Results: θ: ‘Ambiguity’ effect</vt:lpstr>
      <vt:lpstr>Results: θ: Source localization</vt:lpstr>
      <vt:lpstr>2 separate networks disclosed by α-θ index</vt:lpstr>
      <vt:lpstr>Discussion</vt:lpstr>
      <vt:lpstr>General discussion </vt:lpstr>
      <vt:lpstr>PowerPoint Presentation</vt:lpstr>
      <vt:lpstr>Background</vt:lpstr>
      <vt:lpstr>Strauss et al. 2015</vt:lpstr>
      <vt:lpstr>Background</vt:lpstr>
      <vt:lpstr>Strauss et al. (2015): Hypothesis, approach</vt:lpstr>
      <vt:lpstr>Stimuli (adapted Raettig &amp; Kotz, 2008)</vt:lpstr>
      <vt:lpstr>SNR estimation</vt:lpstr>
      <vt:lpstr>Procedure</vt:lpstr>
      <vt:lpstr>EEG acqusition and processing</vt:lpstr>
      <vt:lpstr>Phase analysis</vt:lpstr>
      <vt:lpstr>Analysis: Phase bifurcation index (BI)</vt:lpstr>
      <vt:lpstr>Further analysis</vt:lpstr>
      <vt:lpstr>Power estimates</vt:lpstr>
      <vt:lpstr>ERP analysis</vt:lpstr>
      <vt:lpstr>Results: Accuracy of lexical decision</vt:lpstr>
      <vt:lpstr>Neural phase in the α band predicts lexical-decision accuracy </vt:lpstr>
      <vt:lpstr>Lexical-decision accuracy was not predictable from phase coherence, power, or ERP amplitude </vt:lpstr>
      <vt:lpstr>Results: Phase effects in θ band</vt:lpstr>
      <vt:lpstr>Findings: α</vt:lpstr>
      <vt:lpstr>Findings: α</vt:lpstr>
      <vt:lpstr>Remaining issues</vt:lpstr>
      <vt:lpstr>Remaining issues: Accuracy</vt:lpstr>
      <vt:lpstr>Conclusion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Gwyneth Lewis</dc:creator>
  <cp:lastModifiedBy>Gwyneth Lewis</cp:lastModifiedBy>
  <cp:revision>396</cp:revision>
  <cp:lastPrinted>2015-05-04T22:17:28Z</cp:lastPrinted>
  <dcterms:created xsi:type="dcterms:W3CDTF">2015-04-18T18:18:15Z</dcterms:created>
  <dcterms:modified xsi:type="dcterms:W3CDTF">2015-07-06T21:53:42Z</dcterms:modified>
</cp:coreProperties>
</file>