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40606B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232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cha\Documents\STAT%20581\Explorator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Number of Assigned IPCs</a:t>
            </a:r>
          </a:p>
          <a:p>
            <a:pPr>
              <a:defRPr/>
            </a:pPr>
            <a:r>
              <a:rPr lang="en-US" sz="1200" dirty="0"/>
              <a:t>2018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'Num of IPC'!$C$5:$C$30</c:f>
              <c:strCache>
                <c:ptCount val="2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&gt;25</c:v>
                </c:pt>
              </c:strCache>
            </c:strRef>
          </c:cat>
          <c:val>
            <c:numRef>
              <c:f>'Num of IPC'!$D$5:$D$30</c:f>
              <c:numCache>
                <c:formatCode>0,</c:formatCode>
                <c:ptCount val="26"/>
                <c:pt idx="0">
                  <c:v>19511</c:v>
                </c:pt>
                <c:pt idx="1">
                  <c:v>42811</c:v>
                </c:pt>
                <c:pt idx="2">
                  <c:v>51868</c:v>
                </c:pt>
                <c:pt idx="3">
                  <c:v>48579</c:v>
                </c:pt>
                <c:pt idx="4">
                  <c:v>39663</c:v>
                </c:pt>
                <c:pt idx="5">
                  <c:v>29937</c:v>
                </c:pt>
                <c:pt idx="6">
                  <c:v>21899</c:v>
                </c:pt>
                <c:pt idx="7">
                  <c:v>15784</c:v>
                </c:pt>
                <c:pt idx="8">
                  <c:v>11073</c:v>
                </c:pt>
                <c:pt idx="9">
                  <c:v>7785</c:v>
                </c:pt>
                <c:pt idx="10">
                  <c:v>5359</c:v>
                </c:pt>
                <c:pt idx="11">
                  <c:v>3748</c:v>
                </c:pt>
                <c:pt idx="12">
                  <c:v>2788</c:v>
                </c:pt>
                <c:pt idx="13">
                  <c:v>2009</c:v>
                </c:pt>
                <c:pt idx="14">
                  <c:v>1467</c:v>
                </c:pt>
                <c:pt idx="15">
                  <c:v>1059</c:v>
                </c:pt>
                <c:pt idx="16">
                  <c:v>835</c:v>
                </c:pt>
                <c:pt idx="17">
                  <c:v>600</c:v>
                </c:pt>
                <c:pt idx="18">
                  <c:v>439</c:v>
                </c:pt>
                <c:pt idx="19">
                  <c:v>341</c:v>
                </c:pt>
                <c:pt idx="20">
                  <c:v>304</c:v>
                </c:pt>
                <c:pt idx="21">
                  <c:v>248</c:v>
                </c:pt>
                <c:pt idx="22">
                  <c:v>215</c:v>
                </c:pt>
                <c:pt idx="23">
                  <c:v>167</c:v>
                </c:pt>
                <c:pt idx="24">
                  <c:v>130</c:v>
                </c:pt>
                <c:pt idx="25">
                  <c:v>741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31-48AD-A549-27D03C7C32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404788600"/>
        <c:axId val="404791880"/>
      </c:barChart>
      <c:catAx>
        <c:axId val="404788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4791880"/>
        <c:crosses val="autoZero"/>
        <c:auto val="1"/>
        <c:lblAlgn val="ctr"/>
        <c:lblOffset val="100"/>
        <c:noMultiLvlLbl val="0"/>
      </c:catAx>
      <c:valAx>
        <c:axId val="404791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Granted</a:t>
                </a:r>
                <a:r>
                  <a:rPr lang="en-US" baseline="0"/>
                  <a:t> Patents</a:t>
                </a:r>
              </a:p>
              <a:p>
                <a:pPr>
                  <a:defRPr/>
                </a:pPr>
                <a:r>
                  <a:rPr lang="en-US" baseline="0"/>
                  <a:t>(000s)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,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4788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F9EA3-9E0D-41B7-9D75-123EA74F0ACF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FC43-565C-4299-9584-53A77C66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26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F9EA3-9E0D-41B7-9D75-123EA74F0ACF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FC43-565C-4299-9584-53A77C66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28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F9EA3-9E0D-41B7-9D75-123EA74F0ACF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FC43-565C-4299-9584-53A77C66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55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scene3d>
              <a:camera prst="orthographicFront"/>
              <a:lightRig rig="threePt" dir="t"/>
            </a:scene3d>
            <a:sp3d>
              <a:bevelT w="38100" h="38100"/>
            </a:sp3d>
          </a:bodyPr>
          <a:lstStyle>
            <a:lvl1pPr algn="l">
              <a:defRPr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133600" cy="365125"/>
          </a:xfrm>
        </p:spPr>
        <p:txBody>
          <a:bodyPr/>
          <a:lstStyle/>
          <a:p>
            <a:fld id="{CD3F9EA3-9E0D-41B7-9D75-123EA74F0ACF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F1FAFC43-565C-4299-9584-53A77C66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48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F9EA3-9E0D-41B7-9D75-123EA74F0ACF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FC43-565C-4299-9584-53A77C66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3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F9EA3-9E0D-41B7-9D75-123EA74F0ACF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FC43-565C-4299-9584-53A77C66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9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F9EA3-9E0D-41B7-9D75-123EA74F0ACF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FC43-565C-4299-9584-53A77C66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70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F9EA3-9E0D-41B7-9D75-123EA74F0ACF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FC43-565C-4299-9584-53A77C66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35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F9EA3-9E0D-41B7-9D75-123EA74F0ACF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FC43-565C-4299-9584-53A77C66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96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F9EA3-9E0D-41B7-9D75-123EA74F0ACF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FC43-565C-4299-9584-53A77C66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F9EA3-9E0D-41B7-9D75-123EA74F0ACF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FC43-565C-4299-9584-53A77C66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92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F9EA3-9E0D-41B7-9D75-123EA74F0ACF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FC43-565C-4299-9584-53A77C66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50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82" y="4191000"/>
            <a:ext cx="5999018" cy="2057400"/>
          </a:xfrm>
        </p:spPr>
        <p:txBody>
          <a:bodyPr>
            <a:normAutofit/>
          </a:bodyPr>
          <a:lstStyle/>
          <a:p>
            <a:pPr algn="l"/>
            <a:r>
              <a:rPr lang="en-US" sz="2600" dirty="0">
                <a:latin typeface="+mn-lt"/>
              </a:rPr>
              <a:t>Multilabel Classification of Patent Text:</a:t>
            </a:r>
            <a:br>
              <a:rPr lang="en-US" sz="2600" dirty="0">
                <a:latin typeface="+mn-lt"/>
              </a:rPr>
            </a:br>
            <a:r>
              <a:rPr lang="en-US" sz="2600" dirty="0">
                <a:latin typeface="+mn-lt"/>
              </a:rPr>
              <a:t>     An Assessment of IPC Adoption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867400" y="4191000"/>
            <a:ext cx="3200400" cy="2057400"/>
          </a:xfrm>
          <a:prstGeom prst="rect">
            <a:avLst/>
          </a:prstGeom>
        </p:spPr>
        <p:txBody>
          <a:bodyPr vert="horz" lIns="45720" tIns="0" rIns="45720" bIns="0" anchor="ctr" anchorCtr="0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r" defTabSz="914400" rtl="0" eaLnBrk="1" fontAlgn="auto" latinLnBrk="0" hangingPunct="1">
              <a:lnSpc>
                <a:spcPct val="6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u="none" strike="noStrike" kern="1200" cap="none" spc="0" normalizeH="0" baseline="0" noProof="0" dirty="0">
              <a:ln w="6350">
                <a:noFill/>
              </a:ln>
              <a:solidFill>
                <a:schemeClr val="bg1">
                  <a:lumMod val="8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638800" y="4191000"/>
            <a:ext cx="3484418" cy="20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  <a:sp3d>
              <a:bevelT w="25400" h="25400"/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b="1" dirty="0">
                <a:solidFill>
                  <a:schemeClr val="bg1"/>
                </a:solidFill>
                <a:latin typeface="+mn-lt"/>
              </a:rPr>
              <a:t>Michael Bryan</a:t>
            </a:r>
          </a:p>
          <a:p>
            <a:pPr algn="r"/>
            <a:r>
              <a:rPr lang="en-US" sz="2000" b="1" dirty="0">
                <a:solidFill>
                  <a:schemeClr val="bg1"/>
                </a:solidFill>
                <a:latin typeface="+mn-lt"/>
              </a:rPr>
              <a:t>Open Environments</a:t>
            </a:r>
          </a:p>
          <a:p>
            <a:pPr algn="r"/>
            <a:r>
              <a:rPr lang="en-US" sz="2000" b="1" dirty="0">
                <a:solidFill>
                  <a:schemeClr val="bg1"/>
                </a:solidFill>
                <a:latin typeface="+mn-lt"/>
              </a:rPr>
              <a:t>August 9, 2019</a:t>
            </a:r>
          </a:p>
        </p:txBody>
      </p:sp>
    </p:spTree>
    <p:extLst>
      <p:ext uri="{BB962C8B-B14F-4D97-AF65-F5344CB8AC3E}">
        <p14:creationId xmlns:p14="http://schemas.microsoft.com/office/powerpoint/2010/main" val="3347378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486400"/>
          </a:xfrm>
        </p:spPr>
        <p:txBody>
          <a:bodyPr>
            <a:noAutofit/>
          </a:bodyPr>
          <a:lstStyle/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E9E88524-DB17-48C0-8560-37EFEDA33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effectLst/>
              </a:rPr>
              <a:t>Considerations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75234FD-6300-4CCC-8CFC-F97EE1E2595B}"/>
              </a:ext>
            </a:extLst>
          </p:cNvPr>
          <p:cNvSpPr txBox="1">
            <a:spLocks/>
          </p:cNvSpPr>
          <p:nvPr/>
        </p:nvSpPr>
        <p:spPr>
          <a:xfrm>
            <a:off x="381000" y="1219200"/>
            <a:ext cx="8763000" cy="548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Correcting the lack of uniformity in IPC code assignments will directly impact a subsequent predictive model.</a:t>
            </a:r>
          </a:p>
          <a:p>
            <a:r>
              <a:rPr lang="en-US" sz="2800" dirty="0"/>
              <a:t>Word embeddings demonstrated in this study have multiple natural language applications. The USPTO should consider developing an internal embedding data resource for reuse and continual improvement. </a:t>
            </a:r>
          </a:p>
          <a:p>
            <a:r>
              <a:rPr lang="en-US" sz="2800" dirty="0"/>
              <a:t>A next step should include tuning algorithms and their associated optional parameters. </a:t>
            </a:r>
          </a:p>
          <a:p>
            <a:r>
              <a:rPr lang="en-US" sz="2800" dirty="0"/>
              <a:t>A target operational state warrants planning the proper compute environments for training and real time inference.</a:t>
            </a:r>
          </a:p>
          <a:p>
            <a:endParaRPr lang="en-US" sz="2800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10039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486400"/>
          </a:xfrm>
        </p:spPr>
        <p:txBody>
          <a:bodyPr>
            <a:noAutofit/>
          </a:bodyPr>
          <a:lstStyle/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E9E88524-DB17-48C0-8560-37EFEDA33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effectLst/>
              </a:rPr>
              <a:t>Major References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1C04F0-965F-4A98-A33B-511475FD29AD}"/>
              </a:ext>
            </a:extLst>
          </p:cNvPr>
          <p:cNvSpPr/>
          <p:nvPr/>
        </p:nvSpPr>
        <p:spPr>
          <a:xfrm>
            <a:off x="381000" y="1219200"/>
            <a:ext cx="8305800" cy="4893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The preparation of this study relied on analytical, technical and functional sources including: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USPTO’s Bulk Data Storage System (USPTO)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WIPO’s IPC Master files specification version 2.1 (WIPO)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Stanford University’s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GloVe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algorithm (Pennington)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Keras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Deep Learning Library (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Chollet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Natural Language Toolkit (Bird)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TensorFlow (Google)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Porter Stemming Algorithm (Porter)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University of Pennsylvania’s English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Gigaword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(LDC)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Princeton University’s WordNet Lexical Database for English (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Fellbaum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94016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C21C3E2-A3DF-4A61-A556-46575952DDF4}"/>
              </a:ext>
            </a:extLst>
          </p:cNvPr>
          <p:cNvSpPr/>
          <p:nvPr/>
        </p:nvSpPr>
        <p:spPr>
          <a:xfrm>
            <a:off x="0" y="914400"/>
            <a:ext cx="9144000" cy="5562600"/>
          </a:xfrm>
          <a:prstGeom prst="rect">
            <a:avLst/>
          </a:prstGeom>
          <a:solidFill>
            <a:srgbClr val="40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800"/>
              </a:spcAft>
            </a:pPr>
            <a:r>
              <a:rPr lang="en-US" sz="3600" dirty="0"/>
              <a:t>Michael Bryan</a:t>
            </a:r>
          </a:p>
          <a:p>
            <a:pPr algn="ctr"/>
            <a:r>
              <a:rPr lang="en-US" sz="2800" dirty="0"/>
              <a:t>https://github.com/michaelbbryan/patentclass</a:t>
            </a:r>
          </a:p>
          <a:p>
            <a:pPr algn="ctr"/>
            <a:r>
              <a:rPr lang="en-US" sz="2800" dirty="0"/>
              <a:t>michael.b.bryan@gmail.com</a:t>
            </a:r>
          </a:p>
          <a:p>
            <a:pPr algn="ctr"/>
            <a:r>
              <a:rPr lang="en-US" sz="2800" dirty="0"/>
              <a:t>(703) 638-3224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Multilabel Classification of Patent Text</a:t>
            </a:r>
          </a:p>
        </p:txBody>
      </p:sp>
    </p:spTree>
    <p:extLst>
      <p:ext uri="{BB962C8B-B14F-4D97-AF65-F5344CB8AC3E}">
        <p14:creationId xmlns:p14="http://schemas.microsoft.com/office/powerpoint/2010/main" val="1826591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486400"/>
          </a:xfrm>
        </p:spPr>
        <p:txBody>
          <a:bodyPr>
            <a:noAutofit/>
          </a:bodyPr>
          <a:lstStyle/>
          <a:p>
            <a:r>
              <a:rPr lang="en-US" sz="2800" dirty="0"/>
              <a:t>Patents are important large economies</a:t>
            </a:r>
          </a:p>
          <a:p>
            <a:r>
              <a:rPr lang="en-US" sz="2800" dirty="0"/>
              <a:t>Increasingly a matter of global security</a:t>
            </a:r>
          </a:p>
          <a:p>
            <a:r>
              <a:rPr lang="en-US" sz="2800" dirty="0"/>
              <a:t>United Nations coordinates practices across countries</a:t>
            </a:r>
          </a:p>
          <a:p>
            <a:r>
              <a:rPr lang="en-US" sz="2800" dirty="0"/>
              <a:t>In 2015, the U.S. adopted WIPO’s IPC standard</a:t>
            </a:r>
          </a:p>
          <a:p>
            <a:r>
              <a:rPr lang="en-US" sz="2800" dirty="0"/>
              <a:t>2018 was the first full year of U.S. use of IPC</a:t>
            </a:r>
          </a:p>
          <a:p>
            <a:endParaRPr lang="en-US" sz="2800" dirty="0"/>
          </a:p>
          <a:p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8C08ED-D440-4BA0-AEB5-9E9705D131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038600"/>
            <a:ext cx="1645920" cy="16459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415504-3934-436A-AA20-316251344A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003" y="4038600"/>
            <a:ext cx="1645920" cy="16459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6EA25C-3D15-4B8E-A539-F171D97CF0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038600"/>
            <a:ext cx="1678971" cy="16459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59F406-FF5F-42E5-91BE-E7DF9D7F3C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721" y="4038600"/>
            <a:ext cx="1436297" cy="1645920"/>
          </a:xfrm>
          <a:prstGeom prst="rect">
            <a:avLst/>
          </a:prstGeo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E9E88524-DB17-48C0-8560-37EFEDA33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effectLst/>
              </a:rPr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1946954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066800"/>
            <a:ext cx="6705600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Are IPC codes evenly assigned?</a:t>
            </a:r>
          </a:p>
          <a:p>
            <a:pPr marL="0" indent="0">
              <a:buNone/>
            </a:pPr>
            <a:r>
              <a:rPr lang="en-US" sz="2800" i="1" dirty="0"/>
              <a:t>      Chi squared with multiple comparison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Can IPC code assignments be automated?</a:t>
            </a:r>
          </a:p>
          <a:p>
            <a:pPr marL="0" indent="0">
              <a:buNone/>
            </a:pPr>
            <a:r>
              <a:rPr lang="en-US" sz="2800" i="1" dirty="0"/>
              <a:t>      Machine learning with word embedding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Can anomalous assignment be detected?</a:t>
            </a:r>
          </a:p>
          <a:p>
            <a:pPr marL="0" indent="0">
              <a:buNone/>
            </a:pPr>
            <a:r>
              <a:rPr lang="en-US" sz="2800" i="1" dirty="0"/>
              <a:t>      Binomial distribution and the sigmoid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E9E88524-DB17-48C0-8560-37EFEDA33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effectLst/>
              </a:rPr>
              <a:t>Assessment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000194-9A54-4E79-ACE1-D772C6A43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47800"/>
            <a:ext cx="1828800" cy="109922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D9C3F9-15FB-4747-9258-D5452C4C5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4724400"/>
            <a:ext cx="1828800" cy="109311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B814B50-B7B2-4452-9BF2-749F5F9EDDEB}"/>
              </a:ext>
            </a:extLst>
          </p:cNvPr>
          <p:cNvPicPr preferRelativeResize="0"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087073"/>
            <a:ext cx="1828800" cy="109728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4901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486400"/>
          </a:xfrm>
        </p:spPr>
        <p:txBody>
          <a:bodyPr>
            <a:noAutofit/>
          </a:bodyPr>
          <a:lstStyle/>
          <a:p>
            <a:r>
              <a:rPr lang="en-US" sz="2800" dirty="0"/>
              <a:t>USPTO publishes new patents weekly in “Red Book”.</a:t>
            </a:r>
          </a:p>
          <a:p>
            <a:r>
              <a:rPr lang="en-US" sz="2800" dirty="0"/>
              <a:t>In 2018, there were 309,360 patents granted.</a:t>
            </a:r>
          </a:p>
          <a:p>
            <a:r>
              <a:rPr lang="en-US" sz="2800" dirty="0"/>
              <a:t>Each includes narrative descriptions and abstracts.</a:t>
            </a:r>
          </a:p>
          <a:p>
            <a:r>
              <a:rPr lang="en-US" sz="2800" dirty="0"/>
              <a:t>The text includes 3,390,338 unique terms </a:t>
            </a:r>
          </a:p>
          <a:p>
            <a:r>
              <a:rPr lang="en-US" sz="2800" dirty="0"/>
              <a:t>Used 1,629,204,688 times.</a:t>
            </a:r>
          </a:p>
          <a:p>
            <a:endParaRPr lang="en-US" sz="2800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E9E88524-DB17-48C0-8560-37EFEDA33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effectLst/>
              </a:rPr>
              <a:t>Patent Text</a:t>
            </a:r>
          </a:p>
        </p:txBody>
      </p:sp>
      <p:sp>
        <p:nvSpPr>
          <p:cNvPr id="2" name="Rectangle: Folded Corner 1">
            <a:extLst>
              <a:ext uri="{FF2B5EF4-FFF2-40B4-BE49-F238E27FC236}">
                <a16:creationId xmlns:a16="http://schemas.microsoft.com/office/drawing/2014/main" id="{A3E65BAB-5C5D-48C0-A36B-476FD7E6F7AB}"/>
              </a:ext>
            </a:extLst>
          </p:cNvPr>
          <p:cNvSpPr/>
          <p:nvPr/>
        </p:nvSpPr>
        <p:spPr>
          <a:xfrm>
            <a:off x="228600" y="3886200"/>
            <a:ext cx="4114800" cy="2286000"/>
          </a:xfrm>
          <a:prstGeom prst="foldedCorner">
            <a:avLst>
              <a:gd name="adj" fmla="val 38616"/>
            </a:avLst>
          </a:prstGeom>
          <a:solidFill>
            <a:srgbClr val="FFFFCC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By contrast, the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     Oxford English Dictionary 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          defines 171,476 unique words </a:t>
            </a:r>
            <a:endParaRPr lang="en-US" sz="2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720D137-BED9-4538-82CB-C2F2AE5702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3365686"/>
              </p:ext>
            </p:extLst>
          </p:nvPr>
        </p:nvGraphicFramePr>
        <p:xfrm>
          <a:off x="4495800" y="3910329"/>
          <a:ext cx="41148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0537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486400"/>
          </a:xfrm>
        </p:spPr>
        <p:txBody>
          <a:bodyPr>
            <a:noAutofit/>
          </a:bodyPr>
          <a:lstStyle/>
          <a:p>
            <a:r>
              <a:rPr lang="en-US" sz="2800" dirty="0"/>
              <a:t>A hierarchical scheme of codes that tag subject matter</a:t>
            </a:r>
          </a:p>
          <a:p>
            <a:r>
              <a:rPr lang="en-US" sz="2800" dirty="0"/>
              <a:t>One or several IPCs are assigned to each patent</a:t>
            </a:r>
          </a:p>
          <a:p>
            <a:r>
              <a:rPr lang="en-US" sz="2800" dirty="0"/>
              <a:t>6,699 distinct IPCs were assigned 987,494 times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E9E88524-DB17-48C0-8560-37EFEDA33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effectLst/>
              </a:rPr>
              <a:t>International Patent Classification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4D452C-CD06-41F0-A48D-24B9F39B7951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9" y="2971800"/>
            <a:ext cx="7772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676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486400"/>
          </a:xfrm>
        </p:spPr>
        <p:txBody>
          <a:bodyPr>
            <a:noAutofit/>
          </a:bodyPr>
          <a:lstStyle/>
          <a:p>
            <a:r>
              <a:rPr lang="en-US" sz="2800" dirty="0"/>
              <a:t>Removing patents with less than 5K characters.</a:t>
            </a:r>
          </a:p>
          <a:p>
            <a:r>
              <a:rPr lang="en-US" sz="2800" dirty="0"/>
              <a:t>Removing IPCs that were rarely used.</a:t>
            </a:r>
          </a:p>
          <a:p>
            <a:r>
              <a:rPr lang="en-US" sz="2800" dirty="0"/>
              <a:t>Leaves an 11GB study set with these counts: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E9E88524-DB17-48C0-8560-37EFEDA33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effectLst/>
              </a:rPr>
              <a:t>Study Data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25F5EC-BF8E-4E1D-8558-41656F5CB611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3775364"/>
            <a:ext cx="7772400" cy="24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39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Chi Squared Test of Uniformity</a:t>
            </a:r>
          </a:p>
          <a:p>
            <a:pPr marL="0" indent="0">
              <a:buNone/>
            </a:pPr>
            <a:r>
              <a:rPr lang="en-US" sz="2800" dirty="0"/>
              <a:t>Bonferroni Adjustment for Multiple Comparison</a:t>
            </a:r>
          </a:p>
          <a:p>
            <a:pPr marL="0" indent="0">
              <a:buNone/>
            </a:pPr>
            <a:r>
              <a:rPr lang="en-US" sz="2800" dirty="0"/>
              <a:t>At each level of the IPC hierarchy</a:t>
            </a:r>
          </a:p>
          <a:p>
            <a:pPr marL="0" indent="0">
              <a:buNone/>
            </a:pPr>
            <a:r>
              <a:rPr lang="en-US" sz="2800" dirty="0"/>
              <a:t>48 passes of 752 tests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E9E88524-DB17-48C0-8560-37EFEDA33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effectLst/>
              </a:rPr>
              <a:t>Evenness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E302AE-CDBB-41A2-9A92-39A9B0E9B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670" y="2688148"/>
            <a:ext cx="3886200" cy="23661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5800E9-AF58-4B3E-B71D-5C0AD62A3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5059680"/>
            <a:ext cx="3962400" cy="1188720"/>
          </a:xfrm>
          <a:prstGeom prst="rect">
            <a:avLst/>
          </a:prstGeom>
        </p:spPr>
      </p:pic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22AD6BF7-7045-482C-89A1-212B448B05B6}"/>
              </a:ext>
            </a:extLst>
          </p:cNvPr>
          <p:cNvSpPr/>
          <p:nvPr/>
        </p:nvSpPr>
        <p:spPr>
          <a:xfrm>
            <a:off x="228600" y="3886200"/>
            <a:ext cx="4114800" cy="2286000"/>
          </a:xfrm>
          <a:prstGeom prst="foldedCorner">
            <a:avLst>
              <a:gd name="adj" fmla="val 38616"/>
            </a:avLst>
          </a:prstGeom>
          <a:solidFill>
            <a:srgbClr val="FFFFCC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The most frequent 67 IPCs, or 1%, </a:t>
            </a:r>
          </a:p>
          <a:p>
            <a:pPr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represent 38.2% of all assignments!</a:t>
            </a:r>
            <a:endParaRPr lang="en-US" sz="2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602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For a given patent text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   word embeddings convert the words to numeric vectors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      of 300 latent dimensions on 100K frequent words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        gives an input vector of 30 million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           to a neural network with a custom loss function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             which generates a vector of IPC probabilities.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Detail and references are available in the study report.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E9E88524-DB17-48C0-8560-37EFEDA33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effectLst/>
              </a:rPr>
              <a:t>Predictability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D2FC41C8-CD30-425A-A802-CE254C7EA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962400"/>
            <a:ext cx="6781800" cy="157249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Trained  152,245 patent texts with 475,405 IPC assignments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Validated  152,246 patent texts with 461,890 IPC assignments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Predicted  208,966 assignments correctly or 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45.24%</a:t>
            </a:r>
            <a:endParaRPr lang="en-US" b="1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036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486400"/>
          </a:xfrm>
        </p:spPr>
        <p:txBody>
          <a:bodyPr>
            <a:noAutofit/>
          </a:bodyPr>
          <a:lstStyle/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E9E88524-DB17-48C0-8560-37EFEDA33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effectLst/>
              </a:rPr>
              <a:t>Anomaly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6356C8F-8E4A-4C15-807C-87A21942CD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1000" y="1219200"/>
                <a:ext cx="8763000" cy="5486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/>
                  <a:t>The model developed above, given a patent’s descriptive text, will give a vector of probabilities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2800" dirty="0"/>
                  <a:t> by IPC code.</a:t>
                </a:r>
              </a:p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800" dirty="0"/>
                  <a:t>Consider an observed vector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sz="2800" dirty="0"/>
                  <a:t> with 0,1 identifying actual assignments. 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			 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                                +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1   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𝑚𝑖𝑠𝑠𝑖𝑛𝑔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𝐼𝑃𝐶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𝑎𝑠𝑠𝑖𝑔𝑛𝑚𝑒𝑛𝑡</m:t>
                      </m:r>
                    </m:oMath>
                  </m:oMathPara>
                </a14:m>
                <a:endParaRPr lang="en-US" sz="2800" dirty="0"/>
              </a:p>
              <a:p>
                <a:pPr marL="8001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~            0   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𝑐𝑜𝑟𝑟𝑒𝑐𝑡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𝑎𝑠𝑠𝑖𝑔𝑛𝑚𝑒𝑛𝑡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                                    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𝑖𝑛𝑐𝑜𝑟𝑟𝑒𝑐𝑡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𝑎𝑠𝑠𝑖𝑔𝑛𝑚𝑒𝑛𝑡</m:t>
                      </m:r>
                    </m:oMath>
                  </m:oMathPara>
                </a14:m>
                <a:endParaRPr lang="en-US" sz="2800" dirty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800" dirty="0"/>
                  <a:t>If each IPC is treated as a binomial, each will have an observed and predicted variance. The variance of the differences, then is taken as the sum:</a:t>
                </a:r>
              </a:p>
              <a:p>
                <a:pPr marL="800100" lvl="2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6356C8F-8E4A-4C15-807C-87A21942C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219200"/>
                <a:ext cx="8763000" cy="5486400"/>
              </a:xfrm>
              <a:prstGeom prst="rect">
                <a:avLst/>
              </a:prstGeom>
              <a:blipFill>
                <a:blip r:embed="rId2"/>
                <a:stretch>
                  <a:fillRect l="-1253" t="-1000" r="-1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eft Brace 1">
            <a:extLst>
              <a:ext uri="{FF2B5EF4-FFF2-40B4-BE49-F238E27FC236}">
                <a16:creationId xmlns:a16="http://schemas.microsoft.com/office/drawing/2014/main" id="{5CA2ACA1-2D2A-40A6-B418-66D13507DB3E}"/>
              </a:ext>
            </a:extLst>
          </p:cNvPr>
          <p:cNvSpPr/>
          <p:nvPr/>
        </p:nvSpPr>
        <p:spPr>
          <a:xfrm>
            <a:off x="2819400" y="3048000"/>
            <a:ext cx="533400" cy="1295400"/>
          </a:xfrm>
          <a:prstGeom prst="leftBrace">
            <a:avLst>
              <a:gd name="adj1" fmla="val 28846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75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3384</TotalTime>
  <Words>538</Words>
  <Application>Microsoft Office PowerPoint</Application>
  <PresentationFormat>On-screen Show (4:3)</PresentationFormat>
  <Paragraphs>97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 Math</vt:lpstr>
      <vt:lpstr>Comic Sans MS</vt:lpstr>
      <vt:lpstr>Symbol</vt:lpstr>
      <vt:lpstr>Office Theme</vt:lpstr>
      <vt:lpstr>Multilabel Classification of Patent Text:      An Assessment of IPC Adoption</vt:lpstr>
      <vt:lpstr>Context</vt:lpstr>
      <vt:lpstr>Assessment</vt:lpstr>
      <vt:lpstr>Patent Text</vt:lpstr>
      <vt:lpstr>International Patent Classification</vt:lpstr>
      <vt:lpstr>Study Data</vt:lpstr>
      <vt:lpstr>Evenness</vt:lpstr>
      <vt:lpstr>Predictability</vt:lpstr>
      <vt:lpstr>Anomaly Detection</vt:lpstr>
      <vt:lpstr>Considerations</vt:lpstr>
      <vt:lpstr>Major References</vt:lpstr>
      <vt:lpstr>Multilabel Classification of Patent Text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Bryan</dc:creator>
  <cp:lastModifiedBy>Michael Bryan</cp:lastModifiedBy>
  <cp:revision>141</cp:revision>
  <dcterms:created xsi:type="dcterms:W3CDTF">2012-08-07T20:37:05Z</dcterms:created>
  <dcterms:modified xsi:type="dcterms:W3CDTF">2019-07-28T14:11:36Z</dcterms:modified>
</cp:coreProperties>
</file>