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78" r:id="rId1"/>
  </p:sldMasterIdLst>
  <p:notesMasterIdLst>
    <p:notesMasterId r:id="rId26"/>
  </p:notesMasterIdLst>
  <p:handoutMasterIdLst>
    <p:handoutMasterId r:id="rId27"/>
  </p:handoutMasterIdLst>
  <p:sldIdLst>
    <p:sldId id="256" r:id="rId2"/>
    <p:sldId id="402" r:id="rId3"/>
    <p:sldId id="382" r:id="rId4"/>
    <p:sldId id="383" r:id="rId5"/>
    <p:sldId id="360" r:id="rId6"/>
    <p:sldId id="361" r:id="rId7"/>
    <p:sldId id="363" r:id="rId8"/>
    <p:sldId id="362" r:id="rId9"/>
    <p:sldId id="364" r:id="rId10"/>
    <p:sldId id="365" r:id="rId11"/>
    <p:sldId id="366" r:id="rId12"/>
    <p:sldId id="367" r:id="rId13"/>
    <p:sldId id="368" r:id="rId14"/>
    <p:sldId id="375" r:id="rId15"/>
    <p:sldId id="403" r:id="rId16"/>
    <p:sldId id="378" r:id="rId17"/>
    <p:sldId id="405" r:id="rId18"/>
    <p:sldId id="377" r:id="rId19"/>
    <p:sldId id="406" r:id="rId20"/>
    <p:sldId id="379" r:id="rId21"/>
    <p:sldId id="380" r:id="rId22"/>
    <p:sldId id="381" r:id="rId23"/>
    <p:sldId id="407" r:id="rId24"/>
    <p:sldId id="296" r:id="rId25"/>
  </p:sldIdLst>
  <p:sldSz cx="10799763" cy="7199313"/>
  <p:notesSz cx="6743700" cy="1034256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4" pos="3402" userDrawn="1">
          <p15:clr>
            <a:srgbClr val="A4A3A4"/>
          </p15:clr>
        </p15:guide>
        <p15:guide id="5" orient="horz" pos="226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Faes" initials="M" lastIdx="1" clrIdx="0">
    <p:extLst>
      <p:ext uri="{19B8F6BF-5375-455C-9EA6-DF929625EA0E}">
        <p15:presenceInfo xmlns:p15="http://schemas.microsoft.com/office/powerpoint/2012/main" userId="Michael Fae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8FA"/>
    <a:srgbClr val="38BE75"/>
    <a:srgbClr val="9D6BC3"/>
    <a:srgbClr val="FCACD5"/>
    <a:srgbClr val="D9AEF6"/>
    <a:srgbClr val="A2D762"/>
    <a:srgbClr val="A9D8FB"/>
    <a:srgbClr val="008000"/>
    <a:srgbClr val="DCDCDC"/>
    <a:srgbClr val="E4E4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76" autoAdjust="0"/>
    <p:restoredTop sz="80516" autoAdjust="0"/>
  </p:normalViewPr>
  <p:slideViewPr>
    <p:cSldViewPr snapToGrid="0">
      <p:cViewPr varScale="1">
        <p:scale>
          <a:sx n="86" d="100"/>
          <a:sy n="86" d="100"/>
        </p:scale>
        <p:origin x="1032" y="78"/>
      </p:cViewPr>
      <p:guideLst>
        <p:guide pos="3402"/>
        <p:guide orient="horz" pos="2268"/>
      </p:guideLst>
    </p:cSldViewPr>
  </p:slideViewPr>
  <p:notesTextViewPr>
    <p:cViewPr>
      <p:scale>
        <a:sx n="3" d="2"/>
        <a:sy n="3" d="2"/>
      </p:scale>
      <p:origin x="0" y="0"/>
    </p:cViewPr>
  </p:notesTextViewPr>
  <p:sorterViewPr>
    <p:cViewPr>
      <p:scale>
        <a:sx n="70" d="100"/>
        <a:sy n="70" d="100"/>
      </p:scale>
      <p:origin x="0" y="-4107"/>
    </p:cViewPr>
  </p:sorterViewPr>
  <p:notesViewPr>
    <p:cSldViewPr snapToGrid="0" showGuides="1">
      <p:cViewPr varScale="1">
        <p:scale>
          <a:sx n="84" d="100"/>
          <a:sy n="84" d="100"/>
        </p:scale>
        <p:origin x="693" y="39"/>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2270" cy="51892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19869" y="0"/>
            <a:ext cx="2922270" cy="518924"/>
          </a:xfrm>
          <a:prstGeom prst="rect">
            <a:avLst/>
          </a:prstGeom>
        </p:spPr>
        <p:txBody>
          <a:bodyPr vert="horz" lIns="91440" tIns="45720" rIns="91440" bIns="45720" rtlCol="0"/>
          <a:lstStyle>
            <a:lvl1pPr algn="r">
              <a:defRPr sz="1200"/>
            </a:lvl1pPr>
          </a:lstStyle>
          <a:p>
            <a:fld id="{AF968C52-8A6D-4481-B0D9-93A862E2D8EA}" type="datetimeFigureOut">
              <a:rPr lang="en-US" smtClean="0"/>
              <a:t>3/25/2025</a:t>
            </a:fld>
            <a:endParaRPr lang="en-US" dirty="0"/>
          </a:p>
        </p:txBody>
      </p:sp>
      <p:sp>
        <p:nvSpPr>
          <p:cNvPr id="4" name="Footer Placeholder 3"/>
          <p:cNvSpPr>
            <a:spLocks noGrp="1"/>
          </p:cNvSpPr>
          <p:nvPr>
            <p:ph type="ftr" sz="quarter" idx="2"/>
          </p:nvPr>
        </p:nvSpPr>
        <p:spPr>
          <a:xfrm>
            <a:off x="0" y="9823640"/>
            <a:ext cx="2922270" cy="51892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19869" y="9823640"/>
            <a:ext cx="2922270" cy="518923"/>
          </a:xfrm>
          <a:prstGeom prst="rect">
            <a:avLst/>
          </a:prstGeom>
        </p:spPr>
        <p:txBody>
          <a:bodyPr vert="horz" lIns="91440" tIns="45720" rIns="91440" bIns="45720" rtlCol="0" anchor="b"/>
          <a:lstStyle>
            <a:lvl1pPr algn="r">
              <a:defRPr sz="1200"/>
            </a:lvl1pPr>
          </a:lstStyle>
          <a:p>
            <a:fld id="{D3793C85-2ACC-47E7-AF07-22A588D8648D}" type="slidenum">
              <a:rPr lang="en-US" smtClean="0"/>
              <a:t>‹Nr.›</a:t>
            </a:fld>
            <a:endParaRPr lang="en-US" dirty="0"/>
          </a:p>
        </p:txBody>
      </p:sp>
    </p:spTree>
    <p:extLst>
      <p:ext uri="{BB962C8B-B14F-4D97-AF65-F5344CB8AC3E}">
        <p14:creationId xmlns:p14="http://schemas.microsoft.com/office/powerpoint/2010/main" val="5563658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2270" cy="518924"/>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19869" y="0"/>
            <a:ext cx="2922270" cy="518924"/>
          </a:xfrm>
          <a:prstGeom prst="rect">
            <a:avLst/>
          </a:prstGeom>
        </p:spPr>
        <p:txBody>
          <a:bodyPr vert="horz" lIns="91440" tIns="45720" rIns="91440" bIns="45720" rtlCol="0"/>
          <a:lstStyle>
            <a:lvl1pPr algn="r">
              <a:defRPr sz="1200"/>
            </a:lvl1pPr>
          </a:lstStyle>
          <a:p>
            <a:fld id="{4DCAABDC-3F86-42BD-9428-4C564EF7C944}" type="datetimeFigureOut">
              <a:rPr lang="en-US" smtClean="0"/>
              <a:t>3/25/2025</a:t>
            </a:fld>
            <a:endParaRPr lang="en-US" dirty="0"/>
          </a:p>
        </p:txBody>
      </p:sp>
      <p:sp>
        <p:nvSpPr>
          <p:cNvPr id="4" name="Slide Image Placeholder 3"/>
          <p:cNvSpPr>
            <a:spLocks noGrp="1" noRot="1" noChangeAspect="1"/>
          </p:cNvSpPr>
          <p:nvPr>
            <p:ph type="sldImg" idx="2"/>
          </p:nvPr>
        </p:nvSpPr>
        <p:spPr>
          <a:xfrm>
            <a:off x="754063" y="1292225"/>
            <a:ext cx="5235575" cy="3490913"/>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4370" y="4977359"/>
            <a:ext cx="5394960" cy="407238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823640"/>
            <a:ext cx="2922270" cy="518923"/>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19869" y="9823640"/>
            <a:ext cx="2922270" cy="518923"/>
          </a:xfrm>
          <a:prstGeom prst="rect">
            <a:avLst/>
          </a:prstGeom>
        </p:spPr>
        <p:txBody>
          <a:bodyPr vert="horz" lIns="91440" tIns="45720" rIns="91440" bIns="45720" rtlCol="0" anchor="b"/>
          <a:lstStyle>
            <a:lvl1pPr algn="r">
              <a:defRPr sz="1200"/>
            </a:lvl1pPr>
          </a:lstStyle>
          <a:p>
            <a:fld id="{3A2008A1-6483-44DF-B030-54258D790EC7}" type="slidenum">
              <a:rPr lang="en-US" smtClean="0"/>
              <a:t>‹Nr.›</a:t>
            </a:fld>
            <a:endParaRPr lang="en-US" dirty="0"/>
          </a:p>
        </p:txBody>
      </p:sp>
    </p:spTree>
    <p:extLst>
      <p:ext uri="{BB962C8B-B14F-4D97-AF65-F5344CB8AC3E}">
        <p14:creationId xmlns:p14="http://schemas.microsoft.com/office/powerpoint/2010/main" val="1002195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noProof="0" dirty="0"/>
              <a:t>Vorher: Lösung besprechen</a:t>
            </a:r>
          </a:p>
          <a:p>
            <a:pPr marL="228600" indent="-228600">
              <a:buAutoNum type="arabicPeriod"/>
            </a:pPr>
            <a:r>
              <a:rPr lang="de-CH" noProof="0" dirty="0"/>
              <a:t>Controller: Nimmt an, </a:t>
            </a:r>
            <a:r>
              <a:rPr lang="de-CH" noProof="0" dirty="0" err="1"/>
              <a:t>search</a:t>
            </a:r>
            <a:r>
              <a:rPr lang="de-CH" noProof="0" dirty="0"/>
              <a:t> ist vorhanden oder null. Checkt Länge basierend auf Property.</a:t>
            </a:r>
          </a:p>
          <a:p>
            <a:pPr marL="228600" indent="-228600">
              <a:buAutoNum type="arabicPeriod"/>
            </a:pPr>
            <a:r>
              <a:rPr lang="de-CH" noProof="0" dirty="0"/>
              <a:t>Template: Such- und Clear-Feld. Suchfeld enthält auch Validierung: </a:t>
            </a:r>
            <a:r>
              <a:rPr lang="de-CH" noProof="0" dirty="0" err="1"/>
              <a:t>minlength</a:t>
            </a:r>
            <a:r>
              <a:rPr lang="de-CH" noProof="0" dirty="0"/>
              <a:t> mit Zugriff auf Property</a:t>
            </a:r>
          </a:p>
          <a:p>
            <a:pPr marL="228600" indent="-228600">
              <a:buAutoNum type="arabicPeriod"/>
            </a:pPr>
            <a:r>
              <a:rPr lang="de-CH" noProof="0" dirty="0"/>
              <a:t>Suche “behalten”: immer ?</a:t>
            </a:r>
            <a:r>
              <a:rPr lang="de-CH" noProof="0" dirty="0" err="1"/>
              <a:t>search</a:t>
            </a:r>
            <a:r>
              <a:rPr lang="de-CH" noProof="0" dirty="0"/>
              <a:t>= anhängen</a:t>
            </a:r>
          </a:p>
          <a:p>
            <a:pPr marL="228600" indent="-228600">
              <a:buAutoNum type="arabicPeriod"/>
            </a:pPr>
            <a:r>
              <a:rPr lang="de-CH" noProof="0" dirty="0"/>
              <a:t>Suche </a:t>
            </a:r>
            <a:r>
              <a:rPr lang="de-CH" noProof="0" dirty="0" err="1"/>
              <a:t>clearen</a:t>
            </a:r>
            <a:r>
              <a:rPr lang="de-CH" noProof="0" dirty="0"/>
              <a:t>: Link auf gleiche Seite ohne ?</a:t>
            </a:r>
            <a:r>
              <a:rPr lang="de-CH" noProof="0" dirty="0" err="1"/>
              <a:t>search</a:t>
            </a:r>
            <a:endParaRPr lang="de-CH" noProof="0" dirty="0"/>
          </a:p>
          <a:p>
            <a:pPr marL="228600" indent="-228600">
              <a:buAutoNum type="arabicPeriod"/>
            </a:pPr>
            <a:r>
              <a:rPr lang="de-CH" noProof="0" dirty="0"/>
              <a:t>E2E-Tests: viele! Vielleicht obere Grenze, aber sind insofern sinnvoll, dass sie wirklich UI testen. All die Dinge könnte man nicht mit Unit-Tests testen…</a:t>
            </a:r>
          </a:p>
          <a:p>
            <a:pPr marL="228600" indent="-228600">
              <a:buAutoNum type="arabicPeriod"/>
            </a:pPr>
            <a:r>
              <a:rPr lang="de-CH" noProof="0" dirty="0"/>
              <a:t>Highlight relativ schwierig, zeige kurz. Mehrere Schwierigkeiten, wenn man es “richtig” machen möchte:</a:t>
            </a:r>
          </a:p>
          <a:p>
            <a:pPr marL="685800" lvl="1" indent="-228600">
              <a:buAutoNum type="arabicPeriod"/>
            </a:pPr>
            <a:r>
              <a:rPr lang="de-CH" noProof="0" dirty="0"/>
              <a:t>Grundsätzlich: Makro für </a:t>
            </a:r>
            <a:r>
              <a:rPr lang="de-CH" noProof="0" dirty="0" err="1"/>
              <a:t>textRow</a:t>
            </a:r>
            <a:r>
              <a:rPr lang="de-CH" noProof="0" dirty="0"/>
              <a:t> und </a:t>
            </a:r>
            <a:r>
              <a:rPr lang="de-CH" noProof="0" dirty="0" err="1"/>
              <a:t>listRow</a:t>
            </a:r>
            <a:r>
              <a:rPr lang="de-CH" noProof="0" dirty="0"/>
              <a:t> um ‘</a:t>
            </a:r>
            <a:r>
              <a:rPr lang="de-CH" noProof="0" dirty="0" err="1"/>
              <a:t>search</a:t>
            </a:r>
            <a:r>
              <a:rPr lang="de-CH" noProof="0" dirty="0"/>
              <a:t>’-Param erweitern, dort ersetzen</a:t>
            </a:r>
          </a:p>
          <a:p>
            <a:pPr marL="685800" lvl="1" indent="-228600">
              <a:buAutoNum type="arabicPeriod"/>
            </a:pPr>
            <a:r>
              <a:rPr lang="de-CH" noProof="0" dirty="0"/>
              <a:t>Einfache Möglichkeit: </a:t>
            </a:r>
            <a:r>
              <a:rPr lang="de-CH" noProof="0" dirty="0" err="1"/>
              <a:t>String.replaceAll</a:t>
            </a:r>
            <a:r>
              <a:rPr lang="de-CH" noProof="0" dirty="0"/>
              <a:t>, HMTL einfügen. Braucht aber | </a:t>
            </a:r>
            <a:r>
              <a:rPr lang="de-CH" noProof="0" dirty="0" err="1"/>
              <a:t>raw</a:t>
            </a:r>
            <a:r>
              <a:rPr lang="de-CH" noProof="0" dirty="0"/>
              <a:t>, sonst werden Tags </a:t>
            </a:r>
            <a:r>
              <a:rPr lang="de-CH" noProof="0" dirty="0" err="1"/>
              <a:t>escape</a:t>
            </a:r>
            <a:r>
              <a:rPr lang="de-CH" noProof="0" dirty="0"/>
              <a:t>-t.</a:t>
            </a:r>
          </a:p>
          <a:p>
            <a:pPr marL="685800" lvl="1" indent="-228600">
              <a:buAutoNum type="arabicPeriod"/>
            </a:pPr>
            <a:r>
              <a:rPr lang="de-CH" noProof="0" dirty="0"/>
              <a:t>Problem: Suchstring könnte Spezialzeichen für </a:t>
            </a:r>
            <a:r>
              <a:rPr lang="de-CH" noProof="0" dirty="0" err="1"/>
              <a:t>Regex</a:t>
            </a:r>
            <a:r>
              <a:rPr lang="de-CH" noProof="0" dirty="0"/>
              <a:t> enthalten. Deshalb \Q und \E.</a:t>
            </a:r>
          </a:p>
          <a:p>
            <a:pPr marL="685800" lvl="1" indent="-228600">
              <a:buAutoNum type="arabicPeriod"/>
            </a:pPr>
            <a:r>
              <a:rPr lang="de-CH" noProof="0" dirty="0"/>
              <a:t>Plus Gross-/Kleinschreibung: (?i)</a:t>
            </a:r>
          </a:p>
          <a:p>
            <a:pPr marL="685800" lvl="1" indent="-228600">
              <a:buAutoNum type="arabicPeriod"/>
            </a:pPr>
            <a:r>
              <a:rPr lang="de-CH" noProof="0" dirty="0"/>
              <a:t>Eigentlich immer noch nicht ganz richtig: Werte könnten Zeichen enthalten, die </a:t>
            </a:r>
            <a:r>
              <a:rPr lang="de-CH" noProof="0" dirty="0" err="1"/>
              <a:t>escape</a:t>
            </a:r>
            <a:r>
              <a:rPr lang="de-CH" noProof="0" dirty="0"/>
              <a:t>-t werden müssen! Hier weggelassen, aber ist je nach dem sicherheitstechnisch relevant!</a:t>
            </a:r>
          </a:p>
          <a:p>
            <a:endParaRPr lang="de-CH" noProof="0" dirty="0"/>
          </a:p>
          <a:p>
            <a:r>
              <a:rPr lang="de-CH" noProof="0" dirty="0"/>
              <a:t>Bisher: Applikation im Prinzip </a:t>
            </a:r>
            <a:r>
              <a:rPr lang="de-CH" noProof="0" dirty="0" err="1"/>
              <a:t>read-only</a:t>
            </a:r>
            <a:r>
              <a:rPr lang="de-CH" noProof="0" dirty="0"/>
              <a:t>. Konnten Kontakte auflisten, anzeigen &amp; durchsuchen, aber was würde passieren, wenn wir Änderungen an Objekten machen würden?</a:t>
            </a:r>
          </a:p>
        </p:txBody>
      </p:sp>
      <p:sp>
        <p:nvSpPr>
          <p:cNvPr id="4" name="Slide Number Placeholder 3"/>
          <p:cNvSpPr>
            <a:spLocks noGrp="1"/>
          </p:cNvSpPr>
          <p:nvPr>
            <p:ph type="sldNum" sz="quarter" idx="5"/>
          </p:nvPr>
        </p:nvSpPr>
        <p:spPr/>
        <p:txBody>
          <a:bodyPr/>
          <a:lstStyle/>
          <a:p>
            <a:fld id="{3A2008A1-6483-44DF-B030-54258D790EC7}" type="slidenum">
              <a:rPr lang="en-US" smtClean="0"/>
              <a:t>1</a:t>
            </a:fld>
            <a:endParaRPr lang="en-US" dirty="0"/>
          </a:p>
        </p:txBody>
      </p:sp>
    </p:spTree>
    <p:extLst>
      <p:ext uri="{BB962C8B-B14F-4D97-AF65-F5344CB8AC3E}">
        <p14:creationId xmlns:p14="http://schemas.microsoft.com/office/powerpoint/2010/main" val="1907356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Früher: Java </a:t>
            </a:r>
            <a:r>
              <a:rPr lang="de-CH" dirty="0" err="1"/>
              <a:t>Persistence</a:t>
            </a:r>
            <a:r>
              <a:rPr lang="de-CH" dirty="0"/>
              <a:t> API</a:t>
            </a:r>
          </a:p>
        </p:txBody>
      </p:sp>
      <p:sp>
        <p:nvSpPr>
          <p:cNvPr id="4" name="Slide Number Placeholder 3"/>
          <p:cNvSpPr>
            <a:spLocks noGrp="1"/>
          </p:cNvSpPr>
          <p:nvPr>
            <p:ph type="sldNum" sz="quarter" idx="5"/>
          </p:nvPr>
        </p:nvSpPr>
        <p:spPr/>
        <p:txBody>
          <a:bodyPr/>
          <a:lstStyle/>
          <a:p>
            <a:fld id="{3A2008A1-6483-44DF-B030-54258D790EC7}" type="slidenum">
              <a:rPr lang="en-US" smtClean="0"/>
              <a:t>12</a:t>
            </a:fld>
            <a:endParaRPr lang="en-US" dirty="0"/>
          </a:p>
        </p:txBody>
      </p:sp>
    </p:spTree>
    <p:extLst>
      <p:ext uri="{BB962C8B-B14F-4D97-AF65-F5344CB8AC3E}">
        <p14:creationId xmlns:p14="http://schemas.microsoft.com/office/powerpoint/2010/main" val="24060619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Klingt ziemlich einfach und ist es fürs erste auch. JPA probiert (wie Spring Boot) alles gut und alles automatisch zu machen. In einer echten App muss man meistens noch deutlich tiefer eintauchen und einzelne Dinge genauer konfigurieren.</a:t>
            </a:r>
          </a:p>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Beispiel: Strings werden per Default als </a:t>
            </a:r>
            <a:r>
              <a:rPr lang="de-CH" dirty="0" err="1"/>
              <a:t>varchar</a:t>
            </a:r>
            <a:r>
              <a:rPr lang="de-CH" dirty="0"/>
              <a:t>(255) abgebildet. Sicher ok als Default, aber manchmal hat man halt auch längere Strings (bei mir passiert mit </a:t>
            </a:r>
            <a:r>
              <a:rPr lang="de-CH" dirty="0" err="1"/>
              <a:t>Grading</a:t>
            </a:r>
            <a:r>
              <a:rPr lang="de-CH" dirty="0"/>
              <a:t> Server). Automatismen führen dazu, dass man sich zu Beginn weniger Gedanken machen muss, aber manchmal holen eine</a:t>
            </a:r>
            <a:r>
              <a:rPr lang="en-CH" dirty="0"/>
              <a:t>n</a:t>
            </a:r>
            <a:r>
              <a:rPr lang="de-CH" dirty="0"/>
              <a:t> diese Automatismen später auch</a:t>
            </a:r>
            <a:r>
              <a:rPr lang="en-CH" dirty="0"/>
              <a:t> </a:t>
            </a:r>
            <a:r>
              <a:rPr lang="en-CH" dirty="0" err="1"/>
              <a:t>ein</a:t>
            </a:r>
            <a:r>
              <a:rPr lang="de-CH" dirty="0"/>
              <a:t>.</a:t>
            </a:r>
          </a:p>
          <a:p>
            <a:endParaRPr lang="de-CH" dirty="0"/>
          </a:p>
        </p:txBody>
      </p:sp>
      <p:sp>
        <p:nvSpPr>
          <p:cNvPr id="4" name="Slide Number Placeholder 3"/>
          <p:cNvSpPr>
            <a:spLocks noGrp="1"/>
          </p:cNvSpPr>
          <p:nvPr>
            <p:ph type="sldNum" sz="quarter" idx="5"/>
          </p:nvPr>
        </p:nvSpPr>
        <p:spPr/>
        <p:txBody>
          <a:bodyPr/>
          <a:lstStyle/>
          <a:p>
            <a:fld id="{3A2008A1-6483-44DF-B030-54258D790EC7}" type="slidenum">
              <a:rPr lang="en-US" smtClean="0"/>
              <a:t>13</a:t>
            </a:fld>
            <a:endParaRPr lang="en-US" dirty="0"/>
          </a:p>
        </p:txBody>
      </p:sp>
    </p:spTree>
    <p:extLst>
      <p:ext uri="{BB962C8B-B14F-4D97-AF65-F5344CB8AC3E}">
        <p14:creationId xmlns:p14="http://schemas.microsoft.com/office/powerpoint/2010/main" val="3780487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Generierung des DB-Schemas funktioniert, und Umwandlung von Objekten zu SQL auch (haben wir zwar noch nicht gesehen), aber etwas Wichtiges fehlt noch: Eine Schnittstelle, um Objekte zu holen oder zu speichern!</a:t>
            </a:r>
          </a:p>
        </p:txBody>
      </p:sp>
      <p:sp>
        <p:nvSpPr>
          <p:cNvPr id="4" name="Slide Number Placeholder 3"/>
          <p:cNvSpPr>
            <a:spLocks noGrp="1"/>
          </p:cNvSpPr>
          <p:nvPr>
            <p:ph type="sldNum" sz="quarter" idx="5"/>
          </p:nvPr>
        </p:nvSpPr>
        <p:spPr/>
        <p:txBody>
          <a:bodyPr/>
          <a:lstStyle/>
          <a:p>
            <a:fld id="{3A2008A1-6483-44DF-B030-54258D790EC7}" type="slidenum">
              <a:rPr lang="en-US" smtClean="0"/>
              <a:t>18</a:t>
            </a:fld>
            <a:endParaRPr lang="en-US" dirty="0"/>
          </a:p>
        </p:txBody>
      </p:sp>
    </p:spTree>
    <p:extLst>
      <p:ext uri="{BB962C8B-B14F-4D97-AF65-F5344CB8AC3E}">
        <p14:creationId xmlns:p14="http://schemas.microsoft.com/office/powerpoint/2010/main" val="1812512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3A2008A1-6483-44DF-B030-54258D790EC7}" type="slidenum">
              <a:rPr lang="en-US" smtClean="0"/>
              <a:t>19</a:t>
            </a:fld>
            <a:endParaRPr lang="en-US" dirty="0"/>
          </a:p>
        </p:txBody>
      </p:sp>
    </p:spTree>
    <p:extLst>
      <p:ext uri="{BB962C8B-B14F-4D97-AF65-F5344CB8AC3E}">
        <p14:creationId xmlns:p14="http://schemas.microsoft.com/office/powerpoint/2010/main" val="9406096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A2008A1-6483-44DF-B030-54258D790EC7}" type="slidenum">
              <a:rPr lang="en-US" smtClean="0"/>
              <a:t>24</a:t>
            </a:fld>
            <a:endParaRPr lang="en-US" dirty="0"/>
          </a:p>
        </p:txBody>
      </p:sp>
    </p:spTree>
    <p:extLst>
      <p:ext uri="{BB962C8B-B14F-4D97-AF65-F5344CB8AC3E}">
        <p14:creationId xmlns:p14="http://schemas.microsoft.com/office/powerpoint/2010/main" val="970620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Würde sogar eine Zeit lang gut gehen. Erst wenn man die App zum ersten Mal neustartet, würde man das Problem bemerken…</a:t>
            </a:r>
          </a:p>
          <a:p>
            <a:r>
              <a:rPr lang="en-US" dirty="0"/>
              <a:t>Next best thing: </a:t>
            </a:r>
            <a:r>
              <a:rPr lang="en-US" dirty="0" err="1"/>
              <a:t>Datenbank</a:t>
            </a:r>
            <a:r>
              <a:rPr lang="en-US" dirty="0"/>
              <a:t>. </a:t>
            </a:r>
            <a:r>
              <a:rPr lang="en-US" dirty="0" err="1"/>
              <a:t>Hält</a:t>
            </a:r>
            <a:r>
              <a:rPr lang="en-US" dirty="0"/>
              <a:t> </a:t>
            </a:r>
            <a:r>
              <a:rPr lang="en-US" dirty="0" err="1"/>
              <a:t>Objekte</a:t>
            </a:r>
            <a:r>
              <a:rPr lang="en-US" dirty="0"/>
              <a:t> (</a:t>
            </a:r>
            <a:r>
              <a:rPr lang="en-US" dirty="0" err="1"/>
              <a:t>zum</a:t>
            </a:r>
            <a:r>
              <a:rPr lang="en-US" dirty="0"/>
              <a:t> Teil) </a:t>
            </a:r>
            <a:r>
              <a:rPr lang="en-US" dirty="0" err="1"/>
              <a:t>auch</a:t>
            </a:r>
            <a:r>
              <a:rPr lang="en-US" dirty="0"/>
              <a:t> </a:t>
            </a:r>
            <a:r>
              <a:rPr lang="en-US" dirty="0" err="1"/>
              <a:t>im</a:t>
            </a:r>
            <a:r>
              <a:rPr lang="en-US" dirty="0"/>
              <a:t> </a:t>
            </a:r>
            <a:r>
              <a:rPr lang="en-US" dirty="0" err="1"/>
              <a:t>Hauptspeicher</a:t>
            </a:r>
            <a:r>
              <a:rPr lang="en-US" dirty="0"/>
              <a:t>, </a:t>
            </a:r>
            <a:r>
              <a:rPr lang="en-US" dirty="0" err="1"/>
              <a:t>aber</a:t>
            </a:r>
            <a:r>
              <a:rPr lang="en-US" dirty="0"/>
              <a:t> </a:t>
            </a:r>
            <a:r>
              <a:rPr lang="en-US" dirty="0" err="1"/>
              <a:t>sorgt</a:t>
            </a:r>
            <a:r>
              <a:rPr lang="en-US" dirty="0"/>
              <a:t> </a:t>
            </a:r>
            <a:r>
              <a:rPr lang="en-US" dirty="0" err="1"/>
              <a:t>dafür</a:t>
            </a:r>
            <a:r>
              <a:rPr lang="en-US" dirty="0"/>
              <a:t>, </a:t>
            </a:r>
            <a:r>
              <a:rPr lang="en-US" dirty="0" err="1"/>
              <a:t>dass</a:t>
            </a:r>
            <a:r>
              <a:rPr lang="en-US" dirty="0"/>
              <a:t> </a:t>
            </a:r>
            <a:r>
              <a:rPr lang="en-US" dirty="0" err="1"/>
              <a:t>Daten</a:t>
            </a:r>
            <a:r>
              <a:rPr lang="en-US" dirty="0"/>
              <a:t> </a:t>
            </a:r>
            <a:r>
              <a:rPr lang="en-US" dirty="0" err="1"/>
              <a:t>immer</a:t>
            </a:r>
            <a:r>
              <a:rPr lang="en-US" dirty="0"/>
              <a:t> </a:t>
            </a:r>
            <a:r>
              <a:rPr lang="en-US" dirty="0" err="1"/>
              <a:t>schön</a:t>
            </a:r>
            <a:r>
              <a:rPr lang="en-US" dirty="0"/>
              <a:t> “</a:t>
            </a:r>
            <a:r>
              <a:rPr lang="en-US" dirty="0" err="1"/>
              <a:t>persistiert</a:t>
            </a:r>
            <a:r>
              <a:rPr lang="en-US" dirty="0"/>
              <a:t>”, d. h. auf </a:t>
            </a:r>
            <a:r>
              <a:rPr lang="en-US" dirty="0" err="1"/>
              <a:t>Speichermedium</a:t>
            </a:r>
            <a:r>
              <a:rPr lang="en-US" dirty="0"/>
              <a:t> </a:t>
            </a:r>
            <a:r>
              <a:rPr lang="en-US" dirty="0" err="1"/>
              <a:t>geschrieben</a:t>
            </a:r>
            <a:r>
              <a:rPr lang="en-US" dirty="0"/>
              <a:t> </a:t>
            </a:r>
            <a:r>
              <a:rPr lang="en-US" dirty="0" err="1"/>
              <a:t>werden</a:t>
            </a:r>
            <a:r>
              <a:rPr lang="en-US" dirty="0"/>
              <a:t>.</a:t>
            </a:r>
          </a:p>
          <a:p>
            <a:endParaRPr lang="de-CH" dirty="0"/>
          </a:p>
        </p:txBody>
      </p:sp>
      <p:sp>
        <p:nvSpPr>
          <p:cNvPr id="4" name="Slide Number Placeholder 3"/>
          <p:cNvSpPr>
            <a:spLocks noGrp="1"/>
          </p:cNvSpPr>
          <p:nvPr>
            <p:ph type="sldNum" sz="quarter" idx="5"/>
          </p:nvPr>
        </p:nvSpPr>
        <p:spPr/>
        <p:txBody>
          <a:bodyPr/>
          <a:lstStyle/>
          <a:p>
            <a:fld id="{3A2008A1-6483-44DF-B030-54258D790EC7}" type="slidenum">
              <a:rPr lang="en-US" smtClean="0"/>
              <a:t>3</a:t>
            </a:fld>
            <a:endParaRPr lang="en-US" dirty="0"/>
          </a:p>
        </p:txBody>
      </p:sp>
    </p:spTree>
    <p:extLst>
      <p:ext uri="{BB962C8B-B14F-4D97-AF65-F5344CB8AC3E}">
        <p14:creationId xmlns:p14="http://schemas.microsoft.com/office/powerpoint/2010/main" val="3365731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Hauptvorteil von DB: Einzelne Änderung viel einfacher möglich. Bei Dateien wird typischerweise immer gesamte Datei neu geschrieben!</a:t>
            </a:r>
          </a:p>
        </p:txBody>
      </p:sp>
      <p:sp>
        <p:nvSpPr>
          <p:cNvPr id="4" name="Slide Number Placeholder 3"/>
          <p:cNvSpPr>
            <a:spLocks noGrp="1"/>
          </p:cNvSpPr>
          <p:nvPr>
            <p:ph type="sldNum" sz="quarter" idx="5"/>
          </p:nvPr>
        </p:nvSpPr>
        <p:spPr/>
        <p:txBody>
          <a:bodyPr/>
          <a:lstStyle/>
          <a:p>
            <a:fld id="{3A2008A1-6483-44DF-B030-54258D790EC7}" type="slidenum">
              <a:rPr lang="en-US" smtClean="0"/>
              <a:t>4</a:t>
            </a:fld>
            <a:endParaRPr lang="en-US" dirty="0"/>
          </a:p>
        </p:txBody>
      </p:sp>
    </p:spTree>
    <p:extLst>
      <p:ext uri="{BB962C8B-B14F-4D97-AF65-F5344CB8AC3E}">
        <p14:creationId xmlns:p14="http://schemas.microsoft.com/office/powerpoint/2010/main" val="2068295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Kleiner Exkurs: </a:t>
            </a:r>
            <a:r>
              <a:rPr lang="de-CH" dirty="0" err="1"/>
              <a:t>Architekur</a:t>
            </a:r>
            <a:r>
              <a:rPr lang="de-CH" dirty="0"/>
              <a:t>, im Bezug auf Daten in einer App</a:t>
            </a:r>
          </a:p>
        </p:txBody>
      </p:sp>
      <p:sp>
        <p:nvSpPr>
          <p:cNvPr id="4" name="Slide Number Placeholder 3"/>
          <p:cNvSpPr>
            <a:spLocks noGrp="1"/>
          </p:cNvSpPr>
          <p:nvPr>
            <p:ph type="sldNum" sz="quarter" idx="5"/>
          </p:nvPr>
        </p:nvSpPr>
        <p:spPr/>
        <p:txBody>
          <a:bodyPr/>
          <a:lstStyle/>
          <a:p>
            <a:fld id="{3A2008A1-6483-44DF-B030-54258D790EC7}" type="slidenum">
              <a:rPr lang="en-US" smtClean="0"/>
              <a:t>5</a:t>
            </a:fld>
            <a:endParaRPr lang="en-US" dirty="0"/>
          </a:p>
        </p:txBody>
      </p:sp>
    </p:spTree>
    <p:extLst>
      <p:ext uri="{BB962C8B-B14F-4D97-AF65-F5344CB8AC3E}">
        <p14:creationId xmlns:p14="http://schemas.microsoft.com/office/powerpoint/2010/main" val="17604268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Was ist eine «Schicht»? Nicht irgendeine Komponente im System!</a:t>
            </a:r>
          </a:p>
          <a:p>
            <a:pPr marL="171450" indent="-171450">
              <a:buFont typeface="Arial" panose="020B0604020202020204" pitchFamily="34" charset="0"/>
              <a:buChar char="•"/>
            </a:pPr>
            <a:r>
              <a:rPr lang="de-CH" dirty="0"/>
              <a:t>Hängt von unterer/n Schicht(en) ab</a:t>
            </a:r>
          </a:p>
          <a:p>
            <a:pPr marL="171450" indent="-171450">
              <a:buFont typeface="Arial" panose="020B0604020202020204" pitchFamily="34" charset="0"/>
              <a:buChar char="•"/>
            </a:pPr>
            <a:r>
              <a:rPr lang="de-CH" dirty="0"/>
              <a:t>Bietet Abstraktion für obere Schicht</a:t>
            </a:r>
          </a:p>
        </p:txBody>
      </p:sp>
      <p:sp>
        <p:nvSpPr>
          <p:cNvPr id="4" name="Slide Number Placeholder 3"/>
          <p:cNvSpPr>
            <a:spLocks noGrp="1"/>
          </p:cNvSpPr>
          <p:nvPr>
            <p:ph type="sldNum" sz="quarter" idx="5"/>
          </p:nvPr>
        </p:nvSpPr>
        <p:spPr/>
        <p:txBody>
          <a:bodyPr/>
          <a:lstStyle/>
          <a:p>
            <a:fld id="{3A2008A1-6483-44DF-B030-54258D790EC7}" type="slidenum">
              <a:rPr lang="en-US" smtClean="0"/>
              <a:t>6</a:t>
            </a:fld>
            <a:endParaRPr lang="en-US" dirty="0"/>
          </a:p>
        </p:txBody>
      </p:sp>
    </p:spTree>
    <p:extLst>
      <p:ext uri="{BB962C8B-B14F-4D97-AF65-F5344CB8AC3E}">
        <p14:creationId xmlns:p14="http://schemas.microsoft.com/office/powerpoint/2010/main" val="312109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A2008A1-6483-44DF-B030-54258D790EC7}" type="slidenum">
              <a:rPr lang="en-US" smtClean="0"/>
              <a:t>7</a:t>
            </a:fld>
            <a:endParaRPr lang="en-US" dirty="0"/>
          </a:p>
        </p:txBody>
      </p:sp>
    </p:spTree>
    <p:extLst>
      <p:ext uri="{BB962C8B-B14F-4D97-AF65-F5344CB8AC3E}">
        <p14:creationId xmlns:p14="http://schemas.microsoft.com/office/powerpoint/2010/main" val="5848909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3A2008A1-6483-44DF-B030-54258D790EC7}" type="slidenum">
              <a:rPr lang="en-US" smtClean="0"/>
              <a:t>8</a:t>
            </a:fld>
            <a:endParaRPr lang="en-US" dirty="0"/>
          </a:p>
        </p:txBody>
      </p:sp>
    </p:spTree>
    <p:extLst>
      <p:ext uri="{BB962C8B-B14F-4D97-AF65-F5344CB8AC3E}">
        <p14:creationId xmlns:p14="http://schemas.microsoft.com/office/powerpoint/2010/main" val="2000689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3A2008A1-6483-44DF-B030-54258D790EC7}" type="slidenum">
              <a:rPr lang="en-US" smtClean="0"/>
              <a:t>9</a:t>
            </a:fld>
            <a:endParaRPr lang="en-US" dirty="0"/>
          </a:p>
        </p:txBody>
      </p:sp>
    </p:spTree>
    <p:extLst>
      <p:ext uri="{BB962C8B-B14F-4D97-AF65-F5344CB8AC3E}">
        <p14:creationId xmlns:p14="http://schemas.microsoft.com/office/powerpoint/2010/main" val="2916938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Man kann natürlich von Hand SQL-Abfragen schreiben. Aber wer möchte das?...</a:t>
            </a:r>
          </a:p>
        </p:txBody>
      </p:sp>
      <p:sp>
        <p:nvSpPr>
          <p:cNvPr id="4" name="Slide Number Placeholder 3"/>
          <p:cNvSpPr>
            <a:spLocks noGrp="1"/>
          </p:cNvSpPr>
          <p:nvPr>
            <p:ph type="sldNum" sz="quarter" idx="5"/>
          </p:nvPr>
        </p:nvSpPr>
        <p:spPr/>
        <p:txBody>
          <a:bodyPr/>
          <a:lstStyle/>
          <a:p>
            <a:fld id="{3A2008A1-6483-44DF-B030-54258D790EC7}" type="slidenum">
              <a:rPr lang="en-US" smtClean="0"/>
              <a:t>11</a:t>
            </a:fld>
            <a:endParaRPr lang="en-US" dirty="0"/>
          </a:p>
        </p:txBody>
      </p:sp>
    </p:spTree>
    <p:extLst>
      <p:ext uri="{BB962C8B-B14F-4D97-AF65-F5344CB8AC3E}">
        <p14:creationId xmlns:p14="http://schemas.microsoft.com/office/powerpoint/2010/main" val="4201304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9982" y="1178221"/>
            <a:ext cx="9179799" cy="3182239"/>
          </a:xfrm>
        </p:spPr>
        <p:txBody>
          <a:bodyPr anchor="b">
            <a:normAutofit/>
          </a:bodyPr>
          <a:lstStyle>
            <a:lvl1pPr algn="ctr">
              <a:lnSpc>
                <a:spcPct val="120000"/>
              </a:lnSpc>
              <a:defRPr sz="4800"/>
            </a:lvl1pPr>
          </a:lstStyle>
          <a:p>
            <a:r>
              <a:rPr lang="en-US" dirty="0"/>
              <a:t>Click to edit Master title style</a:t>
            </a:r>
          </a:p>
        </p:txBody>
      </p:sp>
      <p:sp>
        <p:nvSpPr>
          <p:cNvPr id="3" name="Subtitle 2"/>
          <p:cNvSpPr>
            <a:spLocks noGrp="1"/>
          </p:cNvSpPr>
          <p:nvPr>
            <p:ph type="subTitle" idx="1"/>
          </p:nvPr>
        </p:nvSpPr>
        <p:spPr>
          <a:xfrm>
            <a:off x="1349971" y="4899546"/>
            <a:ext cx="8099822" cy="1237035"/>
          </a:xfrm>
        </p:spPr>
        <p:txBody>
          <a:bodyPr>
            <a:normAutofit/>
          </a:bodyPr>
          <a:lstStyle>
            <a:lvl1pPr marL="0" indent="0" algn="ctr">
              <a:lnSpc>
                <a:spcPct val="110000"/>
              </a:lnSpc>
              <a:buNone/>
              <a:defRPr sz="240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dirty="0"/>
              <a:t>Click to edit Master subtitle style</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C4102C4-4070-4B23-8B06-D433CA1EA0BB}"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10" name="Slide Number Placeholder 5">
            <a:extLst>
              <a:ext uri="{FF2B5EF4-FFF2-40B4-BE49-F238E27FC236}">
                <a16:creationId xmlns:a16="http://schemas.microsoft.com/office/drawing/2014/main" id="{7924B91F-55DD-5E01-556B-4AA4836CEF07}"/>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2013245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479954"/>
            <a:ext cx="3483205"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4591306" y="1036570"/>
            <a:ext cx="5467380"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43890" y="2159794"/>
            <a:ext cx="3483205"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0C7B31A-E873-4CEE-8850-3BAC6A8B9632}"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6" name="Footer Placeholder 5"/>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8" name="Slide Number Placeholder 5">
            <a:extLst>
              <a:ext uri="{FF2B5EF4-FFF2-40B4-BE49-F238E27FC236}">
                <a16:creationId xmlns:a16="http://schemas.microsoft.com/office/drawing/2014/main" id="{99DBBFF9-2857-A3AA-2A88-A1D100CC2227}"/>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184965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3890" y="479954"/>
            <a:ext cx="3483205"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4591306" y="1036570"/>
            <a:ext cx="5467380"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dirty="0"/>
              <a:t>Click icon to add picture</a:t>
            </a:r>
          </a:p>
        </p:txBody>
      </p:sp>
      <p:sp>
        <p:nvSpPr>
          <p:cNvPr id="4" name="Text Placeholder 3"/>
          <p:cNvSpPr>
            <a:spLocks noGrp="1"/>
          </p:cNvSpPr>
          <p:nvPr>
            <p:ph type="body" sz="half" idx="2"/>
          </p:nvPr>
        </p:nvSpPr>
        <p:spPr>
          <a:xfrm>
            <a:off x="743890" y="2159794"/>
            <a:ext cx="3483205"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F60FC11-F94B-4793-846C-EF17B988D1C4}"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6" name="Footer Placeholder 5"/>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8" name="Slide Number Placeholder 5">
            <a:extLst>
              <a:ext uri="{FF2B5EF4-FFF2-40B4-BE49-F238E27FC236}">
                <a16:creationId xmlns:a16="http://schemas.microsoft.com/office/drawing/2014/main" id="{0C0924F1-D515-DE29-133D-7F1AB01A313B}"/>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3632847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31828F4-072C-45BB-A5CD-19F946F8B6A0}"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6D0FB2EC-DCF0-2946-5E30-51B681287660}"/>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783680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28581" y="383297"/>
            <a:ext cx="2328699"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42484" y="383297"/>
            <a:ext cx="6851100" cy="61010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9DE0C97-4986-4FD5-AC3D-03D16472535E}"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C085D826-D296-B9B2-30DB-A215CAC9153F}"/>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1008424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3/25/2025</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11915219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3/25/2025</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39634282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3/25/2025</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2795696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3/25/2025</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524732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3/25/2025</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1366693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fld id="{E7AC8F7F-FC4E-42BD-B44A-CE61300ABD74}" type="datetime1">
              <a:rPr lang="en-US" smtClean="0"/>
              <a:t>3/25/2025</a:t>
            </a:fld>
            <a:endParaRPr lang="en-US" dirty="0"/>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01E5B819-6909-4CDA-9F8C-527769432568}" type="slidenum">
              <a:rPr lang="en-US" smtClean="0"/>
              <a:t>‹Nr.›</a:t>
            </a:fld>
            <a:endParaRPr lang="en-US" dirty="0"/>
          </a:p>
        </p:txBody>
      </p:sp>
    </p:spTree>
    <p:extLst>
      <p:ext uri="{BB962C8B-B14F-4D97-AF65-F5344CB8AC3E}">
        <p14:creationId xmlns:p14="http://schemas.microsoft.com/office/powerpoint/2010/main" val="2977497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AC8F7F-FC4E-42BD-B44A-CE61300ABD74}"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8" name="Slide Number Placeholder 5">
            <a:extLst>
              <a:ext uri="{FF2B5EF4-FFF2-40B4-BE49-F238E27FC236}">
                <a16:creationId xmlns:a16="http://schemas.microsoft.com/office/drawing/2014/main" id="{1BBD7030-EC0A-A8E3-F990-0C58D7CE4065}"/>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40638048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hne Titel">
    <p:spTree>
      <p:nvGrpSpPr>
        <p:cNvPr id="1" name=""/>
        <p:cNvGrpSpPr/>
        <p:nvPr/>
      </p:nvGrpSpPr>
      <p:grpSpPr>
        <a:xfrm>
          <a:off x="0" y="0"/>
          <a:ext cx="0" cy="0"/>
          <a:chOff x="0" y="0"/>
          <a:chExt cx="0" cy="0"/>
        </a:xfrm>
      </p:grpSpPr>
      <p:sp>
        <p:nvSpPr>
          <p:cNvPr id="3" name="Content Placeholder 2"/>
          <p:cNvSpPr>
            <a:spLocks noGrp="1"/>
          </p:cNvSpPr>
          <p:nvPr>
            <p:ph idx="1"/>
          </p:nvPr>
        </p:nvSpPr>
        <p:spPr>
          <a:xfrm>
            <a:off x="383822" y="298091"/>
            <a:ext cx="10032120"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AC8F7F-FC4E-42BD-B44A-CE61300ABD74}"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2" name="Slide Number Placeholder 5">
            <a:extLst>
              <a:ext uri="{FF2B5EF4-FFF2-40B4-BE49-F238E27FC236}">
                <a16:creationId xmlns:a16="http://schemas.microsoft.com/office/drawing/2014/main" id="{4CAF5797-A8ED-0C5C-A158-52B6106E2753}"/>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1921462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Left">
    <p:spTree>
      <p:nvGrpSpPr>
        <p:cNvPr id="1" name=""/>
        <p:cNvGrpSpPr/>
        <p:nvPr/>
      </p:nvGrpSpPr>
      <p:grpSpPr>
        <a:xfrm>
          <a:off x="0" y="0"/>
          <a:ext cx="0" cy="0"/>
          <a:chOff x="0" y="0"/>
          <a:chExt cx="0" cy="0"/>
        </a:xfrm>
      </p:grpSpPr>
      <p:sp>
        <p:nvSpPr>
          <p:cNvPr id="2" name="Title 1"/>
          <p:cNvSpPr>
            <a:spLocks noGrp="1"/>
          </p:cNvSpPr>
          <p:nvPr>
            <p:ph type="title"/>
          </p:nvPr>
        </p:nvSpPr>
        <p:spPr>
          <a:xfrm rot="16200000">
            <a:off x="-2622873" y="3183111"/>
            <a:ext cx="6565553" cy="795513"/>
          </a:xfrm>
        </p:spPr>
        <p:txBody>
          <a:bodyPr/>
          <a:lstStyle/>
          <a:p>
            <a:r>
              <a:rPr lang="en-US" dirty="0"/>
              <a:t>Click to edit Master title style</a:t>
            </a:r>
          </a:p>
        </p:txBody>
      </p:sp>
      <p:sp>
        <p:nvSpPr>
          <p:cNvPr id="3" name="Content Placeholder 2"/>
          <p:cNvSpPr>
            <a:spLocks noGrp="1"/>
          </p:cNvSpPr>
          <p:nvPr>
            <p:ph idx="1"/>
          </p:nvPr>
        </p:nvSpPr>
        <p:spPr>
          <a:xfrm>
            <a:off x="1295400" y="298091"/>
            <a:ext cx="9120542" cy="65655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E7AC8F7F-FC4E-42BD-B44A-CE61300ABD74}"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90F65135-C1A8-D530-21F3-A4F54F34E373}"/>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332878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859" y="701526"/>
            <a:ext cx="9314796" cy="2994714"/>
          </a:xfrm>
        </p:spPr>
        <p:txBody>
          <a:bodyPr anchor="b">
            <a:normAutofit/>
          </a:bodyPr>
          <a:lstStyle>
            <a:lvl1pPr>
              <a:lnSpc>
                <a:spcPct val="120000"/>
              </a:lnSpc>
              <a:defRPr sz="4800"/>
            </a:lvl1pPr>
          </a:lstStyle>
          <a:p>
            <a:r>
              <a:rPr lang="en-US" dirty="0"/>
              <a:t>Click to edit Master title style</a:t>
            </a:r>
          </a:p>
        </p:txBody>
      </p:sp>
      <p:sp>
        <p:nvSpPr>
          <p:cNvPr id="3" name="Text Placeholder 2"/>
          <p:cNvSpPr>
            <a:spLocks noGrp="1"/>
          </p:cNvSpPr>
          <p:nvPr>
            <p:ph type="body" idx="1"/>
          </p:nvPr>
        </p:nvSpPr>
        <p:spPr>
          <a:xfrm>
            <a:off x="736859" y="3724571"/>
            <a:ext cx="9314796" cy="1574849"/>
          </a:xfrm>
        </p:spPr>
        <p:txBody>
          <a:bodyPr/>
          <a:lstStyle>
            <a:lvl1pPr marL="0" indent="0" algn="ctr">
              <a:buNone/>
              <a:defRPr sz="2520">
                <a:solidFill>
                  <a:schemeClr val="tx1"/>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39B05D1-9469-40FB-A905-D16DC90A8067}"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Footer Placeholder 4"/>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52F28DA1-9B40-5AFA-14EE-2985F98800B9}"/>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3428961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3822" y="1295783"/>
            <a:ext cx="4948561" cy="55485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467381" y="1295783"/>
            <a:ext cx="4948560" cy="55485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3EB8FBC-43CC-47BE-9942-8CE2CBF365EC}"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6" name="Footer Placeholder 5"/>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7" name="Slide Number Placeholder 5">
            <a:extLst>
              <a:ext uri="{FF2B5EF4-FFF2-40B4-BE49-F238E27FC236}">
                <a16:creationId xmlns:a16="http://schemas.microsoft.com/office/drawing/2014/main" id="{1008D4EF-7460-FF62-842F-31D33E33E7D9}"/>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3037661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43890" y="383299"/>
            <a:ext cx="9314796"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743892" y="1764832"/>
            <a:ext cx="456880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4" name="Content Placeholder 3"/>
          <p:cNvSpPr>
            <a:spLocks noGrp="1"/>
          </p:cNvSpPr>
          <p:nvPr>
            <p:ph sz="half" idx="2"/>
          </p:nvPr>
        </p:nvSpPr>
        <p:spPr>
          <a:xfrm>
            <a:off x="743892" y="2629749"/>
            <a:ext cx="4568805"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467381" y="1764832"/>
            <a:ext cx="459130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6" name="Content Placeholder 5"/>
          <p:cNvSpPr>
            <a:spLocks noGrp="1"/>
          </p:cNvSpPr>
          <p:nvPr>
            <p:ph sz="quarter" idx="4"/>
          </p:nvPr>
        </p:nvSpPr>
        <p:spPr>
          <a:xfrm>
            <a:off x="5467381" y="2629749"/>
            <a:ext cx="4591306"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792BDE6-177C-48FF-977B-F0D67DA5618C}"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8" name="Footer Placeholder 7"/>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10" name="Slide Number Placeholder 5">
            <a:extLst>
              <a:ext uri="{FF2B5EF4-FFF2-40B4-BE49-F238E27FC236}">
                <a16:creationId xmlns:a16="http://schemas.microsoft.com/office/drawing/2014/main" id="{5118F868-1D7C-4D33-8AB5-450A80920F91}"/>
              </a:ext>
            </a:extLst>
          </p:cNvPr>
          <p:cNvSpPr>
            <a:spLocks noGrp="1"/>
          </p:cNvSpPr>
          <p:nvPr>
            <p:ph type="sldNum" sz="quarter" idx="12"/>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265118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F910752-BBCB-42E3-9EDB-28E6932B259C}"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4" name="Footer Placeholder 3"/>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6" name="Slide Number Placeholder 5">
            <a:extLst>
              <a:ext uri="{FF2B5EF4-FFF2-40B4-BE49-F238E27FC236}">
                <a16:creationId xmlns:a16="http://schemas.microsoft.com/office/drawing/2014/main" id="{DFEE761A-683E-2062-7F61-BAE6F95D6650}"/>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4019404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42484" y="6672698"/>
            <a:ext cx="2429947"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F75D695-83E1-48E8-847C-7721847F10E1}" type="datetime1">
              <a:rPr kumimoji="0" lang="en-US" sz="1800" b="0" i="0" u="none" strike="noStrike" kern="1200" cap="none" spc="0" normalizeH="0" baseline="0" noProof="0" smtClean="0">
                <a:ln>
                  <a:noFill/>
                </a:ln>
                <a:solidFill>
                  <a:prstClr val="black"/>
                </a:solidFill>
                <a:effectLst/>
                <a:uLnTx/>
                <a:uFillTx/>
                <a:latin typeface="Fira Sans"/>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3/25/2025</a:t>
            </a:fld>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3" name="Footer Placeholder 2"/>
          <p:cNvSpPr>
            <a:spLocks noGrp="1"/>
          </p:cNvSpPr>
          <p:nvPr>
            <p:ph type="ftr" sz="quarter" idx="11"/>
          </p:nvPr>
        </p:nvSpPr>
        <p:spPr>
          <a:xfrm>
            <a:off x="3577422" y="6672698"/>
            <a:ext cx="3644920" cy="383297"/>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Fira Sans"/>
              <a:ea typeface="+mn-ea"/>
              <a:cs typeface="+mn-cs"/>
            </a:endParaRPr>
          </a:p>
        </p:txBody>
      </p:sp>
      <p:sp>
        <p:nvSpPr>
          <p:cNvPr id="5" name="Slide Number Placeholder 5">
            <a:extLst>
              <a:ext uri="{FF2B5EF4-FFF2-40B4-BE49-F238E27FC236}">
                <a16:creationId xmlns:a16="http://schemas.microsoft.com/office/drawing/2014/main" id="{F3A26F96-63DF-BF3B-EB33-61AAFA03EF59}"/>
              </a:ext>
            </a:extLst>
          </p:cNvPr>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Tree>
    <p:extLst>
      <p:ext uri="{BB962C8B-B14F-4D97-AF65-F5344CB8AC3E}">
        <p14:creationId xmlns:p14="http://schemas.microsoft.com/office/powerpoint/2010/main" val="422978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789975" y="6674926"/>
            <a:ext cx="2971688" cy="524387"/>
          </a:xfrm>
          <a:prstGeom prst="rect">
            <a:avLst/>
          </a:prstGeom>
        </p:spPr>
        <p:txBody>
          <a:bodyPr vert="horz" lIns="91440" tIns="45720" rIns="91440" bIns="45720" rtlCol="0" anchor="b"/>
          <a:lstStyle>
            <a:lvl1pPr algn="r">
              <a:defRPr sz="3200">
                <a:solidFill>
                  <a:schemeClr val="accent4">
                    <a:lumMod val="20000"/>
                    <a:lumOff val="80000"/>
                  </a:schemeClr>
                </a:solidFill>
                <a:latin typeface="+mj-l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01E5B819-6909-4CDA-9F8C-527769432568}" type="slidenum">
              <a:rPr kumimoji="0" lang="en-US" sz="3200" b="0" i="0" u="none" strike="noStrike" kern="1200" cap="none" spc="0" normalizeH="0" baseline="0" noProof="0" smtClean="0">
                <a:ln>
                  <a:noFill/>
                </a:ln>
                <a:solidFill>
                  <a:srgbClr val="7F8FA9">
                    <a:lumMod val="20000"/>
                    <a:lumOff val="80000"/>
                  </a:srgbClr>
                </a:solidFill>
                <a:effectLst/>
                <a:uLnTx/>
                <a:uFillTx/>
                <a:latin typeface="Fira Sans SemiBold"/>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‹Nr.›</a:t>
            </a:fld>
            <a:endParaRPr kumimoji="0" lang="en-US" sz="3200" b="0" i="0" u="none" strike="noStrike" kern="1200" cap="none" spc="0" normalizeH="0" baseline="0" noProof="0" dirty="0">
              <a:ln>
                <a:noFill/>
              </a:ln>
              <a:solidFill>
                <a:srgbClr val="7F8FA9">
                  <a:lumMod val="20000"/>
                  <a:lumOff val="80000"/>
                </a:srgbClr>
              </a:solidFill>
              <a:effectLst/>
              <a:uLnTx/>
              <a:uFillTx/>
              <a:latin typeface="Fira Sans SemiBold"/>
              <a:ea typeface="+mn-ea"/>
              <a:cs typeface="+mn-cs"/>
            </a:endParaRPr>
          </a:p>
        </p:txBody>
      </p:sp>
      <p:sp>
        <p:nvSpPr>
          <p:cNvPr id="2" name="Title Placeholder 1"/>
          <p:cNvSpPr>
            <a:spLocks noGrp="1"/>
          </p:cNvSpPr>
          <p:nvPr>
            <p:ph type="title"/>
          </p:nvPr>
        </p:nvSpPr>
        <p:spPr>
          <a:xfrm>
            <a:off x="383822" y="298091"/>
            <a:ext cx="10032120" cy="79551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83822" y="1304973"/>
            <a:ext cx="10032120" cy="555867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p:txBody>
      </p:sp>
    </p:spTree>
    <p:extLst>
      <p:ext uri="{BB962C8B-B14F-4D97-AF65-F5344CB8AC3E}">
        <p14:creationId xmlns:p14="http://schemas.microsoft.com/office/powerpoint/2010/main" val="65224740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73" r:id="rId19"/>
  </p:sldLayoutIdLst>
  <p:hf hdr="0" ftr="0" dt="0"/>
  <p:txStyles>
    <p:titleStyle>
      <a:lvl1pPr algn="ctr" defTabSz="959937"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0" indent="0" algn="l" defTabSz="959937" rtl="0" eaLnBrk="1" latinLnBrk="0" hangingPunct="1">
        <a:lnSpc>
          <a:spcPct val="120000"/>
        </a:lnSpc>
        <a:spcBef>
          <a:spcPts val="1050"/>
        </a:spcBef>
        <a:buFont typeface="Arial" panose="020B0604020202020204" pitchFamily="34" charset="0"/>
        <a:buNone/>
        <a:defRPr sz="2400" kern="1200">
          <a:solidFill>
            <a:schemeClr val="tx1"/>
          </a:solidFill>
          <a:latin typeface="+mn-lt"/>
          <a:ea typeface="+mn-ea"/>
          <a:cs typeface="+mn-cs"/>
        </a:defRPr>
      </a:lvl1pPr>
      <a:lvl2pPr marL="360363" indent="-273050" algn="l" defTabSz="959937" rtl="0" eaLnBrk="1" latinLnBrk="0" hangingPunct="1">
        <a:lnSpc>
          <a:spcPct val="120000"/>
        </a:lnSpc>
        <a:spcBef>
          <a:spcPts val="525"/>
        </a:spcBef>
        <a:buFont typeface="Arial" panose="020B0604020202020204" pitchFamily="34" charset="0"/>
        <a:buChar char="•"/>
        <a:defRPr sz="240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localhost:8080/h2-conso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flaviocopes.com/sample-app-idea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spring.io/spring-data/jpa/reference/jpa/query-methods.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923E3-4000-4E62-9598-0C0A5C1D38E1}"/>
              </a:ext>
            </a:extLst>
          </p:cNvPr>
          <p:cNvSpPr>
            <a:spLocks noGrp="1"/>
          </p:cNvSpPr>
          <p:nvPr>
            <p:ph type="ctrTitle"/>
          </p:nvPr>
        </p:nvSpPr>
        <p:spPr/>
        <p:txBody>
          <a:bodyPr/>
          <a:lstStyle/>
          <a:p>
            <a:r>
              <a:rPr kumimoji="0" lang="de-CH" sz="2400" b="0" i="0" u="none" strike="noStrike" kern="1200" cap="none" spc="0" normalizeH="0" baseline="0" noProof="0" dirty="0">
                <a:ln>
                  <a:noFill/>
                </a:ln>
                <a:solidFill>
                  <a:prstClr val="black"/>
                </a:solidFill>
                <a:effectLst/>
                <a:uLnTx/>
                <a:uFillTx/>
                <a:latin typeface="Fira Sans SemiBold"/>
                <a:ea typeface="+mj-ea"/>
                <a:cs typeface="+mj-cs"/>
              </a:rPr>
              <a:t>Web Engineering</a:t>
            </a:r>
            <a:br>
              <a:rPr kumimoji="0" lang="de-CH" sz="2400" b="0" i="0" u="none" strike="noStrike" kern="1200" cap="none" spc="0" normalizeH="0" baseline="0" noProof="0" dirty="0">
                <a:ln>
                  <a:noFill/>
                </a:ln>
                <a:solidFill>
                  <a:prstClr val="black"/>
                </a:solidFill>
                <a:effectLst/>
                <a:uLnTx/>
                <a:uFillTx/>
                <a:latin typeface="Fira Sans SemiBold"/>
                <a:ea typeface="+mj-ea"/>
                <a:cs typeface="+mj-cs"/>
              </a:rPr>
            </a:br>
            <a:br>
              <a:rPr kumimoji="0" lang="de-CH" sz="2800" b="0" i="0" u="none" strike="noStrike" kern="1200" cap="none" spc="0" normalizeH="0" baseline="0" noProof="0" dirty="0">
                <a:ln>
                  <a:noFill/>
                </a:ln>
                <a:solidFill>
                  <a:prstClr val="black"/>
                </a:solidFill>
                <a:effectLst/>
                <a:uLnTx/>
                <a:uFillTx/>
                <a:latin typeface="Fira Sans SemiBold"/>
                <a:ea typeface="+mj-ea"/>
                <a:cs typeface="+mj-cs"/>
              </a:rPr>
            </a:br>
            <a:r>
              <a:rPr kumimoji="0" lang="de-CH" sz="4400" b="0" i="0" u="none" strike="noStrike" kern="1200" cap="none" spc="0" normalizeH="0" baseline="0" noProof="0" dirty="0">
                <a:ln>
                  <a:noFill/>
                </a:ln>
                <a:solidFill>
                  <a:prstClr val="black"/>
                </a:solidFill>
                <a:effectLst/>
                <a:uLnTx/>
                <a:uFillTx/>
                <a:latin typeface="Fira Sans SemiBold"/>
                <a:ea typeface="+mj-ea"/>
                <a:cs typeface="+mj-cs"/>
              </a:rPr>
              <a:t>Persistenz (Teil 1)</a:t>
            </a:r>
            <a:endParaRPr lang="de-CH" dirty="0"/>
          </a:p>
        </p:txBody>
      </p:sp>
      <p:sp>
        <p:nvSpPr>
          <p:cNvPr id="6" name="Subtitle 2">
            <a:extLst>
              <a:ext uri="{FF2B5EF4-FFF2-40B4-BE49-F238E27FC236}">
                <a16:creationId xmlns:a16="http://schemas.microsoft.com/office/drawing/2014/main" id="{3BACFFC5-84A7-D19B-C405-BC502AA9063E}"/>
              </a:ext>
            </a:extLst>
          </p:cNvPr>
          <p:cNvSpPr>
            <a:spLocks noGrp="1"/>
          </p:cNvSpPr>
          <p:nvPr>
            <p:ph type="subTitle" idx="1"/>
          </p:nvPr>
        </p:nvSpPr>
        <p:spPr/>
        <p:txBody>
          <a:bodyPr>
            <a:normAutofit fontScale="92500"/>
          </a:bodyPr>
          <a:lstStyle/>
          <a:p>
            <a:pPr marL="0" marR="0" lvl="0" indent="0" algn="ctr" defTabSz="959937" rtl="0" eaLnBrk="1" fontAlgn="auto" latinLnBrk="0" hangingPunct="1">
              <a:lnSpc>
                <a:spcPct val="110000"/>
              </a:lnSpc>
              <a:spcBef>
                <a:spcPts val="1050"/>
              </a:spcBef>
              <a:spcAft>
                <a:spcPts val="0"/>
              </a:spcAft>
              <a:buClrTx/>
              <a:buSzTx/>
              <a:buFont typeface="Arial" panose="020B0604020202020204" pitchFamily="34" charset="0"/>
              <a:buNone/>
              <a:tabLst/>
              <a:defRPr/>
            </a:pPr>
            <a:r>
              <a:rPr kumimoji="0" lang="de-DE" sz="2400" b="0" i="0" u="none" strike="noStrike" kern="1200" cap="none" spc="0" normalizeH="0" baseline="0" dirty="0">
                <a:ln>
                  <a:noFill/>
                </a:ln>
                <a:solidFill>
                  <a:prstClr val="black"/>
                </a:solidFill>
                <a:effectLst/>
                <a:uLnTx/>
                <a:uFillTx/>
                <a:latin typeface="Fira Sans"/>
                <a:ea typeface="+mn-ea"/>
                <a:cs typeface="+mn-cs"/>
              </a:rPr>
              <a:t>Adrian Herzog</a:t>
            </a:r>
          </a:p>
          <a:p>
            <a:pPr marL="0" marR="0" lvl="0" indent="0" algn="ctr" defTabSz="959937" rtl="0" eaLnBrk="1" fontAlgn="auto" latinLnBrk="0" hangingPunct="1">
              <a:lnSpc>
                <a:spcPct val="110000"/>
              </a:lnSpc>
              <a:spcBef>
                <a:spcPts val="1050"/>
              </a:spcBef>
              <a:spcAft>
                <a:spcPts val="0"/>
              </a:spcAft>
              <a:buClrTx/>
              <a:buSzTx/>
              <a:buFont typeface="Arial" panose="020B0604020202020204" pitchFamily="34" charset="0"/>
              <a:buNone/>
              <a:tabLst/>
              <a:defRPr/>
            </a:pPr>
            <a:endParaRPr kumimoji="0" lang="de-DE" sz="200" b="0" i="0" u="none" strike="noStrike" kern="1200" cap="none" spc="0" normalizeH="0" baseline="0" dirty="0">
              <a:ln>
                <a:noFill/>
              </a:ln>
              <a:solidFill>
                <a:prstClr val="black"/>
              </a:solidFill>
              <a:effectLst/>
              <a:uLnTx/>
              <a:uFillTx/>
              <a:latin typeface="Fira Sans"/>
              <a:ea typeface="+mn-ea"/>
              <a:cs typeface="+mn-cs"/>
            </a:endParaRPr>
          </a:p>
          <a:p>
            <a:pPr marL="0" marR="0" lvl="0" indent="0" algn="ctr" defTabSz="959937" rtl="0" eaLnBrk="1" fontAlgn="auto" latinLnBrk="0" hangingPunct="1">
              <a:lnSpc>
                <a:spcPct val="110000"/>
              </a:lnSpc>
              <a:spcBef>
                <a:spcPts val="1050"/>
              </a:spcBef>
              <a:spcAft>
                <a:spcPts val="0"/>
              </a:spcAft>
              <a:buClrTx/>
              <a:buSzTx/>
              <a:buFont typeface="Arial" panose="020B0604020202020204" pitchFamily="34" charset="0"/>
              <a:buNone/>
              <a:tabLst/>
              <a:defRPr/>
            </a:pPr>
            <a:r>
              <a:rPr kumimoji="0" lang="de-DE" sz="1700" b="0" i="1" u="none" strike="noStrike" kern="1200" cap="none" spc="0" normalizeH="0" baseline="0" dirty="0">
                <a:ln>
                  <a:noFill/>
                </a:ln>
                <a:solidFill>
                  <a:prstClr val="white">
                    <a:lumMod val="65000"/>
                  </a:prstClr>
                </a:solidFill>
                <a:effectLst/>
                <a:uLnTx/>
                <a:uFillTx/>
                <a:latin typeface="Fira Sans"/>
                <a:ea typeface="+mn-ea"/>
                <a:cs typeface="+mn-cs"/>
              </a:rPr>
              <a:t>(basierend auf der Arbeit von Michael </a:t>
            </a:r>
            <a:r>
              <a:rPr kumimoji="0" lang="de-DE" sz="1700" b="0" i="1" u="none" strike="noStrike" kern="1200" cap="none" spc="0" normalizeH="0" baseline="0" dirty="0" err="1">
                <a:ln>
                  <a:noFill/>
                </a:ln>
                <a:solidFill>
                  <a:prstClr val="white">
                    <a:lumMod val="65000"/>
                  </a:prstClr>
                </a:solidFill>
                <a:effectLst/>
                <a:uLnTx/>
                <a:uFillTx/>
                <a:latin typeface="Fira Sans"/>
                <a:ea typeface="+mn-ea"/>
                <a:cs typeface="+mn-cs"/>
              </a:rPr>
              <a:t>Faes</a:t>
            </a:r>
            <a:r>
              <a:rPr kumimoji="0" lang="de-DE" sz="1700" b="0" i="1" u="none" strike="noStrike" kern="1200" cap="none" spc="0" normalizeH="0" baseline="0" dirty="0">
                <a:ln>
                  <a:noFill/>
                </a:ln>
                <a:solidFill>
                  <a:prstClr val="white">
                    <a:lumMod val="65000"/>
                  </a:prstClr>
                </a:solidFill>
                <a:effectLst/>
                <a:uLnTx/>
                <a:uFillTx/>
                <a:latin typeface="Fira Sans"/>
                <a:ea typeface="+mn-ea"/>
                <a:cs typeface="+mn-cs"/>
              </a:rPr>
              <a:t>, Michael Heinrichs &amp; Prof. Dierk König)</a:t>
            </a:r>
          </a:p>
        </p:txBody>
      </p:sp>
      <p:pic>
        <p:nvPicPr>
          <p:cNvPr id="9" name="Picture 8">
            <a:extLst>
              <a:ext uri="{FF2B5EF4-FFF2-40B4-BE49-F238E27FC236}">
                <a16:creationId xmlns:a16="http://schemas.microsoft.com/office/drawing/2014/main" id="{5EB4E711-188C-43AB-B2DD-F54C5BC970BC}"/>
              </a:ext>
            </a:extLst>
          </p:cNvPr>
          <p:cNvPicPr>
            <a:picLocks noChangeAspect="1"/>
          </p:cNvPicPr>
          <p:nvPr/>
        </p:nvPicPr>
        <p:blipFill rotWithShape="1">
          <a:blip r:embed="rId3">
            <a:extLst>
              <a:ext uri="{28A0092B-C50C-407E-A947-70E740481C1C}">
                <a14:useLocalDpi xmlns:a14="http://schemas.microsoft.com/office/drawing/2010/main" val="0"/>
              </a:ext>
            </a:extLst>
          </a:blip>
          <a:srcRect t="36763"/>
          <a:stretch/>
        </p:blipFill>
        <p:spPr>
          <a:xfrm>
            <a:off x="2984382" y="781029"/>
            <a:ext cx="4831792" cy="1112983"/>
          </a:xfrm>
          <a:prstGeom prst="rect">
            <a:avLst/>
          </a:prstGeom>
        </p:spPr>
      </p:pic>
    </p:spTree>
    <p:extLst>
      <p:ext uri="{BB962C8B-B14F-4D97-AF65-F5344CB8AC3E}">
        <p14:creationId xmlns:p14="http://schemas.microsoft.com/office/powerpoint/2010/main" val="5396336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07CCE-5A8E-430B-ABBA-8C1440885D41}"/>
              </a:ext>
            </a:extLst>
          </p:cNvPr>
          <p:cNvSpPr>
            <a:spLocks noGrp="1"/>
          </p:cNvSpPr>
          <p:nvPr>
            <p:ph type="title"/>
          </p:nvPr>
        </p:nvSpPr>
        <p:spPr/>
        <p:txBody>
          <a:bodyPr/>
          <a:lstStyle/>
          <a:p>
            <a:r>
              <a:rPr lang="de-CH" i="1" dirty="0" err="1"/>
              <a:t>Object</a:t>
            </a:r>
            <a:r>
              <a:rPr lang="de-CH" i="1" dirty="0"/>
              <a:t>–relational Mapping (ORM)</a:t>
            </a:r>
          </a:p>
        </p:txBody>
      </p:sp>
      <p:sp>
        <p:nvSpPr>
          <p:cNvPr id="3" name="Text Placeholder 2">
            <a:extLst>
              <a:ext uri="{FF2B5EF4-FFF2-40B4-BE49-F238E27FC236}">
                <a16:creationId xmlns:a16="http://schemas.microsoft.com/office/drawing/2014/main" id="{1BB5810E-9064-4353-BCF3-71E2DBD56443}"/>
              </a:ext>
            </a:extLst>
          </p:cNvPr>
          <p:cNvSpPr>
            <a:spLocks noGrp="1"/>
          </p:cNvSpPr>
          <p:nvPr>
            <p:ph type="body" idx="1"/>
          </p:nvPr>
        </p:nvSpPr>
        <p:spPr/>
        <p:txBody>
          <a:bodyPr/>
          <a:lstStyle/>
          <a:p>
            <a:r>
              <a:rPr lang="de-CH" dirty="0"/>
              <a:t>«Objektrelationale Abbildung»</a:t>
            </a:r>
          </a:p>
        </p:txBody>
      </p:sp>
      <p:sp>
        <p:nvSpPr>
          <p:cNvPr id="4" name="Slide Number Placeholder 3">
            <a:extLst>
              <a:ext uri="{FF2B5EF4-FFF2-40B4-BE49-F238E27FC236}">
                <a16:creationId xmlns:a16="http://schemas.microsoft.com/office/drawing/2014/main" id="{8386B0FC-814F-42D7-AD78-3CAC6414E1DC}"/>
              </a:ext>
            </a:extLst>
          </p:cNvPr>
          <p:cNvSpPr>
            <a:spLocks noGrp="1"/>
          </p:cNvSpPr>
          <p:nvPr>
            <p:ph type="sldNum" sz="quarter" idx="4"/>
          </p:nvPr>
        </p:nvSpPr>
        <p:spPr/>
        <p:txBody>
          <a:bodyPr/>
          <a:lstStyle/>
          <a:p>
            <a:fld id="{01E5B819-6909-4CDA-9F8C-527769432568}" type="slidenum">
              <a:rPr lang="en-US" smtClean="0"/>
              <a:t>10</a:t>
            </a:fld>
            <a:endParaRPr lang="en-US" dirty="0"/>
          </a:p>
        </p:txBody>
      </p:sp>
    </p:spTree>
    <p:extLst>
      <p:ext uri="{BB962C8B-B14F-4D97-AF65-F5344CB8AC3E}">
        <p14:creationId xmlns:p14="http://schemas.microsoft.com/office/powerpoint/2010/main" val="525718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C3D42EB-F2BD-44DC-94A0-C0AD1185115E}"/>
              </a:ext>
            </a:extLst>
          </p:cNvPr>
          <p:cNvSpPr>
            <a:spLocks noGrp="1"/>
          </p:cNvSpPr>
          <p:nvPr>
            <p:ph type="title"/>
          </p:nvPr>
        </p:nvSpPr>
        <p:spPr/>
        <p:txBody>
          <a:bodyPr/>
          <a:lstStyle/>
          <a:p>
            <a:r>
              <a:rPr lang="de-CH" dirty="0"/>
              <a:t>OOP und Datenbanken</a:t>
            </a:r>
          </a:p>
        </p:txBody>
      </p:sp>
      <p:sp>
        <p:nvSpPr>
          <p:cNvPr id="4" name="Slide Number Placeholder 3">
            <a:extLst>
              <a:ext uri="{FF2B5EF4-FFF2-40B4-BE49-F238E27FC236}">
                <a16:creationId xmlns:a16="http://schemas.microsoft.com/office/drawing/2014/main" id="{EC668067-9529-48D0-AACB-964E8F5EC5A7}"/>
              </a:ext>
            </a:extLst>
          </p:cNvPr>
          <p:cNvSpPr>
            <a:spLocks noGrp="1"/>
          </p:cNvSpPr>
          <p:nvPr>
            <p:ph type="sldNum" sz="quarter" idx="4"/>
          </p:nvPr>
        </p:nvSpPr>
        <p:spPr/>
        <p:txBody>
          <a:bodyPr/>
          <a:lstStyle/>
          <a:p>
            <a:fld id="{01E5B819-6909-4CDA-9F8C-527769432568}" type="slidenum">
              <a:rPr lang="en-US" smtClean="0"/>
              <a:t>11</a:t>
            </a:fld>
            <a:endParaRPr lang="en-US" dirty="0"/>
          </a:p>
        </p:txBody>
      </p:sp>
      <p:cxnSp>
        <p:nvCxnSpPr>
          <p:cNvPr id="7" name="Straight Connector 6">
            <a:extLst>
              <a:ext uri="{FF2B5EF4-FFF2-40B4-BE49-F238E27FC236}">
                <a16:creationId xmlns:a16="http://schemas.microsoft.com/office/drawing/2014/main" id="{50F230EA-B835-403B-8EAE-A68610F22AC8}"/>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6D87964B-E342-4C0A-89C1-89DE56D49FAB}"/>
              </a:ext>
            </a:extLst>
          </p:cNvPr>
          <p:cNvGrpSpPr/>
          <p:nvPr/>
        </p:nvGrpSpPr>
        <p:grpSpPr>
          <a:xfrm>
            <a:off x="417403" y="1495809"/>
            <a:ext cx="2362856" cy="1492762"/>
            <a:chOff x="593337" y="4253042"/>
            <a:chExt cx="2362856" cy="1492762"/>
          </a:xfrm>
        </p:grpSpPr>
        <p:sp>
          <p:nvSpPr>
            <p:cNvPr id="10" name="Rectangle 9">
              <a:extLst>
                <a:ext uri="{FF2B5EF4-FFF2-40B4-BE49-F238E27FC236}">
                  <a16:creationId xmlns:a16="http://schemas.microsoft.com/office/drawing/2014/main" id="{D840A7C0-4C93-4531-8340-E2DDC96336C1}"/>
                </a:ext>
              </a:extLst>
            </p:cNvPr>
            <p:cNvSpPr/>
            <p:nvPr/>
          </p:nvSpPr>
          <p:spPr>
            <a:xfrm>
              <a:off x="593337" y="4253042"/>
              <a:ext cx="2362856" cy="1492762"/>
            </a:xfrm>
            <a:prstGeom prst="rect">
              <a:avLst/>
            </a:prstGeom>
            <a:solidFill>
              <a:schemeClr val="bg1"/>
            </a:solidFill>
            <a:effectLst>
              <a:outerShdw blurRad="241300" dist="63500" dir="5400000" algn="t" rotWithShape="0">
                <a:prstClr val="black">
                  <a:alpha val="35000"/>
                </a:prstClr>
              </a:outerShdw>
            </a:effectLst>
          </p:spPr>
          <p:txBody>
            <a:bodyPr wrap="square" lIns="180000" tIns="72000" rIns="180000" bIns="144000">
              <a:noAutofit/>
            </a:bodyPr>
            <a:lstStyle/>
            <a:p>
              <a:pPr algn="ctr">
                <a:lnSpc>
                  <a:spcPct val="110000"/>
                </a:lnSpc>
              </a:pPr>
              <a:r>
                <a:rPr lang="en-US" dirty="0">
                  <a:solidFill>
                    <a:schemeClr val="accent4">
                      <a:lumMod val="75000"/>
                    </a:schemeClr>
                  </a:solidFill>
                  <a:latin typeface="Fira Code" panose="020B0509050000020004" pitchFamily="49" charset="0"/>
                  <a:ea typeface="Fira Code" panose="020B0509050000020004" pitchFamily="49" charset="0"/>
                </a:rPr>
                <a:t>Contact</a:t>
              </a:r>
            </a:p>
          </p:txBody>
        </p:sp>
        <p:sp>
          <p:nvSpPr>
            <p:cNvPr id="11" name="Rectangle 10">
              <a:extLst>
                <a:ext uri="{FF2B5EF4-FFF2-40B4-BE49-F238E27FC236}">
                  <a16:creationId xmlns:a16="http://schemas.microsoft.com/office/drawing/2014/main" id="{E5FD3E47-5FB2-4665-ACB7-9F2793D3DBC3}"/>
                </a:ext>
              </a:extLst>
            </p:cNvPr>
            <p:cNvSpPr/>
            <p:nvPr/>
          </p:nvSpPr>
          <p:spPr>
            <a:xfrm>
              <a:off x="1930231" y="4704166"/>
              <a:ext cx="908449" cy="282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8000" rIns="72000" bIns="18000" rtlCol="0" anchor="ctr">
              <a:spAutoFit/>
            </a:bodyPr>
            <a:lstStyle/>
            <a:p>
              <a:pPr algn="ctr"/>
              <a:r>
                <a:rPr lang="en-US" sz="1600" dirty="0">
                  <a:latin typeface="Fira Code" panose="020B0509050000020004" pitchFamily="49" charset="0"/>
                  <a:ea typeface="Fira Code" panose="020B0509050000020004" pitchFamily="49" charset="0"/>
                </a:rPr>
                <a:t>Mike</a:t>
              </a:r>
              <a:endParaRPr lang="de-CH" sz="1600" dirty="0">
                <a:latin typeface="Fira Code" panose="020B0509050000020004" pitchFamily="49" charset="0"/>
                <a:ea typeface="Fira Code" panose="020B0509050000020004" pitchFamily="49" charset="0"/>
              </a:endParaRPr>
            </a:p>
          </p:txBody>
        </p:sp>
        <p:sp>
          <p:nvSpPr>
            <p:cNvPr id="12" name="TextBox 11">
              <a:extLst>
                <a:ext uri="{FF2B5EF4-FFF2-40B4-BE49-F238E27FC236}">
                  <a16:creationId xmlns:a16="http://schemas.microsoft.com/office/drawing/2014/main" id="{D9CE4FA7-EFF0-40B3-875D-0DF0FBD72DD3}"/>
                </a:ext>
              </a:extLst>
            </p:cNvPr>
            <p:cNvSpPr txBox="1"/>
            <p:nvPr/>
          </p:nvSpPr>
          <p:spPr>
            <a:xfrm>
              <a:off x="645089" y="4685990"/>
              <a:ext cx="1285142" cy="318924"/>
            </a:xfrm>
            <a:prstGeom prst="rect">
              <a:avLst/>
            </a:prstGeom>
            <a:noFill/>
          </p:spPr>
          <p:txBody>
            <a:bodyPr wrap="none" lIns="72000" tIns="36000" rIns="72000" bIns="36000" rtlCol="0" anchor="ctr">
              <a:spAutoFit/>
            </a:bodyPr>
            <a:lstStyle/>
            <a:p>
              <a:pPr algn="r"/>
              <a:r>
                <a:rPr lang="de-CH" sz="1600" dirty="0" err="1">
                  <a:solidFill>
                    <a:schemeClr val="accent3">
                      <a:lumMod val="75000"/>
                    </a:schemeClr>
                  </a:solidFill>
                  <a:latin typeface="Fira Code" panose="020B0509050000020004" pitchFamily="49" charset="0"/>
                  <a:ea typeface="Fira Code" panose="020B0509050000020004" pitchFamily="49" charset="0"/>
                </a:rPr>
                <a:t>firstName</a:t>
              </a:r>
              <a:endParaRPr lang="de-CH" sz="1600" dirty="0">
                <a:latin typeface="Fira Code" panose="020B0509050000020004" pitchFamily="49" charset="0"/>
                <a:ea typeface="Fira Code" panose="020B0509050000020004" pitchFamily="49" charset="0"/>
              </a:endParaRPr>
            </a:p>
          </p:txBody>
        </p:sp>
        <p:sp>
          <p:nvSpPr>
            <p:cNvPr id="13" name="TextBox 12">
              <a:extLst>
                <a:ext uri="{FF2B5EF4-FFF2-40B4-BE49-F238E27FC236}">
                  <a16:creationId xmlns:a16="http://schemas.microsoft.com/office/drawing/2014/main" id="{55C3A85F-3CD4-49C9-84BF-3A5EA022E9EF}"/>
                </a:ext>
              </a:extLst>
            </p:cNvPr>
            <p:cNvSpPr txBox="1"/>
            <p:nvPr/>
          </p:nvSpPr>
          <p:spPr>
            <a:xfrm>
              <a:off x="771726" y="5004914"/>
              <a:ext cx="1158505" cy="318924"/>
            </a:xfrm>
            <a:prstGeom prst="rect">
              <a:avLst/>
            </a:prstGeom>
            <a:noFill/>
          </p:spPr>
          <p:txBody>
            <a:bodyPr wrap="none" lIns="72000" tIns="36000" rIns="72000" bIns="36000" rtlCol="0" anchor="ctr">
              <a:spAutoFit/>
            </a:bodyPr>
            <a:lstStyle/>
            <a:p>
              <a:pPr algn="r"/>
              <a:r>
                <a:rPr lang="de-CH" sz="1600" dirty="0" err="1">
                  <a:solidFill>
                    <a:schemeClr val="accent3">
                      <a:lumMod val="75000"/>
                    </a:schemeClr>
                  </a:solidFill>
                  <a:latin typeface="Fira Code" panose="020B0509050000020004" pitchFamily="49" charset="0"/>
                  <a:ea typeface="Fira Code" panose="020B0509050000020004" pitchFamily="49" charset="0"/>
                </a:rPr>
                <a:t>lastName</a:t>
              </a:r>
              <a:endParaRPr lang="de-CH" sz="1600" dirty="0">
                <a:latin typeface="Fira Code" panose="020B0509050000020004" pitchFamily="49" charset="0"/>
                <a:ea typeface="Fira Code" panose="020B0509050000020004" pitchFamily="49" charset="0"/>
              </a:endParaRPr>
            </a:p>
          </p:txBody>
        </p:sp>
        <p:sp>
          <p:nvSpPr>
            <p:cNvPr id="14" name="TextBox 13">
              <a:extLst>
                <a:ext uri="{FF2B5EF4-FFF2-40B4-BE49-F238E27FC236}">
                  <a16:creationId xmlns:a16="http://schemas.microsoft.com/office/drawing/2014/main" id="{3A27342D-7F35-4F5A-A290-448BA4CD6F79}"/>
                </a:ext>
              </a:extLst>
            </p:cNvPr>
            <p:cNvSpPr txBox="1"/>
            <p:nvPr/>
          </p:nvSpPr>
          <p:spPr>
            <a:xfrm>
              <a:off x="1151638" y="5323838"/>
              <a:ext cx="778593" cy="318924"/>
            </a:xfrm>
            <a:prstGeom prst="rect">
              <a:avLst/>
            </a:prstGeom>
            <a:noFill/>
          </p:spPr>
          <p:txBody>
            <a:bodyPr wrap="none" lIns="72000" tIns="36000" rIns="72000" bIns="36000" rtlCol="0" anchor="ctr">
              <a:spAutoFit/>
            </a:bodyPr>
            <a:lstStyle/>
            <a:p>
              <a:pPr algn="r"/>
              <a:r>
                <a:rPr lang="de-CH" sz="1600" dirty="0">
                  <a:solidFill>
                    <a:schemeClr val="accent3">
                      <a:lumMod val="75000"/>
                    </a:schemeClr>
                  </a:solidFill>
                  <a:latin typeface="Fira Code" panose="020B0509050000020004" pitchFamily="49" charset="0"/>
                  <a:ea typeface="Fira Code" panose="020B0509050000020004" pitchFamily="49" charset="0"/>
                </a:rPr>
                <a:t>email</a:t>
              </a:r>
              <a:endParaRPr lang="de-CH" sz="1600" dirty="0">
                <a:latin typeface="Fira Code" panose="020B0509050000020004" pitchFamily="49" charset="0"/>
                <a:ea typeface="Fira Code" panose="020B0509050000020004" pitchFamily="49" charset="0"/>
              </a:endParaRPr>
            </a:p>
          </p:txBody>
        </p:sp>
        <p:sp>
          <p:nvSpPr>
            <p:cNvPr id="15" name="Rectangle 14">
              <a:extLst>
                <a:ext uri="{FF2B5EF4-FFF2-40B4-BE49-F238E27FC236}">
                  <a16:creationId xmlns:a16="http://schemas.microsoft.com/office/drawing/2014/main" id="{F0F7D737-4EA4-4C12-B4B6-D90121AD613C}"/>
                </a:ext>
              </a:extLst>
            </p:cNvPr>
            <p:cNvSpPr/>
            <p:nvPr/>
          </p:nvSpPr>
          <p:spPr>
            <a:xfrm>
              <a:off x="1930231" y="5023980"/>
              <a:ext cx="908449" cy="282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8000" rIns="72000" bIns="18000" rtlCol="0" anchor="ctr">
              <a:spAutoFit/>
            </a:bodyPr>
            <a:lstStyle/>
            <a:p>
              <a:pPr algn="ctr"/>
              <a:r>
                <a:rPr lang="en-US" sz="1600" dirty="0">
                  <a:latin typeface="Fira Code" panose="020B0509050000020004" pitchFamily="49" charset="0"/>
                  <a:ea typeface="Fira Code" panose="020B0509050000020004" pitchFamily="49" charset="0"/>
                </a:rPr>
                <a:t>Müller</a:t>
              </a:r>
              <a:endParaRPr lang="de-CH" sz="1600" dirty="0">
                <a:latin typeface="Fira Code" panose="020B0509050000020004" pitchFamily="49" charset="0"/>
                <a:ea typeface="Fira Code" panose="020B0509050000020004" pitchFamily="49" charset="0"/>
              </a:endParaRPr>
            </a:p>
          </p:txBody>
        </p:sp>
        <p:sp>
          <p:nvSpPr>
            <p:cNvPr id="16" name="Rectangle 15">
              <a:extLst>
                <a:ext uri="{FF2B5EF4-FFF2-40B4-BE49-F238E27FC236}">
                  <a16:creationId xmlns:a16="http://schemas.microsoft.com/office/drawing/2014/main" id="{D5E8818B-9D62-4327-8B6E-B4863958A596}"/>
                </a:ext>
              </a:extLst>
            </p:cNvPr>
            <p:cNvSpPr/>
            <p:nvPr/>
          </p:nvSpPr>
          <p:spPr>
            <a:xfrm>
              <a:off x="1930231" y="5342014"/>
              <a:ext cx="908449" cy="282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8000" rIns="72000" bIns="18000" rtlCol="0" anchor="ctr">
              <a:spAutoFit/>
            </a:bodyPr>
            <a:lstStyle/>
            <a:p>
              <a:endParaRPr lang="de-CH" sz="1600" dirty="0">
                <a:latin typeface="Fira Code" panose="020B0509050000020004" pitchFamily="49" charset="0"/>
                <a:ea typeface="Fira Code" panose="020B0509050000020004" pitchFamily="49" charset="0"/>
              </a:endParaRPr>
            </a:p>
          </p:txBody>
        </p:sp>
      </p:grpSp>
      <p:grpSp>
        <p:nvGrpSpPr>
          <p:cNvPr id="17" name="Group 16">
            <a:extLst>
              <a:ext uri="{FF2B5EF4-FFF2-40B4-BE49-F238E27FC236}">
                <a16:creationId xmlns:a16="http://schemas.microsoft.com/office/drawing/2014/main" id="{FA861CCC-DD6B-4E6A-985F-A8E57300C24E}"/>
              </a:ext>
            </a:extLst>
          </p:cNvPr>
          <p:cNvGrpSpPr/>
          <p:nvPr/>
        </p:nvGrpSpPr>
        <p:grpSpPr>
          <a:xfrm>
            <a:off x="2208521" y="2631706"/>
            <a:ext cx="2852293" cy="1190613"/>
            <a:chOff x="2004807" y="5212939"/>
            <a:chExt cx="2852293" cy="1190613"/>
          </a:xfrm>
        </p:grpSpPr>
        <p:grpSp>
          <p:nvGrpSpPr>
            <p:cNvPr id="18" name="Group 17">
              <a:extLst>
                <a:ext uri="{FF2B5EF4-FFF2-40B4-BE49-F238E27FC236}">
                  <a16:creationId xmlns:a16="http://schemas.microsoft.com/office/drawing/2014/main" id="{6AED857A-CA06-4175-8B5F-069358C00784}"/>
                </a:ext>
              </a:extLst>
            </p:cNvPr>
            <p:cNvGrpSpPr/>
            <p:nvPr/>
          </p:nvGrpSpPr>
          <p:grpSpPr>
            <a:xfrm>
              <a:off x="3117020" y="5212939"/>
              <a:ext cx="1740080" cy="1190613"/>
              <a:chOff x="1452671" y="4122414"/>
              <a:chExt cx="1663732" cy="1190613"/>
            </a:xfrm>
          </p:grpSpPr>
          <p:sp>
            <p:nvSpPr>
              <p:cNvPr id="20" name="Rectangle 19">
                <a:extLst>
                  <a:ext uri="{FF2B5EF4-FFF2-40B4-BE49-F238E27FC236}">
                    <a16:creationId xmlns:a16="http://schemas.microsoft.com/office/drawing/2014/main" id="{91B9C610-15AD-41FC-9203-B56DD625384A}"/>
                  </a:ext>
                </a:extLst>
              </p:cNvPr>
              <p:cNvSpPr/>
              <p:nvPr/>
            </p:nvSpPr>
            <p:spPr>
              <a:xfrm>
                <a:off x="1452671" y="4122414"/>
                <a:ext cx="1663732" cy="1190613"/>
              </a:xfrm>
              <a:prstGeom prst="rect">
                <a:avLst/>
              </a:prstGeom>
              <a:solidFill>
                <a:schemeClr val="bg1"/>
              </a:solidFill>
              <a:effectLst>
                <a:outerShdw blurRad="241300" dist="63500" dir="5400000" algn="t" rotWithShape="0">
                  <a:prstClr val="black">
                    <a:alpha val="35000"/>
                  </a:prstClr>
                </a:outerShdw>
              </a:effectLst>
            </p:spPr>
            <p:txBody>
              <a:bodyPr wrap="square" lIns="180000" tIns="72000" rIns="180000" bIns="144000">
                <a:noAutofit/>
              </a:bodyPr>
              <a:lstStyle/>
              <a:p>
                <a:pPr algn="ctr">
                  <a:lnSpc>
                    <a:spcPct val="110000"/>
                  </a:lnSpc>
                </a:pPr>
                <a:r>
                  <a:rPr lang="en-US" dirty="0">
                    <a:solidFill>
                      <a:schemeClr val="accent4">
                        <a:lumMod val="75000"/>
                      </a:schemeClr>
                    </a:solidFill>
                    <a:latin typeface="Fira Code" panose="020B0509050000020004" pitchFamily="49" charset="0"/>
                    <a:ea typeface="Fira Code" panose="020B0509050000020004" pitchFamily="49" charset="0"/>
                  </a:rPr>
                  <a:t>List</a:t>
                </a:r>
              </a:p>
            </p:txBody>
          </p:sp>
          <p:sp>
            <p:nvSpPr>
              <p:cNvPr id="21" name="Rectangle 20">
                <a:extLst>
                  <a:ext uri="{FF2B5EF4-FFF2-40B4-BE49-F238E27FC236}">
                    <a16:creationId xmlns:a16="http://schemas.microsoft.com/office/drawing/2014/main" id="{CC410F24-EC99-4C02-8B57-ECF1DE90F7A5}"/>
                  </a:ext>
                </a:extLst>
              </p:cNvPr>
              <p:cNvSpPr/>
              <p:nvPr/>
            </p:nvSpPr>
            <p:spPr>
              <a:xfrm>
                <a:off x="1552588" y="4571535"/>
                <a:ext cx="1463900" cy="282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8000" rIns="72000" bIns="18000" rtlCol="0" anchor="ctr">
                <a:spAutoFit/>
              </a:bodyPr>
              <a:lstStyle/>
              <a:p>
                <a:r>
                  <a:rPr lang="en-US" sz="1600" dirty="0">
                    <a:latin typeface="Fira Code" panose="020B0509050000020004" pitchFamily="49" charset="0"/>
                    <a:ea typeface="Fira Code" panose="020B0509050000020004" pitchFamily="49" charset="0"/>
                  </a:rPr>
                  <a:t>mike@foo.ch</a:t>
                </a:r>
                <a:endParaRPr lang="de-CH" sz="1600" dirty="0">
                  <a:latin typeface="Fira Code" panose="020B0509050000020004" pitchFamily="49" charset="0"/>
                  <a:ea typeface="Fira Code" panose="020B0509050000020004" pitchFamily="49" charset="0"/>
                </a:endParaRPr>
              </a:p>
            </p:txBody>
          </p:sp>
          <p:sp>
            <p:nvSpPr>
              <p:cNvPr id="24" name="Rectangle 23">
                <a:extLst>
                  <a:ext uri="{FF2B5EF4-FFF2-40B4-BE49-F238E27FC236}">
                    <a16:creationId xmlns:a16="http://schemas.microsoft.com/office/drawing/2014/main" id="{EADBA0B8-8390-4E8A-B3BD-7A8B638AF009}"/>
                  </a:ext>
                </a:extLst>
              </p:cNvPr>
              <p:cNvSpPr/>
              <p:nvPr/>
            </p:nvSpPr>
            <p:spPr>
              <a:xfrm>
                <a:off x="1552588" y="4893352"/>
                <a:ext cx="1463900" cy="282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8000" rIns="72000" bIns="18000" rtlCol="0" anchor="ctr">
                <a:spAutoFit/>
              </a:bodyPr>
              <a:lstStyle/>
              <a:p>
                <a:r>
                  <a:rPr lang="en-US" sz="1600" dirty="0">
                    <a:latin typeface="Fira Code" panose="020B0509050000020004" pitchFamily="49" charset="0"/>
                    <a:ea typeface="Fira Code" panose="020B0509050000020004" pitchFamily="49" charset="0"/>
                  </a:rPr>
                  <a:t>mue@bar.com</a:t>
                </a:r>
                <a:endParaRPr lang="de-CH" sz="1600" dirty="0">
                  <a:latin typeface="Fira Code" panose="020B0509050000020004" pitchFamily="49" charset="0"/>
                  <a:ea typeface="Fira Code" panose="020B0509050000020004" pitchFamily="49" charset="0"/>
                </a:endParaRPr>
              </a:p>
            </p:txBody>
          </p:sp>
        </p:grpSp>
        <p:cxnSp>
          <p:nvCxnSpPr>
            <p:cNvPr id="19" name="Straight Arrow Connector 18">
              <a:extLst>
                <a:ext uri="{FF2B5EF4-FFF2-40B4-BE49-F238E27FC236}">
                  <a16:creationId xmlns:a16="http://schemas.microsoft.com/office/drawing/2014/main" id="{8731C5D2-29D2-4B6D-BFD4-CEEF18E33461}"/>
                </a:ext>
              </a:extLst>
            </p:cNvPr>
            <p:cNvCxnSpPr>
              <a:cxnSpLocks/>
            </p:cNvCxnSpPr>
            <p:nvPr/>
          </p:nvCxnSpPr>
          <p:spPr>
            <a:xfrm>
              <a:off x="2004807" y="5307300"/>
              <a:ext cx="1083319" cy="284922"/>
            </a:xfrm>
            <a:prstGeom prst="straightConnector1">
              <a:avLst/>
            </a:prstGeom>
            <a:ln w="57150">
              <a:solidFill>
                <a:schemeClr val="tx1"/>
              </a:solidFill>
              <a:headEnd type="oval" w="sm" len="sm"/>
              <a:tailEnd type="triangle"/>
            </a:ln>
          </p:spPr>
          <p:style>
            <a:lnRef idx="1">
              <a:schemeClr val="accent1"/>
            </a:lnRef>
            <a:fillRef idx="0">
              <a:schemeClr val="accent1"/>
            </a:fillRef>
            <a:effectRef idx="0">
              <a:schemeClr val="accent1"/>
            </a:effectRef>
            <a:fontRef idx="minor">
              <a:schemeClr val="tx1"/>
            </a:fontRef>
          </p:style>
        </p:cxnSp>
      </p:grpSp>
      <p:grpSp>
        <p:nvGrpSpPr>
          <p:cNvPr id="50" name="Group 49">
            <a:extLst>
              <a:ext uri="{FF2B5EF4-FFF2-40B4-BE49-F238E27FC236}">
                <a16:creationId xmlns:a16="http://schemas.microsoft.com/office/drawing/2014/main" id="{688658DC-878E-4FEC-8184-5F146BA8B2DE}"/>
              </a:ext>
            </a:extLst>
          </p:cNvPr>
          <p:cNvGrpSpPr/>
          <p:nvPr/>
        </p:nvGrpSpPr>
        <p:grpSpPr>
          <a:xfrm>
            <a:off x="6307618" y="1672793"/>
            <a:ext cx="3716382" cy="1767994"/>
            <a:chOff x="6307618" y="1672793"/>
            <a:chExt cx="3716382" cy="1767994"/>
          </a:xfrm>
        </p:grpSpPr>
        <p:graphicFrame>
          <p:nvGraphicFramePr>
            <p:cNvPr id="8" name="Content Placeholder 5">
              <a:extLst>
                <a:ext uri="{FF2B5EF4-FFF2-40B4-BE49-F238E27FC236}">
                  <a16:creationId xmlns:a16="http://schemas.microsoft.com/office/drawing/2014/main" id="{C1814317-011E-4F8A-A76B-EAB65BC73C9F}"/>
                </a:ext>
              </a:extLst>
            </p:cNvPr>
            <p:cNvGraphicFramePr>
              <a:graphicFrameLocks/>
            </p:cNvGraphicFramePr>
            <p:nvPr/>
          </p:nvGraphicFramePr>
          <p:xfrm>
            <a:off x="6307618" y="201134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09165">
                    <a:extLst>
                      <a:ext uri="{9D8B030D-6E8A-4147-A177-3AD203B41FA5}">
                        <a16:colId xmlns:a16="http://schemas.microsoft.com/office/drawing/2014/main" val="3660660064"/>
                      </a:ext>
                    </a:extLst>
                  </a:gridCol>
                  <a:gridCol w="1463040">
                    <a:extLst>
                      <a:ext uri="{9D8B030D-6E8A-4147-A177-3AD203B41FA5}">
                        <a16:colId xmlns:a16="http://schemas.microsoft.com/office/drawing/2014/main" val="3060758703"/>
                      </a:ext>
                    </a:extLst>
                  </a:gridCol>
                  <a:gridCol w="1644177">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FIRST_NAME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LAST_NAME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a:t>Schmid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Müller</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02970421"/>
                    </a:ext>
                  </a:extLst>
                </a:tr>
              </a:tbl>
            </a:graphicData>
          </a:graphic>
        </p:graphicFrame>
        <p:sp>
          <p:nvSpPr>
            <p:cNvPr id="37" name="TextBox 36">
              <a:extLst>
                <a:ext uri="{FF2B5EF4-FFF2-40B4-BE49-F238E27FC236}">
                  <a16:creationId xmlns:a16="http://schemas.microsoft.com/office/drawing/2014/main" id="{3F364DA7-A1FA-4EBE-9391-E324C1785B00}"/>
                </a:ext>
              </a:extLst>
            </p:cNvPr>
            <p:cNvSpPr txBox="1"/>
            <p:nvPr/>
          </p:nvSpPr>
          <p:spPr>
            <a:xfrm>
              <a:off x="7630246" y="167279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grpSp>
        <p:nvGrpSpPr>
          <p:cNvPr id="49" name="Group 48">
            <a:extLst>
              <a:ext uri="{FF2B5EF4-FFF2-40B4-BE49-F238E27FC236}">
                <a16:creationId xmlns:a16="http://schemas.microsoft.com/office/drawing/2014/main" id="{7B4E5370-358B-4014-A879-A118F66768E0}"/>
              </a:ext>
            </a:extLst>
          </p:cNvPr>
          <p:cNvGrpSpPr/>
          <p:nvPr/>
        </p:nvGrpSpPr>
        <p:grpSpPr>
          <a:xfrm>
            <a:off x="618810" y="3402644"/>
            <a:ext cx="2362856" cy="2427921"/>
            <a:chOff x="618810" y="3402644"/>
            <a:chExt cx="2362856" cy="2427921"/>
          </a:xfrm>
        </p:grpSpPr>
        <p:grpSp>
          <p:nvGrpSpPr>
            <p:cNvPr id="28" name="Group 27">
              <a:extLst>
                <a:ext uri="{FF2B5EF4-FFF2-40B4-BE49-F238E27FC236}">
                  <a16:creationId xmlns:a16="http://schemas.microsoft.com/office/drawing/2014/main" id="{8CBAF6F5-2202-46A4-A0A3-EBEF4D693E7A}"/>
                </a:ext>
              </a:extLst>
            </p:cNvPr>
            <p:cNvGrpSpPr/>
            <p:nvPr/>
          </p:nvGrpSpPr>
          <p:grpSpPr>
            <a:xfrm>
              <a:off x="618810" y="3402644"/>
              <a:ext cx="2362856" cy="1492762"/>
              <a:chOff x="593337" y="4253042"/>
              <a:chExt cx="2362856" cy="1492762"/>
            </a:xfrm>
          </p:grpSpPr>
          <p:sp>
            <p:nvSpPr>
              <p:cNvPr id="29" name="Rectangle 28">
                <a:extLst>
                  <a:ext uri="{FF2B5EF4-FFF2-40B4-BE49-F238E27FC236}">
                    <a16:creationId xmlns:a16="http://schemas.microsoft.com/office/drawing/2014/main" id="{17BB9F63-9B71-4150-8A4C-5FA9A12E75EC}"/>
                  </a:ext>
                </a:extLst>
              </p:cNvPr>
              <p:cNvSpPr/>
              <p:nvPr/>
            </p:nvSpPr>
            <p:spPr>
              <a:xfrm>
                <a:off x="593337" y="4253042"/>
                <a:ext cx="2362856" cy="1492762"/>
              </a:xfrm>
              <a:prstGeom prst="rect">
                <a:avLst/>
              </a:prstGeom>
              <a:solidFill>
                <a:schemeClr val="bg1"/>
              </a:solidFill>
              <a:effectLst>
                <a:outerShdw blurRad="241300" dist="63500" dir="5400000" algn="t" rotWithShape="0">
                  <a:prstClr val="black">
                    <a:alpha val="35000"/>
                  </a:prstClr>
                </a:outerShdw>
              </a:effectLst>
            </p:spPr>
            <p:txBody>
              <a:bodyPr wrap="square" lIns="180000" tIns="72000" rIns="180000" bIns="144000">
                <a:noAutofit/>
              </a:bodyPr>
              <a:lstStyle/>
              <a:p>
                <a:pPr algn="ctr">
                  <a:lnSpc>
                    <a:spcPct val="110000"/>
                  </a:lnSpc>
                </a:pPr>
                <a:r>
                  <a:rPr lang="en-US" dirty="0">
                    <a:solidFill>
                      <a:schemeClr val="accent4">
                        <a:lumMod val="75000"/>
                      </a:schemeClr>
                    </a:solidFill>
                    <a:latin typeface="Fira Code" panose="020B0509050000020004" pitchFamily="49" charset="0"/>
                    <a:ea typeface="Fira Code" panose="020B0509050000020004" pitchFamily="49" charset="0"/>
                  </a:rPr>
                  <a:t>Contact</a:t>
                </a:r>
              </a:p>
            </p:txBody>
          </p:sp>
          <p:sp>
            <p:nvSpPr>
              <p:cNvPr id="30" name="Rectangle 29">
                <a:extLst>
                  <a:ext uri="{FF2B5EF4-FFF2-40B4-BE49-F238E27FC236}">
                    <a16:creationId xmlns:a16="http://schemas.microsoft.com/office/drawing/2014/main" id="{7F964CC9-59B4-4059-AB7E-123949D4D8FE}"/>
                  </a:ext>
                </a:extLst>
              </p:cNvPr>
              <p:cNvSpPr/>
              <p:nvPr/>
            </p:nvSpPr>
            <p:spPr>
              <a:xfrm>
                <a:off x="1930231" y="4704166"/>
                <a:ext cx="908449" cy="282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8000" rIns="72000" bIns="18000" rtlCol="0" anchor="ctr">
                <a:spAutoFit/>
              </a:bodyPr>
              <a:lstStyle/>
              <a:p>
                <a:pPr algn="ctr"/>
                <a:r>
                  <a:rPr lang="en-US" sz="1600" dirty="0">
                    <a:latin typeface="Fira Code" panose="020B0509050000020004" pitchFamily="49" charset="0"/>
                    <a:ea typeface="Fira Code" panose="020B0509050000020004" pitchFamily="49" charset="0"/>
                  </a:rPr>
                  <a:t>Sarah</a:t>
                </a:r>
                <a:endParaRPr lang="de-CH" sz="1600" dirty="0">
                  <a:latin typeface="Fira Code" panose="020B0509050000020004" pitchFamily="49" charset="0"/>
                  <a:ea typeface="Fira Code" panose="020B0509050000020004" pitchFamily="49" charset="0"/>
                </a:endParaRPr>
              </a:p>
            </p:txBody>
          </p:sp>
          <p:sp>
            <p:nvSpPr>
              <p:cNvPr id="31" name="TextBox 30">
                <a:extLst>
                  <a:ext uri="{FF2B5EF4-FFF2-40B4-BE49-F238E27FC236}">
                    <a16:creationId xmlns:a16="http://schemas.microsoft.com/office/drawing/2014/main" id="{DD31E8C2-5E56-4884-B0F8-D8F69D773EDA}"/>
                  </a:ext>
                </a:extLst>
              </p:cNvPr>
              <p:cNvSpPr txBox="1"/>
              <p:nvPr/>
            </p:nvSpPr>
            <p:spPr>
              <a:xfrm>
                <a:off x="645089" y="4685990"/>
                <a:ext cx="1285142" cy="318924"/>
              </a:xfrm>
              <a:prstGeom prst="rect">
                <a:avLst/>
              </a:prstGeom>
              <a:noFill/>
            </p:spPr>
            <p:txBody>
              <a:bodyPr wrap="none" lIns="72000" tIns="36000" rIns="72000" bIns="36000" rtlCol="0" anchor="ctr">
                <a:spAutoFit/>
              </a:bodyPr>
              <a:lstStyle/>
              <a:p>
                <a:pPr algn="r"/>
                <a:r>
                  <a:rPr lang="de-CH" sz="1600" dirty="0" err="1">
                    <a:solidFill>
                      <a:schemeClr val="accent3">
                        <a:lumMod val="75000"/>
                      </a:schemeClr>
                    </a:solidFill>
                    <a:latin typeface="Fira Code" panose="020B0509050000020004" pitchFamily="49" charset="0"/>
                    <a:ea typeface="Fira Code" panose="020B0509050000020004" pitchFamily="49" charset="0"/>
                  </a:rPr>
                  <a:t>firstName</a:t>
                </a:r>
                <a:endParaRPr lang="de-CH" sz="1600" dirty="0">
                  <a:latin typeface="Fira Code" panose="020B0509050000020004" pitchFamily="49" charset="0"/>
                  <a:ea typeface="Fira Code" panose="020B0509050000020004" pitchFamily="49" charset="0"/>
                </a:endParaRPr>
              </a:p>
            </p:txBody>
          </p:sp>
          <p:sp>
            <p:nvSpPr>
              <p:cNvPr id="32" name="TextBox 31">
                <a:extLst>
                  <a:ext uri="{FF2B5EF4-FFF2-40B4-BE49-F238E27FC236}">
                    <a16:creationId xmlns:a16="http://schemas.microsoft.com/office/drawing/2014/main" id="{D52493B8-5A7E-4A43-A9BF-E8785208BF40}"/>
                  </a:ext>
                </a:extLst>
              </p:cNvPr>
              <p:cNvSpPr txBox="1"/>
              <p:nvPr/>
            </p:nvSpPr>
            <p:spPr>
              <a:xfrm>
                <a:off x="771726" y="5004914"/>
                <a:ext cx="1158505" cy="318924"/>
              </a:xfrm>
              <a:prstGeom prst="rect">
                <a:avLst/>
              </a:prstGeom>
              <a:noFill/>
            </p:spPr>
            <p:txBody>
              <a:bodyPr wrap="none" lIns="72000" tIns="36000" rIns="72000" bIns="36000" rtlCol="0" anchor="ctr">
                <a:spAutoFit/>
              </a:bodyPr>
              <a:lstStyle/>
              <a:p>
                <a:pPr algn="r"/>
                <a:r>
                  <a:rPr lang="de-CH" sz="1600" dirty="0" err="1">
                    <a:solidFill>
                      <a:schemeClr val="accent3">
                        <a:lumMod val="75000"/>
                      </a:schemeClr>
                    </a:solidFill>
                    <a:latin typeface="Fira Code" panose="020B0509050000020004" pitchFamily="49" charset="0"/>
                    <a:ea typeface="Fira Code" panose="020B0509050000020004" pitchFamily="49" charset="0"/>
                  </a:rPr>
                  <a:t>lastName</a:t>
                </a:r>
                <a:endParaRPr lang="de-CH" sz="1600" dirty="0">
                  <a:latin typeface="Fira Code" panose="020B0509050000020004" pitchFamily="49" charset="0"/>
                  <a:ea typeface="Fira Code" panose="020B0509050000020004" pitchFamily="49" charset="0"/>
                </a:endParaRPr>
              </a:p>
            </p:txBody>
          </p:sp>
          <p:sp>
            <p:nvSpPr>
              <p:cNvPr id="33" name="TextBox 32">
                <a:extLst>
                  <a:ext uri="{FF2B5EF4-FFF2-40B4-BE49-F238E27FC236}">
                    <a16:creationId xmlns:a16="http://schemas.microsoft.com/office/drawing/2014/main" id="{ED3A3F91-AD7D-46F7-B1FF-0CFEB287F4CC}"/>
                  </a:ext>
                </a:extLst>
              </p:cNvPr>
              <p:cNvSpPr txBox="1"/>
              <p:nvPr/>
            </p:nvSpPr>
            <p:spPr>
              <a:xfrm>
                <a:off x="1151638" y="5323838"/>
                <a:ext cx="778593" cy="318924"/>
              </a:xfrm>
              <a:prstGeom prst="rect">
                <a:avLst/>
              </a:prstGeom>
              <a:noFill/>
            </p:spPr>
            <p:txBody>
              <a:bodyPr wrap="none" lIns="72000" tIns="36000" rIns="72000" bIns="36000" rtlCol="0" anchor="ctr">
                <a:spAutoFit/>
              </a:bodyPr>
              <a:lstStyle/>
              <a:p>
                <a:pPr algn="r"/>
                <a:r>
                  <a:rPr lang="de-CH" sz="1600" dirty="0">
                    <a:solidFill>
                      <a:schemeClr val="accent3">
                        <a:lumMod val="75000"/>
                      </a:schemeClr>
                    </a:solidFill>
                    <a:latin typeface="Fira Code" panose="020B0509050000020004" pitchFamily="49" charset="0"/>
                    <a:ea typeface="Fira Code" panose="020B0509050000020004" pitchFamily="49" charset="0"/>
                  </a:rPr>
                  <a:t>email</a:t>
                </a:r>
                <a:endParaRPr lang="de-CH" sz="1600" dirty="0">
                  <a:latin typeface="Fira Code" panose="020B0509050000020004" pitchFamily="49" charset="0"/>
                  <a:ea typeface="Fira Code" panose="020B0509050000020004" pitchFamily="49" charset="0"/>
                </a:endParaRPr>
              </a:p>
            </p:txBody>
          </p:sp>
          <p:sp>
            <p:nvSpPr>
              <p:cNvPr id="34" name="Rectangle 33">
                <a:extLst>
                  <a:ext uri="{FF2B5EF4-FFF2-40B4-BE49-F238E27FC236}">
                    <a16:creationId xmlns:a16="http://schemas.microsoft.com/office/drawing/2014/main" id="{76BFCE7C-2375-4408-96E5-DBC4E5280BC3}"/>
                  </a:ext>
                </a:extLst>
              </p:cNvPr>
              <p:cNvSpPr/>
              <p:nvPr/>
            </p:nvSpPr>
            <p:spPr>
              <a:xfrm>
                <a:off x="1930231" y="5023980"/>
                <a:ext cx="908449" cy="282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8000" rIns="72000" bIns="18000" rtlCol="0" anchor="ctr">
                <a:spAutoFit/>
              </a:bodyPr>
              <a:lstStyle/>
              <a:p>
                <a:pPr algn="ctr"/>
                <a:r>
                  <a:rPr lang="en-US" sz="1600" dirty="0">
                    <a:latin typeface="Fira Code" panose="020B0509050000020004" pitchFamily="49" charset="0"/>
                    <a:ea typeface="Fira Code" panose="020B0509050000020004" pitchFamily="49" charset="0"/>
                  </a:rPr>
                  <a:t>Schmid</a:t>
                </a:r>
                <a:endParaRPr lang="de-CH" sz="1600" dirty="0">
                  <a:latin typeface="Fira Code" panose="020B0509050000020004" pitchFamily="49" charset="0"/>
                  <a:ea typeface="Fira Code" panose="020B0509050000020004" pitchFamily="49" charset="0"/>
                </a:endParaRPr>
              </a:p>
            </p:txBody>
          </p:sp>
          <p:sp>
            <p:nvSpPr>
              <p:cNvPr id="35" name="Rectangle 34">
                <a:extLst>
                  <a:ext uri="{FF2B5EF4-FFF2-40B4-BE49-F238E27FC236}">
                    <a16:creationId xmlns:a16="http://schemas.microsoft.com/office/drawing/2014/main" id="{D17F4AFE-6DA9-4E01-B1FC-148DC8A8F014}"/>
                  </a:ext>
                </a:extLst>
              </p:cNvPr>
              <p:cNvSpPr/>
              <p:nvPr/>
            </p:nvSpPr>
            <p:spPr>
              <a:xfrm>
                <a:off x="1930231" y="5342014"/>
                <a:ext cx="908449" cy="28257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2000" tIns="18000" rIns="72000" bIns="18000" rtlCol="0" anchor="ctr">
                <a:spAutoFit/>
              </a:bodyPr>
              <a:lstStyle/>
              <a:p>
                <a:endParaRPr lang="de-CH" sz="1600" dirty="0">
                  <a:latin typeface="Fira Code" panose="020B0509050000020004" pitchFamily="49" charset="0"/>
                  <a:ea typeface="Fira Code" panose="020B0509050000020004" pitchFamily="49" charset="0"/>
                </a:endParaRPr>
              </a:p>
            </p:txBody>
          </p:sp>
        </p:grpSp>
        <p:cxnSp>
          <p:nvCxnSpPr>
            <p:cNvPr id="38" name="Straight Arrow Connector 37">
              <a:extLst>
                <a:ext uri="{FF2B5EF4-FFF2-40B4-BE49-F238E27FC236}">
                  <a16:creationId xmlns:a16="http://schemas.microsoft.com/office/drawing/2014/main" id="{BBC3FFC4-AF76-4A19-9E19-A71A7F3E11F8}"/>
                </a:ext>
              </a:extLst>
            </p:cNvPr>
            <p:cNvCxnSpPr>
              <a:cxnSpLocks/>
            </p:cNvCxnSpPr>
            <p:nvPr/>
          </p:nvCxnSpPr>
          <p:spPr>
            <a:xfrm>
              <a:off x="2381250" y="4627543"/>
              <a:ext cx="295141" cy="798353"/>
            </a:xfrm>
            <a:prstGeom prst="straightConnector1">
              <a:avLst/>
            </a:prstGeom>
            <a:ln w="57150">
              <a:solidFill>
                <a:schemeClr val="tx1"/>
              </a:solidFill>
              <a:headEnd type="oval" w="sm" len="sm"/>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B445F960-1BA7-4FD2-AFC7-A430FA3889C1}"/>
                </a:ext>
              </a:extLst>
            </p:cNvPr>
            <p:cNvSpPr txBox="1"/>
            <p:nvPr/>
          </p:nvSpPr>
          <p:spPr>
            <a:xfrm>
              <a:off x="2455560" y="5184234"/>
              <a:ext cx="526106" cy="646331"/>
            </a:xfrm>
            <a:prstGeom prst="rect">
              <a:avLst/>
            </a:prstGeom>
            <a:noFill/>
          </p:spPr>
          <p:txBody>
            <a:bodyPr wrap="none" rtlCol="0">
              <a:spAutoFit/>
            </a:bodyPr>
            <a:lstStyle/>
            <a:p>
              <a:r>
                <a:rPr lang="de-CH" sz="3600" dirty="0"/>
                <a:t>…</a:t>
              </a:r>
            </a:p>
          </p:txBody>
        </p:sp>
      </p:grpSp>
      <p:sp>
        <p:nvSpPr>
          <p:cNvPr id="41" name="TextBox 40">
            <a:extLst>
              <a:ext uri="{FF2B5EF4-FFF2-40B4-BE49-F238E27FC236}">
                <a16:creationId xmlns:a16="http://schemas.microsoft.com/office/drawing/2014/main" id="{0E05A07C-E4C9-4E8C-8DBF-1B41E4EF16BE}"/>
              </a:ext>
            </a:extLst>
          </p:cNvPr>
          <p:cNvSpPr txBox="1"/>
          <p:nvPr/>
        </p:nvSpPr>
        <p:spPr>
          <a:xfrm>
            <a:off x="679204" y="6032189"/>
            <a:ext cx="4217821" cy="461665"/>
          </a:xfrm>
          <a:prstGeom prst="rect">
            <a:avLst/>
          </a:prstGeom>
          <a:noFill/>
        </p:spPr>
        <p:txBody>
          <a:bodyPr wrap="none" rtlCol="0">
            <a:spAutoFit/>
          </a:bodyPr>
          <a:lstStyle/>
          <a:p>
            <a:pPr algn="ctr"/>
            <a:r>
              <a:rPr lang="de-CH" sz="2400" b="1" dirty="0"/>
              <a:t>Java:</a:t>
            </a:r>
            <a:r>
              <a:rPr lang="de-CH" sz="2400" dirty="0"/>
              <a:t> Objekte, Referenzen, …</a:t>
            </a:r>
          </a:p>
        </p:txBody>
      </p:sp>
      <p:sp>
        <p:nvSpPr>
          <p:cNvPr id="42" name="TextBox 41">
            <a:extLst>
              <a:ext uri="{FF2B5EF4-FFF2-40B4-BE49-F238E27FC236}">
                <a16:creationId xmlns:a16="http://schemas.microsoft.com/office/drawing/2014/main" id="{94AECD62-8627-45D2-9FD3-71A0298C8BBA}"/>
              </a:ext>
            </a:extLst>
          </p:cNvPr>
          <p:cNvSpPr txBox="1"/>
          <p:nvPr/>
        </p:nvSpPr>
        <p:spPr>
          <a:xfrm>
            <a:off x="6104989" y="6032189"/>
            <a:ext cx="4121641" cy="461665"/>
          </a:xfrm>
          <a:prstGeom prst="rect">
            <a:avLst/>
          </a:prstGeom>
          <a:noFill/>
        </p:spPr>
        <p:txBody>
          <a:bodyPr wrap="none" rtlCol="0">
            <a:spAutoFit/>
          </a:bodyPr>
          <a:lstStyle/>
          <a:p>
            <a:pPr algn="ctr"/>
            <a:r>
              <a:rPr lang="de-CH" sz="2400" b="1" dirty="0"/>
              <a:t>Datenbanken:</a:t>
            </a:r>
            <a:r>
              <a:rPr lang="de-CH" sz="2400" dirty="0"/>
              <a:t> Tabellen, SQL</a:t>
            </a:r>
          </a:p>
        </p:txBody>
      </p:sp>
      <p:grpSp>
        <p:nvGrpSpPr>
          <p:cNvPr id="51" name="Group 50">
            <a:extLst>
              <a:ext uri="{FF2B5EF4-FFF2-40B4-BE49-F238E27FC236}">
                <a16:creationId xmlns:a16="http://schemas.microsoft.com/office/drawing/2014/main" id="{B17E7A3D-0459-4EA9-A75C-B75DBB76E903}"/>
              </a:ext>
            </a:extLst>
          </p:cNvPr>
          <p:cNvGrpSpPr/>
          <p:nvPr/>
        </p:nvGrpSpPr>
        <p:grpSpPr>
          <a:xfrm>
            <a:off x="6307619" y="3873624"/>
            <a:ext cx="3716382" cy="1767493"/>
            <a:chOff x="6307619" y="3873624"/>
            <a:chExt cx="3716382" cy="1767493"/>
          </a:xfrm>
        </p:grpSpPr>
        <p:graphicFrame>
          <p:nvGraphicFramePr>
            <p:cNvPr id="36" name="Content Placeholder 5">
              <a:extLst>
                <a:ext uri="{FF2B5EF4-FFF2-40B4-BE49-F238E27FC236}">
                  <a16:creationId xmlns:a16="http://schemas.microsoft.com/office/drawing/2014/main" id="{1DA5D8FD-9D41-4193-88C2-EDA48327D9AE}"/>
                </a:ext>
              </a:extLst>
            </p:cNvPr>
            <p:cNvGraphicFramePr>
              <a:graphicFrameLocks/>
            </p:cNvGraphicFramePr>
            <p:nvPr/>
          </p:nvGraphicFramePr>
          <p:xfrm>
            <a:off x="6307619" y="421167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379872">
                    <a:extLst>
                      <a:ext uri="{9D8B030D-6E8A-4147-A177-3AD203B41FA5}">
                        <a16:colId xmlns:a16="http://schemas.microsoft.com/office/drawing/2014/main" val="3660660064"/>
                      </a:ext>
                    </a:extLst>
                  </a:gridCol>
                  <a:gridCol w="2336510">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EMAIL</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mike@foo.ch</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mue@bar.com</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685183334"/>
                    </a:ext>
                  </a:extLst>
                </a:tr>
              </a:tbl>
            </a:graphicData>
          </a:graphic>
        </p:graphicFrame>
        <p:sp>
          <p:nvSpPr>
            <p:cNvPr id="43" name="TextBox 42">
              <a:extLst>
                <a:ext uri="{FF2B5EF4-FFF2-40B4-BE49-F238E27FC236}">
                  <a16:creationId xmlns:a16="http://schemas.microsoft.com/office/drawing/2014/main" id="{708FA7B3-F3BD-49B4-9FD6-0A393DFABE2C}"/>
                </a:ext>
              </a:extLst>
            </p:cNvPr>
            <p:cNvSpPr txBox="1"/>
            <p:nvPr/>
          </p:nvSpPr>
          <p:spPr>
            <a:xfrm>
              <a:off x="7250334" y="3873624"/>
              <a:ext cx="1830950"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CONTACT_EMAIL</a:t>
              </a:r>
            </a:p>
          </p:txBody>
        </p:sp>
      </p:grpSp>
      <p:grpSp>
        <p:nvGrpSpPr>
          <p:cNvPr id="52" name="Group 51">
            <a:extLst>
              <a:ext uri="{FF2B5EF4-FFF2-40B4-BE49-F238E27FC236}">
                <a16:creationId xmlns:a16="http://schemas.microsoft.com/office/drawing/2014/main" id="{026B9928-4A4F-40B2-80F0-3D8A8B9B32D8}"/>
              </a:ext>
            </a:extLst>
          </p:cNvPr>
          <p:cNvGrpSpPr/>
          <p:nvPr/>
        </p:nvGrpSpPr>
        <p:grpSpPr>
          <a:xfrm>
            <a:off x="3746700" y="4127901"/>
            <a:ext cx="2405900" cy="1363673"/>
            <a:chOff x="3746700" y="4127901"/>
            <a:chExt cx="2405900" cy="1363673"/>
          </a:xfrm>
        </p:grpSpPr>
        <p:sp>
          <p:nvSpPr>
            <p:cNvPr id="45" name="Arrow: Up-Down 44">
              <a:extLst>
                <a:ext uri="{FF2B5EF4-FFF2-40B4-BE49-F238E27FC236}">
                  <a16:creationId xmlns:a16="http://schemas.microsoft.com/office/drawing/2014/main" id="{73AE93E5-EB27-4BCA-A793-9818C59052B2}"/>
                </a:ext>
              </a:extLst>
            </p:cNvPr>
            <p:cNvSpPr/>
            <p:nvPr/>
          </p:nvSpPr>
          <p:spPr>
            <a:xfrm rot="5400000">
              <a:off x="5076737" y="3698326"/>
              <a:ext cx="646288" cy="1505438"/>
            </a:xfrm>
            <a:prstGeom prst="upDown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48" name="Graphic 46">
              <a:extLst>
                <a:ext uri="{FF2B5EF4-FFF2-40B4-BE49-F238E27FC236}">
                  <a16:creationId xmlns:a16="http://schemas.microsoft.com/office/drawing/2014/main" id="{063EA2DC-D2E7-4D3D-9D61-96E0162188B4}"/>
                </a:ext>
              </a:extLst>
            </p:cNvPr>
            <p:cNvSpPr/>
            <p:nvPr/>
          </p:nvSpPr>
          <p:spPr>
            <a:xfrm rot="20780299">
              <a:off x="3746700" y="4264181"/>
              <a:ext cx="843607" cy="1227393"/>
            </a:xfrm>
            <a:custGeom>
              <a:avLst/>
              <a:gdLst>
                <a:gd name="connsiteX0" fmla="*/ 1680436 w 3351902"/>
                <a:gd name="connsiteY0" fmla="*/ 0 h 4876800"/>
                <a:gd name="connsiteX1" fmla="*/ 41117 w 3351902"/>
                <a:gd name="connsiteY1" fmla="*/ 867023 h 4876800"/>
                <a:gd name="connsiteX2" fmla="*/ 90438 w 3351902"/>
                <a:gd name="connsiteY2" fmla="*/ 1180148 h 4876800"/>
                <a:gd name="connsiteX3" fmla="*/ 501327 w 3351902"/>
                <a:gd name="connsiteY3" fmla="*/ 1491701 h 4876800"/>
                <a:gd name="connsiteX4" fmla="*/ 818062 w 3351902"/>
                <a:gd name="connsiteY4" fmla="*/ 1452191 h 4876800"/>
                <a:gd name="connsiteX5" fmla="*/ 1606323 w 3351902"/>
                <a:gd name="connsiteY5" fmla="*/ 981189 h 4876800"/>
                <a:gd name="connsiteX6" fmla="*/ 2261795 w 3351902"/>
                <a:gd name="connsiteY6" fmla="*/ 1453925 h 4876800"/>
                <a:gd name="connsiteX7" fmla="*/ 1795137 w 3351902"/>
                <a:gd name="connsiteY7" fmla="*/ 1941262 h 4876800"/>
                <a:gd name="connsiteX8" fmla="*/ 1011239 w 3351902"/>
                <a:gd name="connsiteY8" fmla="*/ 2954769 h 4876800"/>
                <a:gd name="connsiteX9" fmla="*/ 1011239 w 3351902"/>
                <a:gd name="connsiteY9" fmla="*/ 3048000 h 4876800"/>
                <a:gd name="connsiteX10" fmla="*/ 1239839 w 3351902"/>
                <a:gd name="connsiteY10" fmla="*/ 3276600 h 4876800"/>
                <a:gd name="connsiteX11" fmla="*/ 1930125 w 3351902"/>
                <a:gd name="connsiteY11" fmla="*/ 3276600 h 4876800"/>
                <a:gd name="connsiteX12" fmla="*/ 2158725 w 3351902"/>
                <a:gd name="connsiteY12" fmla="*/ 3048000 h 4876800"/>
                <a:gd name="connsiteX13" fmla="*/ 2158725 w 3351902"/>
                <a:gd name="connsiteY13" fmla="*/ 2993012 h 4876800"/>
                <a:gd name="connsiteX14" fmla="*/ 3351903 w 3351902"/>
                <a:gd name="connsiteY14" fmla="*/ 1463040 h 4876800"/>
                <a:gd name="connsiteX15" fmla="*/ 1680436 w 3351902"/>
                <a:gd name="connsiteY15" fmla="*/ 0 h 4876800"/>
                <a:gd name="connsiteX16" fmla="*/ 1584986 w 3351902"/>
                <a:gd name="connsiteY16" fmla="*/ 3557197 h 4876800"/>
                <a:gd name="connsiteX17" fmla="*/ 925180 w 3351902"/>
                <a:gd name="connsiteY17" fmla="*/ 4217004 h 4876800"/>
                <a:gd name="connsiteX18" fmla="*/ 1584986 w 3351902"/>
                <a:gd name="connsiteY18" fmla="*/ 4876800 h 4876800"/>
                <a:gd name="connsiteX19" fmla="*/ 2244793 w 3351902"/>
                <a:gd name="connsiteY19" fmla="*/ 4216994 h 4876800"/>
                <a:gd name="connsiteX20" fmla="*/ 1584986 w 3351902"/>
                <a:gd name="connsiteY20" fmla="*/ 3557197 h 487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51902" h="4876800">
                  <a:moveTo>
                    <a:pt x="1680436" y="0"/>
                  </a:moveTo>
                  <a:cubicBezTo>
                    <a:pt x="920161" y="0"/>
                    <a:pt x="427727" y="311496"/>
                    <a:pt x="41117" y="867023"/>
                  </a:cubicBezTo>
                  <a:cubicBezTo>
                    <a:pt x="-29015" y="967797"/>
                    <a:pt x="-7394" y="1105967"/>
                    <a:pt x="90438" y="1180148"/>
                  </a:cubicBezTo>
                  <a:lnTo>
                    <a:pt x="501327" y="1491701"/>
                  </a:lnTo>
                  <a:cubicBezTo>
                    <a:pt x="600130" y="1566615"/>
                    <a:pt x="740709" y="1549098"/>
                    <a:pt x="818062" y="1452191"/>
                  </a:cubicBezTo>
                  <a:cubicBezTo>
                    <a:pt x="1056654" y="1153287"/>
                    <a:pt x="1233638" y="981189"/>
                    <a:pt x="1606323" y="981189"/>
                  </a:cubicBezTo>
                  <a:cubicBezTo>
                    <a:pt x="1899350" y="981189"/>
                    <a:pt x="2261795" y="1169775"/>
                    <a:pt x="2261795" y="1453925"/>
                  </a:cubicBezTo>
                  <a:cubicBezTo>
                    <a:pt x="2261795" y="1668733"/>
                    <a:pt x="2084468" y="1779051"/>
                    <a:pt x="1795137" y="1941262"/>
                  </a:cubicBezTo>
                  <a:cubicBezTo>
                    <a:pt x="1457732" y="2130428"/>
                    <a:pt x="1011239" y="2365848"/>
                    <a:pt x="1011239" y="2954769"/>
                  </a:cubicBezTo>
                  <a:lnTo>
                    <a:pt x="1011239" y="3048000"/>
                  </a:lnTo>
                  <a:cubicBezTo>
                    <a:pt x="1011239" y="3174254"/>
                    <a:pt x="1113585" y="3276600"/>
                    <a:pt x="1239839" y="3276600"/>
                  </a:cubicBezTo>
                  <a:lnTo>
                    <a:pt x="1930125" y="3276600"/>
                  </a:lnTo>
                  <a:cubicBezTo>
                    <a:pt x="2056379" y="3276600"/>
                    <a:pt x="2158725" y="3174254"/>
                    <a:pt x="2158725" y="3048000"/>
                  </a:cubicBezTo>
                  <a:lnTo>
                    <a:pt x="2158725" y="2993012"/>
                  </a:lnTo>
                  <a:cubicBezTo>
                    <a:pt x="2158725" y="2584771"/>
                    <a:pt x="3351903" y="2567769"/>
                    <a:pt x="3351903" y="1463040"/>
                  </a:cubicBezTo>
                  <a:cubicBezTo>
                    <a:pt x="3351912" y="631088"/>
                    <a:pt x="2488928" y="0"/>
                    <a:pt x="1680436" y="0"/>
                  </a:cubicBezTo>
                  <a:close/>
                  <a:moveTo>
                    <a:pt x="1584986" y="3557197"/>
                  </a:moveTo>
                  <a:cubicBezTo>
                    <a:pt x="1221170" y="3557197"/>
                    <a:pt x="925180" y="3853186"/>
                    <a:pt x="925180" y="4217004"/>
                  </a:cubicBezTo>
                  <a:cubicBezTo>
                    <a:pt x="925180" y="4580811"/>
                    <a:pt x="1221170" y="4876800"/>
                    <a:pt x="1584986" y="4876800"/>
                  </a:cubicBezTo>
                  <a:cubicBezTo>
                    <a:pt x="1948803" y="4876800"/>
                    <a:pt x="2244793" y="4580811"/>
                    <a:pt x="2244793" y="4216994"/>
                  </a:cubicBezTo>
                  <a:cubicBezTo>
                    <a:pt x="2244793" y="3853177"/>
                    <a:pt x="1948803" y="3557197"/>
                    <a:pt x="1584986" y="3557197"/>
                  </a:cubicBezTo>
                  <a:close/>
                </a:path>
              </a:pathLst>
            </a:custGeom>
            <a:solidFill>
              <a:srgbClr val="7030A0"/>
            </a:solidFill>
            <a:ln w="9525" cap="flat">
              <a:noFill/>
              <a:prstDash val="solid"/>
              <a:miter/>
            </a:ln>
          </p:spPr>
          <p:txBody>
            <a:bodyPr rtlCol="0" anchor="ctr"/>
            <a:lstStyle/>
            <a:p>
              <a:endParaRPr lang="de-CH"/>
            </a:p>
          </p:txBody>
        </p:sp>
      </p:grpSp>
    </p:spTree>
    <p:extLst>
      <p:ext uri="{BB962C8B-B14F-4D97-AF65-F5344CB8AC3E}">
        <p14:creationId xmlns:p14="http://schemas.microsoft.com/office/powerpoint/2010/main" val="446355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9F242-37DF-4E15-9624-24F0784F58D9}"/>
              </a:ext>
            </a:extLst>
          </p:cNvPr>
          <p:cNvSpPr>
            <a:spLocks noGrp="1"/>
          </p:cNvSpPr>
          <p:nvPr>
            <p:ph type="title"/>
          </p:nvPr>
        </p:nvSpPr>
        <p:spPr/>
        <p:txBody>
          <a:bodyPr/>
          <a:lstStyle/>
          <a:p>
            <a:r>
              <a:rPr lang="de-CH" i="1" dirty="0" err="1"/>
              <a:t>Object</a:t>
            </a:r>
            <a:r>
              <a:rPr lang="de-CH" i="1" dirty="0"/>
              <a:t>–relational Mapping</a:t>
            </a:r>
          </a:p>
        </p:txBody>
      </p:sp>
      <p:sp>
        <p:nvSpPr>
          <p:cNvPr id="4" name="Content Placeholder 3">
            <a:extLst>
              <a:ext uri="{FF2B5EF4-FFF2-40B4-BE49-F238E27FC236}">
                <a16:creationId xmlns:a16="http://schemas.microsoft.com/office/drawing/2014/main" id="{E576D9EC-7D06-458E-82EC-8E79F43C57FF}"/>
              </a:ext>
            </a:extLst>
          </p:cNvPr>
          <p:cNvSpPr>
            <a:spLocks noGrp="1"/>
          </p:cNvSpPr>
          <p:nvPr>
            <p:ph idx="1"/>
          </p:nvPr>
        </p:nvSpPr>
        <p:spPr/>
        <p:txBody>
          <a:bodyPr/>
          <a:lstStyle/>
          <a:p>
            <a:r>
              <a:rPr lang="de-CH" dirty="0"/>
              <a:t>Für viele Sprachen gibt es «ORM»-Tools, um Umwandlung zwischen Objekten und Datenbanken (SQL) zu automatisieren.</a:t>
            </a:r>
          </a:p>
          <a:p>
            <a:r>
              <a:rPr lang="de-CH" b="1" dirty="0"/>
              <a:t>In Java: </a:t>
            </a:r>
            <a:r>
              <a:rPr lang="de-CH" dirty="0"/>
              <a:t>durch </a:t>
            </a:r>
            <a:r>
              <a:rPr lang="de-CH" i="1" dirty="0"/>
              <a:t>Jakarta </a:t>
            </a:r>
            <a:r>
              <a:rPr lang="de-CH" i="1" dirty="0" err="1"/>
              <a:t>Persistence</a:t>
            </a:r>
            <a:r>
              <a:rPr lang="de-CH" i="1" dirty="0"/>
              <a:t> API</a:t>
            </a:r>
            <a:r>
              <a:rPr lang="de-CH" dirty="0"/>
              <a:t> (JPA) standardisiert.</a:t>
            </a:r>
          </a:p>
        </p:txBody>
      </p:sp>
      <p:sp>
        <p:nvSpPr>
          <p:cNvPr id="3" name="Slide Number Placeholder 2">
            <a:extLst>
              <a:ext uri="{FF2B5EF4-FFF2-40B4-BE49-F238E27FC236}">
                <a16:creationId xmlns:a16="http://schemas.microsoft.com/office/drawing/2014/main" id="{3EF29404-F1CB-46A0-BBA1-90141068B165}"/>
              </a:ext>
            </a:extLst>
          </p:cNvPr>
          <p:cNvSpPr>
            <a:spLocks noGrp="1"/>
          </p:cNvSpPr>
          <p:nvPr>
            <p:ph type="sldNum" sz="quarter" idx="4"/>
          </p:nvPr>
        </p:nvSpPr>
        <p:spPr/>
        <p:txBody>
          <a:bodyPr/>
          <a:lstStyle/>
          <a:p>
            <a:fld id="{01E5B819-6909-4CDA-9F8C-527769432568}" type="slidenum">
              <a:rPr lang="en-US" smtClean="0"/>
              <a:t>12</a:t>
            </a:fld>
            <a:endParaRPr lang="en-US" dirty="0"/>
          </a:p>
        </p:txBody>
      </p:sp>
      <p:grpSp>
        <p:nvGrpSpPr>
          <p:cNvPr id="13" name="Group 12">
            <a:extLst>
              <a:ext uri="{FF2B5EF4-FFF2-40B4-BE49-F238E27FC236}">
                <a16:creationId xmlns:a16="http://schemas.microsoft.com/office/drawing/2014/main" id="{6F5A5482-08AC-4309-AB31-7B6DF8A457E3}"/>
              </a:ext>
            </a:extLst>
          </p:cNvPr>
          <p:cNvGrpSpPr/>
          <p:nvPr/>
        </p:nvGrpSpPr>
        <p:grpSpPr>
          <a:xfrm>
            <a:off x="8240288" y="4822170"/>
            <a:ext cx="1447832" cy="1332229"/>
            <a:chOff x="4675963" y="5454499"/>
            <a:chExt cx="1447832" cy="1332229"/>
          </a:xfrm>
        </p:grpSpPr>
        <p:pic>
          <p:nvPicPr>
            <p:cNvPr id="14" name="Graphic 13">
              <a:extLst>
                <a:ext uri="{FF2B5EF4-FFF2-40B4-BE49-F238E27FC236}">
                  <a16:creationId xmlns:a16="http://schemas.microsoft.com/office/drawing/2014/main" id="{55D02A00-F7A9-4B99-BD7B-4025D304D39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012798" y="5454499"/>
              <a:ext cx="774163" cy="884758"/>
            </a:xfrm>
            <a:prstGeom prst="rect">
              <a:avLst/>
            </a:prstGeom>
          </p:spPr>
        </p:pic>
        <p:sp>
          <p:nvSpPr>
            <p:cNvPr id="15" name="TextBox 14">
              <a:extLst>
                <a:ext uri="{FF2B5EF4-FFF2-40B4-BE49-F238E27FC236}">
                  <a16:creationId xmlns:a16="http://schemas.microsoft.com/office/drawing/2014/main" id="{EAA4F588-C5B0-4556-9191-7CD62D75A64E}"/>
                </a:ext>
              </a:extLst>
            </p:cNvPr>
            <p:cNvSpPr txBox="1"/>
            <p:nvPr/>
          </p:nvSpPr>
          <p:spPr>
            <a:xfrm>
              <a:off x="4675963" y="6386618"/>
              <a:ext cx="1447832" cy="400110"/>
            </a:xfrm>
            <a:prstGeom prst="rect">
              <a:avLst/>
            </a:prstGeom>
            <a:noFill/>
          </p:spPr>
          <p:txBody>
            <a:bodyPr wrap="none" rtlCol="0">
              <a:spAutoFit/>
            </a:bodyPr>
            <a:lstStyle/>
            <a:p>
              <a:pPr algn="ctr"/>
              <a:r>
                <a:rPr lang="de-CH" sz="2000" dirty="0"/>
                <a:t>Datenbank</a:t>
              </a:r>
            </a:p>
          </p:txBody>
        </p:sp>
      </p:grpSp>
      <p:sp>
        <p:nvSpPr>
          <p:cNvPr id="17" name="Rectangle 16">
            <a:extLst>
              <a:ext uri="{FF2B5EF4-FFF2-40B4-BE49-F238E27FC236}">
                <a16:creationId xmlns:a16="http://schemas.microsoft.com/office/drawing/2014/main" id="{1220D55C-60F4-4933-B4EF-1E4AA35175EF}"/>
              </a:ext>
            </a:extLst>
          </p:cNvPr>
          <p:cNvSpPr/>
          <p:nvPr/>
        </p:nvSpPr>
        <p:spPr>
          <a:xfrm>
            <a:off x="666783" y="3889996"/>
            <a:ext cx="2018802" cy="8847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Applikations-Code</a:t>
            </a:r>
          </a:p>
        </p:txBody>
      </p:sp>
      <p:grpSp>
        <p:nvGrpSpPr>
          <p:cNvPr id="34" name="Group 33">
            <a:extLst>
              <a:ext uri="{FF2B5EF4-FFF2-40B4-BE49-F238E27FC236}">
                <a16:creationId xmlns:a16="http://schemas.microsoft.com/office/drawing/2014/main" id="{57A087B3-0471-4098-95D4-93838A098717}"/>
              </a:ext>
            </a:extLst>
          </p:cNvPr>
          <p:cNvGrpSpPr/>
          <p:nvPr/>
        </p:nvGrpSpPr>
        <p:grpSpPr>
          <a:xfrm>
            <a:off x="4405493" y="3115491"/>
            <a:ext cx="1988776" cy="3546566"/>
            <a:chOff x="4405493" y="3115491"/>
            <a:chExt cx="1988776" cy="3546566"/>
          </a:xfrm>
        </p:grpSpPr>
        <p:cxnSp>
          <p:nvCxnSpPr>
            <p:cNvPr id="20" name="Straight Connector 19">
              <a:extLst>
                <a:ext uri="{FF2B5EF4-FFF2-40B4-BE49-F238E27FC236}">
                  <a16:creationId xmlns:a16="http://schemas.microsoft.com/office/drawing/2014/main" id="{9714EC8F-78C9-4173-9260-BA602D8CAE5C}"/>
                </a:ext>
              </a:extLst>
            </p:cNvPr>
            <p:cNvCxnSpPr>
              <a:cxnSpLocks/>
            </p:cNvCxnSpPr>
            <p:nvPr/>
          </p:nvCxnSpPr>
          <p:spPr>
            <a:xfrm>
              <a:off x="5399882" y="3115491"/>
              <a:ext cx="0" cy="3546566"/>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1E2A9150-12DE-44FD-B964-DC4EBFBB5CBD}"/>
                </a:ext>
              </a:extLst>
            </p:cNvPr>
            <p:cNvGrpSpPr/>
            <p:nvPr/>
          </p:nvGrpSpPr>
          <p:grpSpPr>
            <a:xfrm>
              <a:off x="4405493" y="3893487"/>
              <a:ext cx="1988776" cy="2000848"/>
              <a:chOff x="4405493" y="4037178"/>
              <a:chExt cx="1988776" cy="2000848"/>
            </a:xfrm>
          </p:grpSpPr>
          <p:sp>
            <p:nvSpPr>
              <p:cNvPr id="18" name="Rectangle 17">
                <a:extLst>
                  <a:ext uri="{FF2B5EF4-FFF2-40B4-BE49-F238E27FC236}">
                    <a16:creationId xmlns:a16="http://schemas.microsoft.com/office/drawing/2014/main" id="{84290271-75C3-4008-8C79-4AB05AC1D45C}"/>
                  </a:ext>
                </a:extLst>
              </p:cNvPr>
              <p:cNvSpPr/>
              <p:nvPr/>
            </p:nvSpPr>
            <p:spPr>
              <a:xfrm>
                <a:off x="4405493" y="4037178"/>
                <a:ext cx="1988776" cy="88475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2400" i="1" dirty="0"/>
                  <a:t>JPA</a:t>
                </a:r>
                <a:endParaRPr lang="de-CH" sz="2400" i="1" dirty="0">
                  <a:solidFill>
                    <a:srgbClr val="94BFEA"/>
                  </a:solidFill>
                </a:endParaRPr>
              </a:p>
            </p:txBody>
          </p:sp>
          <p:sp>
            <p:nvSpPr>
              <p:cNvPr id="19" name="Rectangle 18">
                <a:extLst>
                  <a:ext uri="{FF2B5EF4-FFF2-40B4-BE49-F238E27FC236}">
                    <a16:creationId xmlns:a16="http://schemas.microsoft.com/office/drawing/2014/main" id="{05DD0610-2217-44CA-A4CE-E07C07958E99}"/>
                  </a:ext>
                </a:extLst>
              </p:cNvPr>
              <p:cNvSpPr/>
              <p:nvPr/>
            </p:nvSpPr>
            <p:spPr>
              <a:xfrm>
                <a:off x="4405493" y="4921485"/>
                <a:ext cx="1988776" cy="1116541"/>
              </a:xfrm>
              <a:prstGeom prst="rect">
                <a:avLst/>
              </a:prstGeom>
              <a:solidFill>
                <a:srgbClr val="9D6BC3"/>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dirty="0"/>
                  <a:t>JPA-Implementation (z.</a:t>
                </a:r>
                <a:r>
                  <a:rPr lang="de-CH" sz="900" dirty="0"/>
                  <a:t> </a:t>
                </a:r>
                <a:r>
                  <a:rPr lang="de-CH" dirty="0"/>
                  <a:t>B. </a:t>
                </a:r>
                <a:r>
                  <a:rPr lang="de-CH" i="1" dirty="0"/>
                  <a:t>Hibernate</a:t>
                </a:r>
                <a:r>
                  <a:rPr lang="de-CH" dirty="0"/>
                  <a:t>)</a:t>
                </a:r>
                <a:endParaRPr lang="de-CH" dirty="0">
                  <a:solidFill>
                    <a:srgbClr val="94BFEA"/>
                  </a:solidFill>
                </a:endParaRPr>
              </a:p>
            </p:txBody>
          </p:sp>
        </p:grpSp>
      </p:grpSp>
      <p:grpSp>
        <p:nvGrpSpPr>
          <p:cNvPr id="36" name="Group 35">
            <a:extLst>
              <a:ext uri="{FF2B5EF4-FFF2-40B4-BE49-F238E27FC236}">
                <a16:creationId xmlns:a16="http://schemas.microsoft.com/office/drawing/2014/main" id="{49FB6F79-16E3-4F74-BAD0-A785FD466306}"/>
              </a:ext>
            </a:extLst>
          </p:cNvPr>
          <p:cNvGrpSpPr/>
          <p:nvPr/>
        </p:nvGrpSpPr>
        <p:grpSpPr>
          <a:xfrm>
            <a:off x="6477745" y="4830321"/>
            <a:ext cx="1829449" cy="449337"/>
            <a:chOff x="6477745" y="4473481"/>
            <a:chExt cx="1829449" cy="449337"/>
          </a:xfrm>
        </p:grpSpPr>
        <p:cxnSp>
          <p:nvCxnSpPr>
            <p:cNvPr id="26" name="Straight Arrow Connector 25">
              <a:extLst>
                <a:ext uri="{FF2B5EF4-FFF2-40B4-BE49-F238E27FC236}">
                  <a16:creationId xmlns:a16="http://schemas.microsoft.com/office/drawing/2014/main" id="{2B6403F5-85D4-4F7B-8203-BE15D3F48F52}"/>
                </a:ext>
              </a:extLst>
            </p:cNvPr>
            <p:cNvCxnSpPr>
              <a:cxnSpLocks/>
            </p:cNvCxnSpPr>
            <p:nvPr/>
          </p:nvCxnSpPr>
          <p:spPr>
            <a:xfrm>
              <a:off x="6477745" y="4922818"/>
              <a:ext cx="1829449"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96DFD945-A2D7-40D3-A3AF-CC95A0CB61A5}"/>
                </a:ext>
              </a:extLst>
            </p:cNvPr>
            <p:cNvSpPr txBox="1"/>
            <p:nvPr/>
          </p:nvSpPr>
          <p:spPr>
            <a:xfrm>
              <a:off x="7073295" y="4473481"/>
              <a:ext cx="628698" cy="400110"/>
            </a:xfrm>
            <a:prstGeom prst="rect">
              <a:avLst/>
            </a:prstGeom>
            <a:noFill/>
          </p:spPr>
          <p:txBody>
            <a:bodyPr wrap="none" rtlCol="0">
              <a:spAutoFit/>
            </a:bodyPr>
            <a:lstStyle/>
            <a:p>
              <a:pPr algn="ctr"/>
              <a:r>
                <a:rPr lang="de-CH" sz="2000" dirty="0"/>
                <a:t>SQL</a:t>
              </a:r>
            </a:p>
          </p:txBody>
        </p:sp>
      </p:grpSp>
      <p:grpSp>
        <p:nvGrpSpPr>
          <p:cNvPr id="35" name="Group 34">
            <a:extLst>
              <a:ext uri="{FF2B5EF4-FFF2-40B4-BE49-F238E27FC236}">
                <a16:creationId xmlns:a16="http://schemas.microsoft.com/office/drawing/2014/main" id="{5DB505D6-97EF-4702-BEF7-E631C5E67118}"/>
              </a:ext>
            </a:extLst>
          </p:cNvPr>
          <p:cNvGrpSpPr/>
          <p:nvPr/>
        </p:nvGrpSpPr>
        <p:grpSpPr>
          <a:xfrm>
            <a:off x="2717074" y="4298922"/>
            <a:ext cx="1625441" cy="474310"/>
            <a:chOff x="2717074" y="4332375"/>
            <a:chExt cx="1625441" cy="474310"/>
          </a:xfrm>
        </p:grpSpPr>
        <p:cxnSp>
          <p:nvCxnSpPr>
            <p:cNvPr id="28" name="Straight Arrow Connector 27">
              <a:extLst>
                <a:ext uri="{FF2B5EF4-FFF2-40B4-BE49-F238E27FC236}">
                  <a16:creationId xmlns:a16="http://schemas.microsoft.com/office/drawing/2014/main" id="{77E44425-BC5F-418A-B7F5-77310DA62280}"/>
                </a:ext>
              </a:extLst>
            </p:cNvPr>
            <p:cNvCxnSpPr>
              <a:cxnSpLocks/>
            </p:cNvCxnSpPr>
            <p:nvPr/>
          </p:nvCxnSpPr>
          <p:spPr>
            <a:xfrm>
              <a:off x="2717074" y="4332375"/>
              <a:ext cx="1625441" cy="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31EC3BB0-2E03-4AFD-BBE9-154AA1D26B82}"/>
                </a:ext>
              </a:extLst>
            </p:cNvPr>
            <p:cNvSpPr txBox="1"/>
            <p:nvPr/>
          </p:nvSpPr>
          <p:spPr>
            <a:xfrm>
              <a:off x="2983011" y="4406575"/>
              <a:ext cx="1093569" cy="400110"/>
            </a:xfrm>
            <a:prstGeom prst="rect">
              <a:avLst/>
            </a:prstGeom>
            <a:noFill/>
          </p:spPr>
          <p:txBody>
            <a:bodyPr wrap="none" rtlCol="0">
              <a:spAutoFit/>
            </a:bodyPr>
            <a:lstStyle/>
            <a:p>
              <a:pPr algn="ctr"/>
              <a:r>
                <a:rPr lang="de-CH" sz="2000" dirty="0"/>
                <a:t>Objekte</a:t>
              </a:r>
            </a:p>
          </p:txBody>
        </p:sp>
      </p:grpSp>
    </p:spTree>
    <p:extLst>
      <p:ext uri="{BB962C8B-B14F-4D97-AF65-F5344CB8AC3E}">
        <p14:creationId xmlns:p14="http://schemas.microsoft.com/office/powerpoint/2010/main" val="429046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p:txBody>
          <a:bodyPr/>
          <a:lstStyle/>
          <a:p>
            <a:r>
              <a:rPr lang="de-CH" dirty="0"/>
              <a:t>JPA-Beispiel: Einfache Entity</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13</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675890" y="1409476"/>
            <a:ext cx="4124147" cy="512714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import</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javax.persistence</a:t>
            </a:r>
            <a:r>
              <a:rPr lang="it-IT" sz="1600" dirty="0">
                <a:latin typeface="Fira Code" panose="020B0509050000020004" pitchFamily="49" charset="0"/>
                <a:ea typeface="Fira Code" panose="020B0509050000020004" pitchFamily="49" charset="0"/>
              </a:rPr>
              <a:t>.*;</a:t>
            </a:r>
          </a:p>
          <a:p>
            <a:pPr>
              <a:lnSpc>
                <a:spcPct val="125000"/>
              </a:lnSpc>
            </a:pP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r>
              <a:rPr lang="it-IT" sz="1600" dirty="0">
                <a:solidFill>
                  <a:srgbClr val="7030A0"/>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@Id</a:t>
            </a:r>
          </a:p>
          <a:p>
            <a:pPr>
              <a:lnSpc>
                <a:spcPct val="125000"/>
              </a:lnSpc>
            </a:pPr>
            <a:r>
              <a:rPr lang="it-IT" sz="1600" dirty="0">
                <a:solidFill>
                  <a:schemeClr val="accent4"/>
                </a:solidFill>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@GeneratedValue</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private</a:t>
            </a: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int</a:t>
            </a:r>
            <a:r>
              <a:rPr lang="it-IT" sz="1600" dirty="0">
                <a:latin typeface="Fira Code" panose="020B0509050000020004" pitchFamily="49" charset="0"/>
                <a:ea typeface="Fira Code" panose="020B0509050000020004" pitchFamily="49" charset="0"/>
              </a:rPr>
              <a:t> </a:t>
            </a:r>
            <a:r>
              <a:rPr lang="it-IT" sz="1600" dirty="0">
                <a:solidFill>
                  <a:schemeClr val="accent3">
                    <a:lumMod val="75000"/>
                  </a:schemeClr>
                </a:solidFill>
                <a:latin typeface="Fira Code" panose="020B0509050000020004" pitchFamily="49" charset="0"/>
                <a:ea typeface="Fira Code" panose="020B0509050000020004" pitchFamily="49" charset="0"/>
              </a:rPr>
              <a:t>id</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private</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String</a:t>
            </a:r>
            <a:r>
              <a:rPr lang="it-IT" sz="1600" dirty="0">
                <a:latin typeface="Fira Code" panose="020B0509050000020004" pitchFamily="49" charset="0"/>
                <a:ea typeface="Fira Code" panose="020B0509050000020004" pitchFamily="49" charset="0"/>
              </a:rPr>
              <a:t> </a:t>
            </a:r>
            <a:r>
              <a:rPr lang="it-IT" sz="1600" dirty="0" err="1">
                <a:solidFill>
                  <a:schemeClr val="accent3">
                    <a:lumMod val="75000"/>
                  </a:schemeClr>
                </a:solidFill>
                <a:latin typeface="Fira Code" panose="020B0509050000020004" pitchFamily="49" charset="0"/>
                <a:ea typeface="Fira Code" panose="020B0509050000020004" pitchFamily="49" charset="0"/>
              </a:rPr>
              <a:t>firstName</a:t>
            </a:r>
            <a:r>
              <a:rPr lang="it-IT" sz="1600" dirty="0">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private</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String</a:t>
            </a:r>
            <a:r>
              <a:rPr lang="it-IT" sz="1600" dirty="0">
                <a:latin typeface="Fira Code" panose="020B0509050000020004" pitchFamily="49" charset="0"/>
                <a:ea typeface="Fira Code" panose="020B0509050000020004" pitchFamily="49" charset="0"/>
              </a:rPr>
              <a:t> </a:t>
            </a:r>
            <a:r>
              <a:rPr lang="it-IT" sz="1600" dirty="0" err="1">
                <a:solidFill>
                  <a:schemeClr val="accent3">
                    <a:lumMod val="75000"/>
                  </a:schemeClr>
                </a:solidFill>
                <a:latin typeface="Fira Code" panose="020B0509050000020004" pitchFamily="49" charset="0"/>
                <a:ea typeface="Fira Code" panose="020B0509050000020004" pitchFamily="49" charset="0"/>
              </a:rPr>
              <a:t>lastName</a:t>
            </a:r>
            <a:r>
              <a:rPr lang="it-IT" sz="1600" dirty="0">
                <a:latin typeface="Fira Code" panose="020B0509050000020004" pitchFamily="49" charset="0"/>
                <a:ea typeface="Fira Code" panose="020B0509050000020004" pitchFamily="49" charset="0"/>
              </a:rPr>
              <a:t>;</a:t>
            </a:r>
          </a:p>
          <a:p>
            <a:pPr>
              <a:lnSpc>
                <a:spcPct val="125000"/>
              </a:lnSpc>
            </a:pPr>
            <a:endParaRPr lang="it-IT" sz="1600" dirty="0">
              <a:latin typeface="Fira Code" panose="020B0509050000020004" pitchFamily="49" charset="0"/>
              <a:ea typeface="Fira Code" panose="020B0509050000020004" pitchFamily="49" charset="0"/>
            </a:endParaRPr>
          </a:p>
          <a:p>
            <a:pPr>
              <a:lnSpc>
                <a:spcPct val="125000"/>
              </a:lnSpc>
            </a:pPr>
            <a:r>
              <a:rPr lang="it-IT" sz="1600" b="1" dirty="0">
                <a:solidFill>
                  <a:schemeClr val="bg1">
                    <a:lumMod val="65000"/>
                  </a:schemeClr>
                </a:solidFill>
                <a:latin typeface="Fira Code" panose="020B0509050000020004" pitchFamily="49" charset="0"/>
                <a:ea typeface="Fira Code" panose="020B0509050000020004" pitchFamily="49" charset="0"/>
              </a:rPr>
              <a:t>    public </a:t>
            </a:r>
            <a:r>
              <a:rPr lang="it-IT" sz="1600" b="1" dirty="0" err="1">
                <a:solidFill>
                  <a:schemeClr val="bg1">
                    <a:lumMod val="65000"/>
                  </a:schemeClr>
                </a:solidFill>
                <a:latin typeface="Fira Code" panose="020B0509050000020004" pitchFamily="49" charset="0"/>
                <a:ea typeface="Fira Code" panose="020B0509050000020004" pitchFamily="49" charset="0"/>
              </a:rPr>
              <a:t>int</a:t>
            </a:r>
            <a:r>
              <a:rPr lang="it-IT" sz="1600" dirty="0">
                <a:solidFill>
                  <a:schemeClr val="bg1">
                    <a:lumMod val="65000"/>
                  </a:schemeClr>
                </a:solidFill>
                <a:latin typeface="Fira Code" panose="020B0509050000020004" pitchFamily="49" charset="0"/>
                <a:ea typeface="Fira Code" panose="020B0509050000020004" pitchFamily="49" charset="0"/>
              </a:rPr>
              <a:t> </a:t>
            </a:r>
            <a:r>
              <a:rPr lang="it-IT" sz="1600" dirty="0" err="1">
                <a:solidFill>
                  <a:schemeClr val="bg1">
                    <a:lumMod val="65000"/>
                  </a:schemeClr>
                </a:solidFill>
                <a:latin typeface="Fira Code" panose="020B0509050000020004" pitchFamily="49" charset="0"/>
                <a:ea typeface="Fira Code" panose="020B0509050000020004" pitchFamily="49" charset="0"/>
              </a:rPr>
              <a:t>getId</a:t>
            </a:r>
            <a:r>
              <a:rPr lang="it-IT" sz="1600" dirty="0">
                <a:solidFill>
                  <a:schemeClr val="bg1">
                    <a:lumMod val="65000"/>
                  </a:schemeClr>
                </a:solidFill>
                <a:latin typeface="Fira Code" panose="020B0509050000020004" pitchFamily="49" charset="0"/>
                <a:ea typeface="Fira Code" panose="020B0509050000020004" pitchFamily="49" charset="0"/>
              </a:rPr>
              <a:t>() {</a:t>
            </a:r>
          </a:p>
          <a:p>
            <a:pPr>
              <a:lnSpc>
                <a:spcPct val="125000"/>
              </a:lnSpc>
            </a:pPr>
            <a:r>
              <a:rPr lang="it-IT" sz="1600" dirty="0">
                <a:solidFill>
                  <a:schemeClr val="bg1">
                    <a:lumMod val="65000"/>
                  </a:schemeClr>
                </a:solidFill>
                <a:latin typeface="Fira Code" panose="020B0509050000020004" pitchFamily="49" charset="0"/>
                <a:ea typeface="Fira Code" panose="020B0509050000020004" pitchFamily="49" charset="0"/>
              </a:rPr>
              <a:t>        </a:t>
            </a:r>
            <a:r>
              <a:rPr lang="it-IT" sz="1600" b="1" dirty="0" err="1">
                <a:solidFill>
                  <a:schemeClr val="bg1">
                    <a:lumMod val="65000"/>
                  </a:schemeClr>
                </a:solidFill>
                <a:latin typeface="Fira Code" panose="020B0509050000020004" pitchFamily="49" charset="0"/>
                <a:ea typeface="Fira Code" panose="020B0509050000020004" pitchFamily="49" charset="0"/>
              </a:rPr>
              <a:t>return</a:t>
            </a:r>
            <a:r>
              <a:rPr lang="it-IT" sz="1600" dirty="0">
                <a:solidFill>
                  <a:schemeClr val="bg1">
                    <a:lumMod val="65000"/>
                  </a:schemeClr>
                </a:solidFill>
                <a:latin typeface="Fira Code" panose="020B0509050000020004" pitchFamily="49" charset="0"/>
                <a:ea typeface="Fira Code" panose="020B0509050000020004" pitchFamily="49" charset="0"/>
              </a:rPr>
              <a:t> id;</a:t>
            </a:r>
          </a:p>
          <a:p>
            <a:pPr>
              <a:lnSpc>
                <a:spcPct val="125000"/>
              </a:lnSpc>
            </a:pPr>
            <a:r>
              <a:rPr lang="it-IT" sz="1600" dirty="0">
                <a:solidFill>
                  <a:schemeClr val="bg1">
                    <a:lumMod val="65000"/>
                  </a:schemeClr>
                </a:solidFill>
                <a:latin typeface="Fira Code" panose="020B0509050000020004" pitchFamily="49" charset="0"/>
                <a:ea typeface="Fira Code" panose="020B0509050000020004" pitchFamily="49" charset="0"/>
              </a:rPr>
              <a:t>    }</a:t>
            </a:r>
            <a:endParaRPr lang="it-IT" sz="800" dirty="0">
              <a:solidFill>
                <a:schemeClr val="bg1">
                  <a:lumMod val="65000"/>
                </a:schemeClr>
              </a:solidFill>
              <a:latin typeface="Fira Code" panose="020B0509050000020004" pitchFamily="49" charset="0"/>
              <a:ea typeface="Fira Code" panose="020B0509050000020004" pitchFamily="49" charset="0"/>
            </a:endParaRPr>
          </a:p>
          <a:p>
            <a:pPr>
              <a:lnSpc>
                <a:spcPct val="125000"/>
              </a:lnSpc>
            </a:pPr>
            <a:r>
              <a:rPr lang="it-IT" sz="1600" dirty="0">
                <a:solidFill>
                  <a:schemeClr val="bg1">
                    <a:lumMod val="65000"/>
                  </a:schemeClr>
                </a:solidFill>
                <a:latin typeface="Fira Code" panose="020B0509050000020004" pitchFamily="49" charset="0"/>
                <a:ea typeface="Fira Code" panose="020B0509050000020004" pitchFamily="49" charset="0"/>
              </a:rPr>
              <a:t>    ...</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613A7D1-DCCA-40FC-AB78-B69E187AFBA9}"/>
              </a:ext>
            </a:extLst>
          </p:cNvPr>
          <p:cNvSpPr/>
          <p:nvPr/>
        </p:nvSpPr>
        <p:spPr>
          <a:xfrm>
            <a:off x="5999728" y="1409476"/>
            <a:ext cx="4124160" cy="2897689"/>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en-US" sz="1400" b="1" dirty="0">
                <a:solidFill>
                  <a:schemeClr val="accent4">
                    <a:lumMod val="75000"/>
                  </a:schemeClr>
                </a:solidFill>
                <a:latin typeface="Fira Code" panose="020B0509050000020004" pitchFamily="49" charset="0"/>
                <a:ea typeface="Fira Code" panose="020B0509050000020004" pitchFamily="49" charset="0"/>
              </a:rPr>
              <a:t>create sequence </a:t>
            </a:r>
            <a:r>
              <a:rPr lang="en-US" sz="1400" dirty="0">
                <a:latin typeface="Fira Code" panose="020B0509050000020004" pitchFamily="49" charset="0"/>
                <a:ea typeface="Fira Code" panose="020B0509050000020004" pitchFamily="49" charset="0"/>
              </a:rPr>
              <a:t>HIBERNATE_SEQUENCE</a:t>
            </a:r>
          </a:p>
          <a:p>
            <a:pPr>
              <a:lnSpc>
                <a:spcPct val="125000"/>
              </a:lnSpc>
            </a:pPr>
            <a:r>
              <a:rPr lang="en-US" sz="1400" dirty="0">
                <a:latin typeface="Fira Code" panose="020B0509050000020004" pitchFamily="49" charset="0"/>
                <a:ea typeface="Fira Code" panose="020B0509050000020004" pitchFamily="49" charset="0"/>
              </a:rPr>
              <a:t>    </a:t>
            </a:r>
            <a:r>
              <a:rPr lang="en-US" sz="1400" b="1" dirty="0">
                <a:solidFill>
                  <a:schemeClr val="accent4">
                    <a:lumMod val="75000"/>
                  </a:schemeClr>
                </a:solidFill>
                <a:latin typeface="Fira Code" panose="020B0509050000020004" pitchFamily="49" charset="0"/>
                <a:ea typeface="Fira Code" panose="020B0509050000020004" pitchFamily="49" charset="0"/>
              </a:rPr>
              <a:t>start with </a:t>
            </a:r>
            <a:r>
              <a:rPr lang="en-US" sz="1400" dirty="0">
                <a:latin typeface="Fira Code" panose="020B0509050000020004" pitchFamily="49" charset="0"/>
                <a:ea typeface="Fira Code" panose="020B0509050000020004" pitchFamily="49" charset="0"/>
              </a:rPr>
              <a:t>1</a:t>
            </a:r>
          </a:p>
          <a:p>
            <a:pPr>
              <a:lnSpc>
                <a:spcPct val="125000"/>
              </a:lnSpc>
            </a:pPr>
            <a:r>
              <a:rPr lang="en-US" sz="1400" dirty="0">
                <a:latin typeface="Fira Code" panose="020B0509050000020004" pitchFamily="49" charset="0"/>
                <a:ea typeface="Fira Code" panose="020B0509050000020004" pitchFamily="49" charset="0"/>
              </a:rPr>
              <a:t>    </a:t>
            </a:r>
            <a:r>
              <a:rPr lang="en-US" sz="1400" b="1" dirty="0">
                <a:solidFill>
                  <a:schemeClr val="accent4">
                    <a:lumMod val="75000"/>
                  </a:schemeClr>
                </a:solidFill>
                <a:latin typeface="Fira Code" panose="020B0509050000020004" pitchFamily="49" charset="0"/>
                <a:ea typeface="Fira Code" panose="020B0509050000020004" pitchFamily="49" charset="0"/>
              </a:rPr>
              <a:t>increment by</a:t>
            </a:r>
            <a:r>
              <a:rPr lang="en-US" sz="1400" dirty="0">
                <a:latin typeface="Fira Code" panose="020B0509050000020004" pitchFamily="49" charset="0"/>
                <a:ea typeface="Fira Code" panose="020B0509050000020004" pitchFamily="49" charset="0"/>
              </a:rPr>
              <a:t> 1;</a:t>
            </a:r>
          </a:p>
          <a:p>
            <a:pPr>
              <a:lnSpc>
                <a:spcPct val="125000"/>
              </a:lnSpc>
            </a:pPr>
            <a:endParaRPr lang="en-US" sz="1400" dirty="0">
              <a:latin typeface="Fira Code" panose="020B0509050000020004" pitchFamily="49" charset="0"/>
              <a:ea typeface="Fira Code" panose="020B0509050000020004" pitchFamily="49" charset="0"/>
            </a:endParaRPr>
          </a:p>
          <a:p>
            <a:pPr>
              <a:lnSpc>
                <a:spcPct val="125000"/>
              </a:lnSpc>
            </a:pPr>
            <a:r>
              <a:rPr lang="en-US" sz="1400" b="1" dirty="0">
                <a:solidFill>
                  <a:schemeClr val="accent4">
                    <a:lumMod val="75000"/>
                  </a:schemeClr>
                </a:solidFill>
                <a:latin typeface="Fira Code" panose="020B0509050000020004" pitchFamily="49" charset="0"/>
                <a:ea typeface="Fira Code" panose="020B0509050000020004" pitchFamily="49" charset="0"/>
              </a:rPr>
              <a:t>create table </a:t>
            </a:r>
            <a:r>
              <a:rPr lang="en-US" sz="1400" dirty="0">
                <a:latin typeface="Fira Code" panose="020B0509050000020004" pitchFamily="49" charset="0"/>
                <a:ea typeface="Fira Code" panose="020B0509050000020004" pitchFamily="49" charset="0"/>
              </a:rPr>
              <a:t>CONTACT (</a:t>
            </a:r>
          </a:p>
          <a:p>
            <a:pPr>
              <a:lnSpc>
                <a:spcPct val="125000"/>
              </a:lnSpc>
            </a:pPr>
            <a:r>
              <a:rPr lang="en-US" sz="1400" dirty="0">
                <a:latin typeface="Fira Code" panose="020B0509050000020004" pitchFamily="49" charset="0"/>
                <a:ea typeface="Fira Code" panose="020B0509050000020004" pitchFamily="49" charset="0"/>
              </a:rPr>
              <a:t>    </a:t>
            </a:r>
            <a:r>
              <a:rPr lang="en-US" sz="1400" dirty="0">
                <a:solidFill>
                  <a:schemeClr val="accent3">
                    <a:lumMod val="75000"/>
                  </a:schemeClr>
                </a:solidFill>
                <a:latin typeface="Fira Code" panose="020B0509050000020004" pitchFamily="49" charset="0"/>
                <a:ea typeface="Fira Code" panose="020B0509050000020004" pitchFamily="49" charset="0"/>
              </a:rPr>
              <a:t>ID</a:t>
            </a:r>
            <a:r>
              <a:rPr lang="en-US" sz="1400" dirty="0">
                <a:latin typeface="Fira Code" panose="020B0509050000020004" pitchFamily="49" charset="0"/>
                <a:ea typeface="Fira Code" panose="020B0509050000020004" pitchFamily="49" charset="0"/>
              </a:rPr>
              <a:t> </a:t>
            </a:r>
            <a:r>
              <a:rPr lang="en-US" sz="1400" b="1" dirty="0">
                <a:solidFill>
                  <a:schemeClr val="accent4">
                    <a:lumMod val="75000"/>
                  </a:schemeClr>
                </a:solidFill>
                <a:latin typeface="Fira Code" panose="020B0509050000020004" pitchFamily="49" charset="0"/>
                <a:ea typeface="Fira Code" panose="020B0509050000020004" pitchFamily="49" charset="0"/>
              </a:rPr>
              <a:t>integer not null</a:t>
            </a:r>
            <a:r>
              <a:rPr lang="en-US" sz="1400" dirty="0">
                <a:latin typeface="Fira Code" panose="020B0509050000020004" pitchFamily="49" charset="0"/>
                <a:ea typeface="Fira Code" panose="020B0509050000020004" pitchFamily="49" charset="0"/>
              </a:rPr>
              <a:t>,</a:t>
            </a:r>
          </a:p>
          <a:p>
            <a:pPr>
              <a:lnSpc>
                <a:spcPct val="125000"/>
              </a:lnSpc>
            </a:pPr>
            <a:r>
              <a:rPr lang="en-US" sz="1400" dirty="0">
                <a:latin typeface="Fira Code" panose="020B0509050000020004" pitchFamily="49" charset="0"/>
                <a:ea typeface="Fira Code" panose="020B0509050000020004" pitchFamily="49" charset="0"/>
              </a:rPr>
              <a:t>    </a:t>
            </a:r>
            <a:r>
              <a:rPr lang="en-US" sz="1400" dirty="0">
                <a:solidFill>
                  <a:schemeClr val="accent3">
                    <a:lumMod val="75000"/>
                  </a:schemeClr>
                </a:solidFill>
                <a:latin typeface="Fira Code" panose="020B0509050000020004" pitchFamily="49" charset="0"/>
                <a:ea typeface="Fira Code" panose="020B0509050000020004" pitchFamily="49" charset="0"/>
              </a:rPr>
              <a:t>FIRST_NAME</a:t>
            </a:r>
            <a:r>
              <a:rPr lang="en-US" sz="1400" dirty="0">
                <a:latin typeface="Fira Code" panose="020B0509050000020004" pitchFamily="49" charset="0"/>
                <a:ea typeface="Fira Code" panose="020B0509050000020004" pitchFamily="49" charset="0"/>
              </a:rPr>
              <a:t> </a:t>
            </a:r>
            <a:r>
              <a:rPr lang="en-US" sz="1400" b="1" dirty="0">
                <a:solidFill>
                  <a:schemeClr val="accent4">
                    <a:lumMod val="75000"/>
                  </a:schemeClr>
                </a:solidFill>
                <a:latin typeface="Fira Code" panose="020B0509050000020004" pitchFamily="49" charset="0"/>
                <a:ea typeface="Fira Code" panose="020B0509050000020004" pitchFamily="49" charset="0"/>
              </a:rPr>
              <a:t>varchar</a:t>
            </a:r>
            <a:r>
              <a:rPr lang="en-US" sz="1400" dirty="0">
                <a:latin typeface="Fira Code" panose="020B0509050000020004" pitchFamily="49" charset="0"/>
                <a:ea typeface="Fira Code" panose="020B0509050000020004" pitchFamily="49" charset="0"/>
              </a:rPr>
              <a:t>(255),</a:t>
            </a:r>
          </a:p>
          <a:p>
            <a:pPr>
              <a:lnSpc>
                <a:spcPct val="125000"/>
              </a:lnSpc>
            </a:pPr>
            <a:r>
              <a:rPr lang="en-US" sz="1400" dirty="0">
                <a:latin typeface="Fira Code" panose="020B0509050000020004" pitchFamily="49" charset="0"/>
                <a:ea typeface="Fira Code" panose="020B0509050000020004" pitchFamily="49" charset="0"/>
              </a:rPr>
              <a:t>    </a:t>
            </a:r>
            <a:r>
              <a:rPr lang="en-US" sz="1400" dirty="0">
                <a:solidFill>
                  <a:schemeClr val="accent3">
                    <a:lumMod val="75000"/>
                  </a:schemeClr>
                </a:solidFill>
                <a:latin typeface="Fira Code" panose="020B0509050000020004" pitchFamily="49" charset="0"/>
                <a:ea typeface="Fira Code" panose="020B0509050000020004" pitchFamily="49" charset="0"/>
              </a:rPr>
              <a:t>LAST_NAME</a:t>
            </a:r>
            <a:r>
              <a:rPr lang="en-US" sz="1400" dirty="0">
                <a:latin typeface="Fira Code" panose="020B0509050000020004" pitchFamily="49" charset="0"/>
                <a:ea typeface="Fira Code" panose="020B0509050000020004" pitchFamily="49" charset="0"/>
              </a:rPr>
              <a:t> </a:t>
            </a:r>
            <a:r>
              <a:rPr lang="en-US" sz="1400" b="1" dirty="0">
                <a:solidFill>
                  <a:schemeClr val="accent4">
                    <a:lumMod val="75000"/>
                  </a:schemeClr>
                </a:solidFill>
                <a:latin typeface="Fira Code" panose="020B0509050000020004" pitchFamily="49" charset="0"/>
                <a:ea typeface="Fira Code" panose="020B0509050000020004" pitchFamily="49" charset="0"/>
              </a:rPr>
              <a:t>varchar</a:t>
            </a:r>
            <a:r>
              <a:rPr lang="en-US" sz="1400" dirty="0">
                <a:latin typeface="Fira Code" panose="020B0509050000020004" pitchFamily="49" charset="0"/>
                <a:ea typeface="Fira Code" panose="020B0509050000020004" pitchFamily="49" charset="0"/>
              </a:rPr>
              <a:t>(255),</a:t>
            </a:r>
          </a:p>
          <a:p>
            <a:pPr>
              <a:lnSpc>
                <a:spcPct val="125000"/>
              </a:lnSpc>
            </a:pPr>
            <a:r>
              <a:rPr lang="en-US" sz="1400" dirty="0">
                <a:latin typeface="Fira Code" panose="020B0509050000020004" pitchFamily="49" charset="0"/>
                <a:ea typeface="Fira Code" panose="020B0509050000020004" pitchFamily="49" charset="0"/>
              </a:rPr>
              <a:t>    </a:t>
            </a:r>
            <a:r>
              <a:rPr lang="en-US" sz="1400" b="1" dirty="0">
                <a:solidFill>
                  <a:schemeClr val="accent4">
                    <a:lumMod val="75000"/>
                  </a:schemeClr>
                </a:solidFill>
                <a:latin typeface="Fira Code" panose="020B0509050000020004" pitchFamily="49" charset="0"/>
                <a:ea typeface="Fira Code" panose="020B0509050000020004" pitchFamily="49" charset="0"/>
              </a:rPr>
              <a:t>primary key</a:t>
            </a:r>
            <a:r>
              <a:rPr lang="en-US" sz="1400" dirty="0">
                <a:latin typeface="Fira Code" panose="020B0509050000020004" pitchFamily="49" charset="0"/>
                <a:ea typeface="Fira Code" panose="020B0509050000020004" pitchFamily="49" charset="0"/>
              </a:rPr>
              <a:t> (</a:t>
            </a:r>
            <a:r>
              <a:rPr lang="en-US" sz="1400" dirty="0">
                <a:solidFill>
                  <a:schemeClr val="accent3">
                    <a:lumMod val="75000"/>
                  </a:schemeClr>
                </a:solidFill>
                <a:latin typeface="Fira Code" panose="020B0509050000020004" pitchFamily="49" charset="0"/>
                <a:ea typeface="Fira Code" panose="020B0509050000020004" pitchFamily="49" charset="0"/>
              </a:rPr>
              <a:t>ID</a:t>
            </a:r>
            <a:r>
              <a:rPr lang="en-US" sz="1400" dirty="0">
                <a:latin typeface="Fira Code" panose="020B0509050000020004" pitchFamily="49" charset="0"/>
                <a:ea typeface="Fira Code" panose="020B0509050000020004" pitchFamily="49" charset="0"/>
              </a:rPr>
              <a:t>)</a:t>
            </a:r>
          </a:p>
          <a:p>
            <a:pPr>
              <a:lnSpc>
                <a:spcPct val="125000"/>
              </a:lnSpc>
            </a:pPr>
            <a:r>
              <a:rPr lang="en-US" sz="1400" dirty="0">
                <a:latin typeface="Fira Code" panose="020B0509050000020004" pitchFamily="49" charset="0"/>
                <a:ea typeface="Fira Code" panose="020B0509050000020004" pitchFamily="49" charset="0"/>
              </a:rPr>
              <a:t>);</a:t>
            </a:r>
            <a:endParaRPr lang="en-US" sz="1400" dirty="0">
              <a:solidFill>
                <a:schemeClr val="bg1">
                  <a:lumMod val="65000"/>
                </a:schemeClr>
              </a:solidFill>
              <a:latin typeface="Fira Code" panose="020B0509050000020004" pitchFamily="49" charset="0"/>
              <a:ea typeface="Fira Code" panose="020B0509050000020004" pitchFamily="49" charset="0"/>
            </a:endParaRPr>
          </a:p>
        </p:txBody>
      </p:sp>
      <p:grpSp>
        <p:nvGrpSpPr>
          <p:cNvPr id="12" name="Group 11">
            <a:extLst>
              <a:ext uri="{FF2B5EF4-FFF2-40B4-BE49-F238E27FC236}">
                <a16:creationId xmlns:a16="http://schemas.microsoft.com/office/drawing/2014/main" id="{E0821FCD-D1D0-4A9D-89D2-76EDC1BBC8E7}"/>
              </a:ext>
            </a:extLst>
          </p:cNvPr>
          <p:cNvGrpSpPr/>
          <p:nvPr/>
        </p:nvGrpSpPr>
        <p:grpSpPr>
          <a:xfrm>
            <a:off x="6203617" y="4439214"/>
            <a:ext cx="3716382" cy="1767994"/>
            <a:chOff x="6203617" y="4571263"/>
            <a:chExt cx="3716382" cy="176799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09165">
                    <a:extLst>
                      <a:ext uri="{9D8B030D-6E8A-4147-A177-3AD203B41FA5}">
                        <a16:colId xmlns:a16="http://schemas.microsoft.com/office/drawing/2014/main" val="3660660064"/>
                      </a:ext>
                    </a:extLst>
                  </a:gridCol>
                  <a:gridCol w="1463040">
                    <a:extLst>
                      <a:ext uri="{9D8B030D-6E8A-4147-A177-3AD203B41FA5}">
                        <a16:colId xmlns:a16="http://schemas.microsoft.com/office/drawing/2014/main" val="3060758703"/>
                      </a:ext>
                    </a:extLst>
                  </a:gridCol>
                  <a:gridCol w="1644177">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FIRST_NAME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LAST_NAME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a:t>Schmid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Müller</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02970421"/>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sp>
        <p:nvSpPr>
          <p:cNvPr id="13" name="Graphic 14">
            <a:extLst>
              <a:ext uri="{FF2B5EF4-FFF2-40B4-BE49-F238E27FC236}">
                <a16:creationId xmlns:a16="http://schemas.microsoft.com/office/drawing/2014/main" id="{C1F3332D-4FA3-43E5-9E6B-1E387451B9B4}"/>
              </a:ext>
            </a:extLst>
          </p:cNvPr>
          <p:cNvSpPr/>
          <p:nvPr/>
        </p:nvSpPr>
        <p:spPr>
          <a:xfrm>
            <a:off x="2888754" y="5950913"/>
            <a:ext cx="2211205" cy="796053"/>
          </a:xfrm>
          <a:custGeom>
            <a:avLst/>
            <a:gdLst>
              <a:gd name="connsiteX0" fmla="*/ 2438400 w 4876800"/>
              <a:gd name="connsiteY0" fmla="*/ 4267200 h 4267200"/>
              <a:gd name="connsiteX1" fmla="*/ 0 w 4876800"/>
              <a:gd name="connsiteY1" fmla="*/ 2286000 h 4267200"/>
              <a:gd name="connsiteX2" fmla="*/ 542925 w 4876800"/>
              <a:gd name="connsiteY2" fmla="*/ 1041083 h 4267200"/>
              <a:gd name="connsiteX3" fmla="*/ 20955 w 4876800"/>
              <a:gd name="connsiteY3" fmla="*/ 128588 h 4267200"/>
              <a:gd name="connsiteX4" fmla="*/ 6668 w 4876800"/>
              <a:gd name="connsiteY4" fmla="*/ 45720 h 4267200"/>
              <a:gd name="connsiteX5" fmla="*/ 76200 w 4876800"/>
              <a:gd name="connsiteY5" fmla="*/ 0 h 4267200"/>
              <a:gd name="connsiteX6" fmla="*/ 1415415 w 4876800"/>
              <a:gd name="connsiteY6" fmla="*/ 489585 h 4267200"/>
              <a:gd name="connsiteX7" fmla="*/ 2438400 w 4876800"/>
              <a:gd name="connsiteY7" fmla="*/ 304800 h 4267200"/>
              <a:gd name="connsiteX8" fmla="*/ 4876800 w 4876800"/>
              <a:gd name="connsiteY8" fmla="*/ 2286000 h 4267200"/>
              <a:gd name="connsiteX9" fmla="*/ 2438400 w 4876800"/>
              <a:gd name="connsiteY9" fmla="*/ 426720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4267200"/>
                </a:moveTo>
                <a:cubicBezTo>
                  <a:pt x="1091565" y="4267200"/>
                  <a:pt x="0" y="3380423"/>
                  <a:pt x="0" y="2286000"/>
                </a:cubicBezTo>
                <a:cubicBezTo>
                  <a:pt x="0" y="1813560"/>
                  <a:pt x="203835" y="1381125"/>
                  <a:pt x="542925" y="1041083"/>
                </a:cubicBezTo>
                <a:cubicBezTo>
                  <a:pt x="423863" y="561023"/>
                  <a:pt x="25718" y="133350"/>
                  <a:pt x="20955" y="128588"/>
                </a:cubicBezTo>
                <a:cubicBezTo>
                  <a:pt x="0" y="106680"/>
                  <a:pt x="-5715" y="74295"/>
                  <a:pt x="6668" y="45720"/>
                </a:cubicBezTo>
                <a:cubicBezTo>
                  <a:pt x="19050" y="17145"/>
                  <a:pt x="45720" y="0"/>
                  <a:pt x="76200" y="0"/>
                </a:cubicBezTo>
                <a:cubicBezTo>
                  <a:pt x="707708" y="0"/>
                  <a:pt x="1181100" y="302895"/>
                  <a:pt x="1415415" y="489585"/>
                </a:cubicBezTo>
                <a:cubicBezTo>
                  <a:pt x="1726883" y="372428"/>
                  <a:pt x="2072640" y="304800"/>
                  <a:pt x="2438400" y="304800"/>
                </a:cubicBezTo>
                <a:cubicBezTo>
                  <a:pt x="3785235" y="304800"/>
                  <a:pt x="4876800" y="1191578"/>
                  <a:pt x="4876800" y="2286000"/>
                </a:cubicBezTo>
                <a:cubicBezTo>
                  <a:pt x="4876800" y="3380423"/>
                  <a:pt x="3785235" y="4267200"/>
                  <a:pt x="2438400" y="4267200"/>
                </a:cubicBezTo>
                <a:close/>
              </a:path>
            </a:pathLst>
          </a:custGeom>
          <a:solidFill>
            <a:srgbClr val="000000"/>
          </a:solidFill>
          <a:ln w="9525" cap="flat">
            <a:noFill/>
            <a:prstDash val="solid"/>
            <a:miter/>
          </a:ln>
        </p:spPr>
        <p:txBody>
          <a:bodyPr tIns="72000" bIns="0" rtlCol="0" anchor="ctr"/>
          <a:lstStyle/>
          <a:p>
            <a:pPr algn="ctr"/>
            <a:r>
              <a:rPr lang="de-CH" sz="1600" dirty="0">
                <a:solidFill>
                  <a:schemeClr val="bg1"/>
                </a:solidFill>
              </a:rPr>
              <a:t>ansonsten normale Java-Klasse</a:t>
            </a:r>
          </a:p>
        </p:txBody>
      </p:sp>
      <p:sp>
        <p:nvSpPr>
          <p:cNvPr id="14" name="Graphic 11">
            <a:extLst>
              <a:ext uri="{FF2B5EF4-FFF2-40B4-BE49-F238E27FC236}">
                <a16:creationId xmlns:a16="http://schemas.microsoft.com/office/drawing/2014/main" id="{A159A601-E388-4326-94CA-88775ECE4EE5}"/>
              </a:ext>
            </a:extLst>
          </p:cNvPr>
          <p:cNvSpPr/>
          <p:nvPr/>
        </p:nvSpPr>
        <p:spPr>
          <a:xfrm>
            <a:off x="8770711" y="499016"/>
            <a:ext cx="1645230" cy="986177"/>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sz="1400" dirty="0">
                <a:solidFill>
                  <a:schemeClr val="bg1"/>
                </a:solidFill>
              </a:rPr>
              <a:t>generiertes</a:t>
            </a:r>
            <a:br>
              <a:rPr lang="de-CH" sz="1400" dirty="0">
                <a:solidFill>
                  <a:schemeClr val="bg1"/>
                </a:solidFill>
              </a:rPr>
            </a:br>
            <a:r>
              <a:rPr lang="de-CH" sz="1400" dirty="0">
                <a:solidFill>
                  <a:schemeClr val="bg1"/>
                </a:solidFill>
              </a:rPr>
              <a:t>SQL abhängig</a:t>
            </a:r>
            <a:br>
              <a:rPr lang="de-CH" sz="1400" dirty="0">
                <a:solidFill>
                  <a:schemeClr val="bg1"/>
                </a:solidFill>
              </a:rPr>
            </a:br>
            <a:r>
              <a:rPr lang="de-CH" sz="1400" dirty="0">
                <a:solidFill>
                  <a:schemeClr val="bg1"/>
                </a:solidFill>
              </a:rPr>
              <a:t>von DB</a:t>
            </a:r>
          </a:p>
        </p:txBody>
      </p:sp>
      <p:sp>
        <p:nvSpPr>
          <p:cNvPr id="17" name="Graphic 14">
            <a:extLst>
              <a:ext uri="{FF2B5EF4-FFF2-40B4-BE49-F238E27FC236}">
                <a16:creationId xmlns:a16="http://schemas.microsoft.com/office/drawing/2014/main" id="{44D7E678-8B67-4537-9E83-25A0A456ECA7}"/>
              </a:ext>
            </a:extLst>
          </p:cNvPr>
          <p:cNvSpPr/>
          <p:nvPr/>
        </p:nvSpPr>
        <p:spPr>
          <a:xfrm>
            <a:off x="8838357" y="3624144"/>
            <a:ext cx="575917" cy="402455"/>
          </a:xfrm>
          <a:custGeom>
            <a:avLst/>
            <a:gdLst>
              <a:gd name="connsiteX0" fmla="*/ 2438400 w 4876800"/>
              <a:gd name="connsiteY0" fmla="*/ 4267200 h 4267200"/>
              <a:gd name="connsiteX1" fmla="*/ 0 w 4876800"/>
              <a:gd name="connsiteY1" fmla="*/ 2286000 h 4267200"/>
              <a:gd name="connsiteX2" fmla="*/ 542925 w 4876800"/>
              <a:gd name="connsiteY2" fmla="*/ 1041083 h 4267200"/>
              <a:gd name="connsiteX3" fmla="*/ 20955 w 4876800"/>
              <a:gd name="connsiteY3" fmla="*/ 128588 h 4267200"/>
              <a:gd name="connsiteX4" fmla="*/ 6668 w 4876800"/>
              <a:gd name="connsiteY4" fmla="*/ 45720 h 4267200"/>
              <a:gd name="connsiteX5" fmla="*/ 76200 w 4876800"/>
              <a:gd name="connsiteY5" fmla="*/ 0 h 4267200"/>
              <a:gd name="connsiteX6" fmla="*/ 1415415 w 4876800"/>
              <a:gd name="connsiteY6" fmla="*/ 489585 h 4267200"/>
              <a:gd name="connsiteX7" fmla="*/ 2438400 w 4876800"/>
              <a:gd name="connsiteY7" fmla="*/ 304800 h 4267200"/>
              <a:gd name="connsiteX8" fmla="*/ 4876800 w 4876800"/>
              <a:gd name="connsiteY8" fmla="*/ 2286000 h 4267200"/>
              <a:gd name="connsiteX9" fmla="*/ 2438400 w 4876800"/>
              <a:gd name="connsiteY9" fmla="*/ 426720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4267200"/>
                </a:moveTo>
                <a:cubicBezTo>
                  <a:pt x="1091565" y="4267200"/>
                  <a:pt x="0" y="3380423"/>
                  <a:pt x="0" y="2286000"/>
                </a:cubicBezTo>
                <a:cubicBezTo>
                  <a:pt x="0" y="1813560"/>
                  <a:pt x="203835" y="1381125"/>
                  <a:pt x="542925" y="1041083"/>
                </a:cubicBezTo>
                <a:cubicBezTo>
                  <a:pt x="423863" y="561023"/>
                  <a:pt x="25718" y="133350"/>
                  <a:pt x="20955" y="128588"/>
                </a:cubicBezTo>
                <a:cubicBezTo>
                  <a:pt x="0" y="106680"/>
                  <a:pt x="-5715" y="74295"/>
                  <a:pt x="6668" y="45720"/>
                </a:cubicBezTo>
                <a:cubicBezTo>
                  <a:pt x="19050" y="17145"/>
                  <a:pt x="45720" y="0"/>
                  <a:pt x="76200" y="0"/>
                </a:cubicBezTo>
                <a:cubicBezTo>
                  <a:pt x="707708" y="0"/>
                  <a:pt x="1181100" y="302895"/>
                  <a:pt x="1415415" y="489585"/>
                </a:cubicBezTo>
                <a:cubicBezTo>
                  <a:pt x="1726883" y="372428"/>
                  <a:pt x="2072640" y="304800"/>
                  <a:pt x="2438400" y="304800"/>
                </a:cubicBezTo>
                <a:cubicBezTo>
                  <a:pt x="3785235" y="304800"/>
                  <a:pt x="4876800" y="1191578"/>
                  <a:pt x="4876800" y="2286000"/>
                </a:cubicBezTo>
                <a:cubicBezTo>
                  <a:pt x="4876800" y="3380423"/>
                  <a:pt x="3785235" y="4267200"/>
                  <a:pt x="2438400" y="4267200"/>
                </a:cubicBezTo>
                <a:close/>
              </a:path>
            </a:pathLst>
          </a:custGeom>
          <a:solidFill>
            <a:srgbClr val="000000"/>
          </a:solidFill>
          <a:ln w="9525" cap="flat">
            <a:noFill/>
            <a:prstDash val="solid"/>
            <a:miter/>
          </a:ln>
        </p:spPr>
        <p:txBody>
          <a:bodyPr tIns="36000" bIns="0" rtlCol="0" anchor="ctr"/>
          <a:lstStyle/>
          <a:p>
            <a:pPr algn="ctr"/>
            <a:r>
              <a:rPr lang="de-CH" b="1" dirty="0">
                <a:solidFill>
                  <a:schemeClr val="bg1"/>
                </a:solidFill>
              </a:rPr>
              <a:t>!</a:t>
            </a:r>
          </a:p>
        </p:txBody>
      </p:sp>
    </p:spTree>
    <p:extLst>
      <p:ext uri="{BB962C8B-B14F-4D97-AF65-F5344CB8AC3E}">
        <p14:creationId xmlns:p14="http://schemas.microsoft.com/office/powerpoint/2010/main" val="252468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83AC-EE4E-453C-B4D4-0EC512244776}"/>
              </a:ext>
            </a:extLst>
          </p:cNvPr>
          <p:cNvSpPr>
            <a:spLocks noGrp="1"/>
          </p:cNvSpPr>
          <p:nvPr>
            <p:ph type="title"/>
          </p:nvPr>
        </p:nvSpPr>
        <p:spPr/>
        <p:txBody>
          <a:bodyPr/>
          <a:lstStyle/>
          <a:p>
            <a:r>
              <a:rPr lang="de-CH" dirty="0"/>
              <a:t>Element Collection</a:t>
            </a:r>
          </a:p>
        </p:txBody>
      </p:sp>
      <p:sp>
        <p:nvSpPr>
          <p:cNvPr id="4" name="Slide Number Placeholder 3">
            <a:extLst>
              <a:ext uri="{FF2B5EF4-FFF2-40B4-BE49-F238E27FC236}">
                <a16:creationId xmlns:a16="http://schemas.microsoft.com/office/drawing/2014/main" id="{CA98D25E-A973-463F-81CD-5268FC760F6E}"/>
              </a:ext>
            </a:extLst>
          </p:cNvPr>
          <p:cNvSpPr>
            <a:spLocks noGrp="1"/>
          </p:cNvSpPr>
          <p:nvPr>
            <p:ph type="sldNum" sz="quarter" idx="4"/>
          </p:nvPr>
        </p:nvSpPr>
        <p:spPr/>
        <p:txBody>
          <a:bodyPr/>
          <a:lstStyle/>
          <a:p>
            <a:fld id="{01E5B819-6909-4CDA-9F8C-527769432568}" type="slidenum">
              <a:rPr lang="en-US" smtClean="0"/>
              <a:t>14</a:t>
            </a:fld>
            <a:endParaRPr lang="en-US" dirty="0"/>
          </a:p>
        </p:txBody>
      </p:sp>
      <p:sp>
        <p:nvSpPr>
          <p:cNvPr id="5" name="Rectangle 4">
            <a:extLst>
              <a:ext uri="{FF2B5EF4-FFF2-40B4-BE49-F238E27FC236}">
                <a16:creationId xmlns:a16="http://schemas.microsoft.com/office/drawing/2014/main" id="{88244E6F-42F5-4D4F-9999-7133BF19662E}"/>
              </a:ext>
            </a:extLst>
          </p:cNvPr>
          <p:cNvSpPr/>
          <p:nvPr/>
        </p:nvSpPr>
        <p:spPr>
          <a:xfrm>
            <a:off x="612097" y="2421078"/>
            <a:ext cx="4251734"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@ElementCollection</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private</a:t>
            </a:r>
            <a:r>
              <a:rPr lang="it-IT" sz="1600" dirty="0">
                <a:latin typeface="Fira Code" panose="020B0509050000020004" pitchFamily="49" charset="0"/>
                <a:ea typeface="Fira Code" panose="020B0509050000020004" pitchFamily="49" charset="0"/>
              </a:rPr>
              <a:t> List&lt;</a:t>
            </a:r>
            <a:r>
              <a:rPr lang="it-IT" sz="1600" dirty="0" err="1">
                <a:latin typeface="Fira Code" panose="020B0509050000020004" pitchFamily="49" charset="0"/>
                <a:ea typeface="Fira Code" panose="020B0509050000020004" pitchFamily="49" charset="0"/>
              </a:rPr>
              <a:t>String</a:t>
            </a:r>
            <a:r>
              <a:rPr lang="it-IT" sz="1600" dirty="0">
                <a:latin typeface="Fira Code" panose="020B0509050000020004" pitchFamily="49" charset="0"/>
                <a:ea typeface="Fira Code" panose="020B0509050000020004" pitchFamily="49" charset="0"/>
              </a:rPr>
              <a:t>&gt; </a:t>
            </a:r>
            <a:r>
              <a:rPr lang="it-IT" sz="1600" dirty="0">
                <a:solidFill>
                  <a:schemeClr val="accent3">
                    <a:lumMod val="75000"/>
                  </a:schemeClr>
                </a:solidFill>
                <a:latin typeface="Fira Code" panose="020B0509050000020004" pitchFamily="49" charset="0"/>
                <a:ea typeface="Fira Code" panose="020B0509050000020004" pitchFamily="49" charset="0"/>
              </a:rPr>
              <a:t>emails</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8" name="Straight Connector 7">
            <a:extLst>
              <a:ext uri="{FF2B5EF4-FFF2-40B4-BE49-F238E27FC236}">
                <a16:creationId xmlns:a16="http://schemas.microsoft.com/office/drawing/2014/main" id="{30E68BA8-0CEF-4E69-88DA-6DB28699B736}"/>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E0821FCD-D1D0-4A9D-89D2-76EDC1BBC8E7}"/>
              </a:ext>
            </a:extLst>
          </p:cNvPr>
          <p:cNvGrpSpPr/>
          <p:nvPr/>
        </p:nvGrpSpPr>
        <p:grpSpPr>
          <a:xfrm>
            <a:off x="6203617" y="1574990"/>
            <a:ext cx="3716375" cy="1410634"/>
            <a:chOff x="6203617" y="4571263"/>
            <a:chExt cx="3716375" cy="1410634"/>
          </a:xfrm>
        </p:grpSpPr>
        <p:graphicFrame>
          <p:nvGraphicFramePr>
            <p:cNvPr id="7" name="Content Placeholder 5">
              <a:extLst>
                <a:ext uri="{FF2B5EF4-FFF2-40B4-BE49-F238E27FC236}">
                  <a16:creationId xmlns:a16="http://schemas.microsoft.com/office/drawing/2014/main" id="{A2056784-14FC-478D-82F3-EE0D22D6343F}"/>
                </a:ext>
              </a:extLst>
            </p:cNvPr>
            <p:cNvGraphicFramePr>
              <a:graphicFrameLocks/>
            </p:cNvGraphicFramePr>
            <p:nvPr/>
          </p:nvGraphicFramePr>
          <p:xfrm>
            <a:off x="6203617" y="4909817"/>
            <a:ext cx="3716375"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184237">
                    <a:extLst>
                      <a:ext uri="{9D8B030D-6E8A-4147-A177-3AD203B41FA5}">
                        <a16:colId xmlns:a16="http://schemas.microsoft.com/office/drawing/2014/main" val="3660660064"/>
                      </a:ext>
                    </a:extLst>
                  </a:gridCol>
                  <a:gridCol w="2532138">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11" name="TextBox 10">
              <a:extLst>
                <a:ext uri="{FF2B5EF4-FFF2-40B4-BE49-F238E27FC236}">
                  <a16:creationId xmlns:a16="http://schemas.microsoft.com/office/drawing/2014/main" id="{AEF95D4C-6915-4395-BCD3-DE0188AFF46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grpSp>
        <p:nvGrpSpPr>
          <p:cNvPr id="16" name="Group 15">
            <a:extLst>
              <a:ext uri="{FF2B5EF4-FFF2-40B4-BE49-F238E27FC236}">
                <a16:creationId xmlns:a16="http://schemas.microsoft.com/office/drawing/2014/main" id="{07243828-CD9C-4D78-9FD7-82FA8240F337}"/>
              </a:ext>
            </a:extLst>
          </p:cNvPr>
          <p:cNvGrpSpPr/>
          <p:nvPr/>
        </p:nvGrpSpPr>
        <p:grpSpPr>
          <a:xfrm>
            <a:off x="6203616" y="3928225"/>
            <a:ext cx="3716370" cy="1767994"/>
            <a:chOff x="6203616" y="4571263"/>
            <a:chExt cx="3716370" cy="1767994"/>
          </a:xfrm>
        </p:grpSpPr>
        <p:graphicFrame>
          <p:nvGraphicFramePr>
            <p:cNvPr id="17" name="Content Placeholder 5">
              <a:extLst>
                <a:ext uri="{FF2B5EF4-FFF2-40B4-BE49-F238E27FC236}">
                  <a16:creationId xmlns:a16="http://schemas.microsoft.com/office/drawing/2014/main" id="{0EAD5DCA-52F6-48B6-9FE7-59C7CFFBE432}"/>
                </a:ext>
              </a:extLst>
            </p:cNvPr>
            <p:cNvGraphicFramePr>
              <a:graphicFrameLocks/>
            </p:cNvGraphicFramePr>
            <p:nvPr/>
          </p:nvGraphicFramePr>
          <p:xfrm>
            <a:off x="6203616" y="4909817"/>
            <a:ext cx="3716370"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420866">
                    <a:extLst>
                      <a:ext uri="{9D8B030D-6E8A-4147-A177-3AD203B41FA5}">
                        <a16:colId xmlns:a16="http://schemas.microsoft.com/office/drawing/2014/main" val="3660660064"/>
                      </a:ext>
                    </a:extLst>
                  </a:gridCol>
                  <a:gridCol w="2295504">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EMAIL</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sarah.schmid@fhnw.ch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mike@foo.ch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mue@bar.com</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941850174"/>
                    </a:ext>
                  </a:extLst>
                </a:tr>
              </a:tbl>
            </a:graphicData>
          </a:graphic>
        </p:graphicFrame>
        <p:sp>
          <p:nvSpPr>
            <p:cNvPr id="18" name="TextBox 17">
              <a:extLst>
                <a:ext uri="{FF2B5EF4-FFF2-40B4-BE49-F238E27FC236}">
                  <a16:creationId xmlns:a16="http://schemas.microsoft.com/office/drawing/2014/main" id="{816D1B78-D2B2-4875-84A4-B0DA2ACA1DDE}"/>
                </a:ext>
              </a:extLst>
            </p:cNvPr>
            <p:cNvSpPr txBox="1"/>
            <p:nvPr/>
          </p:nvSpPr>
          <p:spPr>
            <a:xfrm>
              <a:off x="7083020" y="4571263"/>
              <a:ext cx="195758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CONTACT_EMAILS</a:t>
              </a:r>
            </a:p>
          </p:txBody>
        </p:sp>
      </p:grpSp>
      <p:sp>
        <p:nvSpPr>
          <p:cNvPr id="13" name="Graphic 14">
            <a:extLst>
              <a:ext uri="{FF2B5EF4-FFF2-40B4-BE49-F238E27FC236}">
                <a16:creationId xmlns:a16="http://schemas.microsoft.com/office/drawing/2014/main" id="{ACD30C97-A8EE-47EE-9EA3-50DF30637A19}"/>
              </a:ext>
            </a:extLst>
          </p:cNvPr>
          <p:cNvSpPr/>
          <p:nvPr/>
        </p:nvSpPr>
        <p:spPr>
          <a:xfrm>
            <a:off x="3408899" y="3910033"/>
            <a:ext cx="1589116" cy="611252"/>
          </a:xfrm>
          <a:custGeom>
            <a:avLst/>
            <a:gdLst>
              <a:gd name="connsiteX0" fmla="*/ 2438400 w 4876800"/>
              <a:gd name="connsiteY0" fmla="*/ 4267200 h 4267200"/>
              <a:gd name="connsiteX1" fmla="*/ 0 w 4876800"/>
              <a:gd name="connsiteY1" fmla="*/ 2286000 h 4267200"/>
              <a:gd name="connsiteX2" fmla="*/ 542925 w 4876800"/>
              <a:gd name="connsiteY2" fmla="*/ 1041083 h 4267200"/>
              <a:gd name="connsiteX3" fmla="*/ 20955 w 4876800"/>
              <a:gd name="connsiteY3" fmla="*/ 128588 h 4267200"/>
              <a:gd name="connsiteX4" fmla="*/ 6668 w 4876800"/>
              <a:gd name="connsiteY4" fmla="*/ 45720 h 4267200"/>
              <a:gd name="connsiteX5" fmla="*/ 76200 w 4876800"/>
              <a:gd name="connsiteY5" fmla="*/ 0 h 4267200"/>
              <a:gd name="connsiteX6" fmla="*/ 1415415 w 4876800"/>
              <a:gd name="connsiteY6" fmla="*/ 489585 h 4267200"/>
              <a:gd name="connsiteX7" fmla="*/ 2438400 w 4876800"/>
              <a:gd name="connsiteY7" fmla="*/ 304800 h 4267200"/>
              <a:gd name="connsiteX8" fmla="*/ 4876800 w 4876800"/>
              <a:gd name="connsiteY8" fmla="*/ 2286000 h 4267200"/>
              <a:gd name="connsiteX9" fmla="*/ 2438400 w 4876800"/>
              <a:gd name="connsiteY9" fmla="*/ 426720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4267200"/>
                </a:moveTo>
                <a:cubicBezTo>
                  <a:pt x="1091565" y="4267200"/>
                  <a:pt x="0" y="3380423"/>
                  <a:pt x="0" y="2286000"/>
                </a:cubicBezTo>
                <a:cubicBezTo>
                  <a:pt x="0" y="1813560"/>
                  <a:pt x="203835" y="1381125"/>
                  <a:pt x="542925" y="1041083"/>
                </a:cubicBezTo>
                <a:cubicBezTo>
                  <a:pt x="423863" y="561023"/>
                  <a:pt x="25718" y="133350"/>
                  <a:pt x="20955" y="128588"/>
                </a:cubicBezTo>
                <a:cubicBezTo>
                  <a:pt x="0" y="106680"/>
                  <a:pt x="-5715" y="74295"/>
                  <a:pt x="6668" y="45720"/>
                </a:cubicBezTo>
                <a:cubicBezTo>
                  <a:pt x="19050" y="17145"/>
                  <a:pt x="45720" y="0"/>
                  <a:pt x="76200" y="0"/>
                </a:cubicBezTo>
                <a:cubicBezTo>
                  <a:pt x="707708" y="0"/>
                  <a:pt x="1181100" y="302895"/>
                  <a:pt x="1415415" y="489585"/>
                </a:cubicBezTo>
                <a:cubicBezTo>
                  <a:pt x="1726883" y="372428"/>
                  <a:pt x="2072640" y="304800"/>
                  <a:pt x="2438400" y="304800"/>
                </a:cubicBezTo>
                <a:cubicBezTo>
                  <a:pt x="3785235" y="304800"/>
                  <a:pt x="4876800" y="1191578"/>
                  <a:pt x="4876800" y="2286000"/>
                </a:cubicBezTo>
                <a:cubicBezTo>
                  <a:pt x="4876800" y="3380423"/>
                  <a:pt x="3785235" y="4267200"/>
                  <a:pt x="2438400" y="4267200"/>
                </a:cubicBezTo>
                <a:close/>
              </a:path>
            </a:pathLst>
          </a:custGeom>
          <a:solidFill>
            <a:srgbClr val="000000"/>
          </a:solidFill>
          <a:ln w="9525" cap="flat">
            <a:noFill/>
            <a:prstDash val="solid"/>
            <a:miter/>
          </a:ln>
        </p:spPr>
        <p:txBody>
          <a:bodyPr tIns="36000" bIns="0" rtlCol="0" anchor="ctr"/>
          <a:lstStyle/>
          <a:p>
            <a:pPr algn="ctr"/>
            <a:r>
              <a:rPr lang="de-CH" sz="1600" dirty="0">
                <a:solidFill>
                  <a:schemeClr val="bg1"/>
                </a:solidFill>
              </a:rPr>
              <a:t>keine Entity</a:t>
            </a:r>
          </a:p>
        </p:txBody>
      </p:sp>
    </p:spTree>
    <p:extLst>
      <p:ext uri="{BB962C8B-B14F-4D97-AF65-F5344CB8AC3E}">
        <p14:creationId xmlns:p14="http://schemas.microsoft.com/office/powerpoint/2010/main" val="2556038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101D25-2962-F762-88E5-FA723A94A0C6}"/>
              </a:ext>
            </a:extLst>
          </p:cNvPr>
          <p:cNvSpPr>
            <a:spLocks noGrp="1"/>
          </p:cNvSpPr>
          <p:nvPr>
            <p:ph type="title"/>
          </p:nvPr>
        </p:nvSpPr>
        <p:spPr/>
        <p:txBody>
          <a:bodyPr/>
          <a:lstStyle/>
          <a:p>
            <a:r>
              <a:rPr lang="de-CH" dirty="0"/>
              <a:t>Ausblick: Assoziationen</a:t>
            </a:r>
          </a:p>
        </p:txBody>
      </p:sp>
      <p:sp>
        <p:nvSpPr>
          <p:cNvPr id="3" name="Slide Number Placeholder 2">
            <a:extLst>
              <a:ext uri="{FF2B5EF4-FFF2-40B4-BE49-F238E27FC236}">
                <a16:creationId xmlns:a16="http://schemas.microsoft.com/office/drawing/2014/main" id="{C1AD89AC-E674-4940-81E8-8B933536EB49}"/>
              </a:ext>
            </a:extLst>
          </p:cNvPr>
          <p:cNvSpPr>
            <a:spLocks noGrp="1"/>
          </p:cNvSpPr>
          <p:nvPr>
            <p:ph type="sldNum" sz="quarter" idx="4"/>
          </p:nvPr>
        </p:nvSpPr>
        <p:spPr/>
        <p:txBody>
          <a:bodyPr/>
          <a:lstStyle/>
          <a:p>
            <a:fld id="{01E5B819-6909-4CDA-9F8C-527769432568}" type="slidenum">
              <a:rPr lang="en-US" smtClean="0"/>
              <a:t>15</a:t>
            </a:fld>
            <a:endParaRPr lang="en-US" dirty="0"/>
          </a:p>
        </p:txBody>
      </p:sp>
      <p:sp>
        <p:nvSpPr>
          <p:cNvPr id="19" name="Rectangle 18">
            <a:extLst>
              <a:ext uri="{FF2B5EF4-FFF2-40B4-BE49-F238E27FC236}">
                <a16:creationId xmlns:a16="http://schemas.microsoft.com/office/drawing/2014/main" id="{0A738AC7-FFD9-0757-81D7-09B79A57DF5C}"/>
              </a:ext>
            </a:extLst>
          </p:cNvPr>
          <p:cNvSpPr/>
          <p:nvPr/>
        </p:nvSpPr>
        <p:spPr>
          <a:xfrm>
            <a:off x="594932" y="1409476"/>
            <a:ext cx="4286064" cy="2357156"/>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Contact</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rgbClr val="7030A0"/>
                </a:solidFill>
                <a:latin typeface="Fira Code" panose="020B0509050000020004" pitchFamily="49" charset="0"/>
                <a:ea typeface="Fira Code" panose="020B0509050000020004" pitchFamily="49" charset="0"/>
              </a:rPr>
              <a:t>@OneToMany</a:t>
            </a:r>
          </a:p>
          <a:p>
            <a:pPr>
              <a:lnSpc>
                <a:spcPct val="125000"/>
              </a:lnSpc>
            </a:pP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pr</a:t>
            </a:r>
            <a:r>
              <a:rPr lang="it-IT" sz="1600" dirty="0">
                <a:solidFill>
                  <a:schemeClr val="bg1">
                    <a:lumMod val="65000"/>
                  </a:schemeClr>
                </a:solidFill>
                <a:latin typeface="Fira Code" panose="020B0509050000020004" pitchFamily="49" charset="0"/>
                <a:ea typeface="Fira Code" panose="020B0509050000020004" pitchFamily="49" charset="0"/>
              </a:rPr>
              <a:t>…</a:t>
            </a:r>
            <a:r>
              <a:rPr lang="it-IT" sz="1600" dirty="0">
                <a:latin typeface="Fira Code" panose="020B0509050000020004" pitchFamily="49" charset="0"/>
                <a:ea typeface="Fira Code" panose="020B0509050000020004" pitchFamily="49" charset="0"/>
              </a:rPr>
              <a:t> List&lt;</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&gt; </a:t>
            </a:r>
            <a:r>
              <a:rPr lang="it-IT" sz="1600" dirty="0" err="1">
                <a:solidFill>
                  <a:schemeClr val="accent3">
                    <a:lumMod val="75000"/>
                  </a:schemeClr>
                </a:solidFill>
                <a:latin typeface="Fira Code" panose="020B0509050000020004" pitchFamily="49" charset="0"/>
                <a:ea typeface="Fira Code" panose="020B0509050000020004" pitchFamily="49" charset="0"/>
              </a:rPr>
              <a:t>addresses</a:t>
            </a:r>
            <a:r>
              <a:rPr lang="it-IT" sz="1600" dirty="0">
                <a:latin typeface="Fira Code" panose="020B0509050000020004" pitchFamily="49" charset="0"/>
                <a:ea typeface="Fira Code" panose="020B0509050000020004" pitchFamily="49" charset="0"/>
              </a:rPr>
              <a:t>;</a:t>
            </a:r>
            <a:endParaRPr lang="it-IT" sz="1600" dirty="0">
              <a:solidFill>
                <a:schemeClr val="accent4"/>
              </a:solidFill>
              <a:latin typeface="Fira Code" panose="020B0509050000020004" pitchFamily="49" charset="0"/>
              <a:ea typeface="Fira Code" panose="020B0509050000020004" pitchFamily="49" charset="0"/>
            </a:endParaRP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cxnSp>
        <p:nvCxnSpPr>
          <p:cNvPr id="20" name="Straight Connector 19">
            <a:extLst>
              <a:ext uri="{FF2B5EF4-FFF2-40B4-BE49-F238E27FC236}">
                <a16:creationId xmlns:a16="http://schemas.microsoft.com/office/drawing/2014/main" id="{1F467B94-8022-C3D8-FEF2-608AD0A6C7CA}"/>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FD5D6DBD-1770-6746-9FFF-24727A724F68}"/>
              </a:ext>
            </a:extLst>
          </p:cNvPr>
          <p:cNvGrpSpPr/>
          <p:nvPr/>
        </p:nvGrpSpPr>
        <p:grpSpPr>
          <a:xfrm>
            <a:off x="6203617" y="1234377"/>
            <a:ext cx="3716375" cy="1410634"/>
            <a:chOff x="6203617" y="4571263"/>
            <a:chExt cx="3716375" cy="1410634"/>
          </a:xfrm>
        </p:grpSpPr>
        <p:graphicFrame>
          <p:nvGraphicFramePr>
            <p:cNvPr id="22" name="Content Placeholder 5">
              <a:extLst>
                <a:ext uri="{FF2B5EF4-FFF2-40B4-BE49-F238E27FC236}">
                  <a16:creationId xmlns:a16="http://schemas.microsoft.com/office/drawing/2014/main" id="{72751373-778C-A96D-2BA5-A2D8EDA0276C}"/>
                </a:ext>
              </a:extLst>
            </p:cNvPr>
            <p:cNvGraphicFramePr>
              <a:graphicFrameLocks/>
            </p:cNvGraphicFramePr>
            <p:nvPr/>
          </p:nvGraphicFramePr>
          <p:xfrm>
            <a:off x="6203617" y="4909817"/>
            <a:ext cx="3716375" cy="107208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64618">
                    <a:extLst>
                      <a:ext uri="{9D8B030D-6E8A-4147-A177-3AD203B41FA5}">
                        <a16:colId xmlns:a16="http://schemas.microsoft.com/office/drawing/2014/main" val="3660660064"/>
                      </a:ext>
                    </a:extLst>
                  </a:gridCol>
                  <a:gridCol w="1851757">
                    <a:extLst>
                      <a:ext uri="{9D8B030D-6E8A-4147-A177-3AD203B41FA5}">
                        <a16:colId xmlns:a16="http://schemas.microsoft.com/office/drawing/2014/main" val="3060758703"/>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NAME</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Sarah</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a:t>Mike</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bl>
            </a:graphicData>
          </a:graphic>
        </p:graphicFrame>
        <p:sp>
          <p:nvSpPr>
            <p:cNvPr id="23" name="TextBox 22">
              <a:extLst>
                <a:ext uri="{FF2B5EF4-FFF2-40B4-BE49-F238E27FC236}">
                  <a16:creationId xmlns:a16="http://schemas.microsoft.com/office/drawing/2014/main" id="{13164B4E-C4AE-B7FF-68B2-2DCA86C2EDC6}"/>
                </a:ext>
              </a:extLst>
            </p:cNvPr>
            <p:cNvSpPr txBox="1"/>
            <p:nvPr/>
          </p:nvSpPr>
          <p:spPr>
            <a:xfrm>
              <a:off x="7526244"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a:t>
              </a:r>
            </a:p>
          </p:txBody>
        </p:sp>
      </p:grpSp>
      <p:sp>
        <p:nvSpPr>
          <p:cNvPr id="24" name="Rectangle 23">
            <a:extLst>
              <a:ext uri="{FF2B5EF4-FFF2-40B4-BE49-F238E27FC236}">
                <a16:creationId xmlns:a16="http://schemas.microsoft.com/office/drawing/2014/main" id="{C989EDEA-04CC-C8D3-36C8-588378D87915}"/>
              </a:ext>
            </a:extLst>
          </p:cNvPr>
          <p:cNvSpPr/>
          <p:nvPr/>
        </p:nvSpPr>
        <p:spPr>
          <a:xfrm>
            <a:off x="594937" y="4257766"/>
            <a:ext cx="4286054" cy="1587715"/>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4"/>
                </a:solidFill>
                <a:latin typeface="Fira Code" panose="020B0509050000020004" pitchFamily="49" charset="0"/>
                <a:ea typeface="Fira Code" panose="020B0509050000020004" pitchFamily="49" charset="0"/>
              </a:rPr>
              <a:t>@Entity</a:t>
            </a:r>
          </a:p>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a:solidFill>
                  <a:schemeClr val="accent4">
                    <a:lumMod val="75000"/>
                  </a:schemeClr>
                </a:solidFill>
                <a:latin typeface="Fira Code" panose="020B0509050000020004" pitchFamily="49" charset="0"/>
                <a:ea typeface="Fira Code" panose="020B0509050000020004" pitchFamily="49" charset="0"/>
              </a:rPr>
              <a:t>class</a:t>
            </a:r>
            <a:r>
              <a:rPr lang="it-IT" sz="1600" dirty="0">
                <a:latin typeface="Fira Code" panose="020B0509050000020004" pitchFamily="49" charset="0"/>
                <a:ea typeface="Fira Code" panose="020B0509050000020004" pitchFamily="49" charset="0"/>
              </a:rPr>
              <a:t> </a:t>
            </a:r>
            <a:r>
              <a:rPr lang="it-IT" sz="1600" dirty="0" err="1">
                <a:latin typeface="Fira Code" panose="020B0509050000020004" pitchFamily="49" charset="0"/>
                <a:ea typeface="Fira Code" panose="020B0509050000020004" pitchFamily="49" charset="0"/>
              </a:rPr>
              <a:t>Address</a:t>
            </a:r>
            <a:r>
              <a:rPr lang="it-IT" sz="1600" dirty="0">
                <a:latin typeface="Fira Code" panose="020B0509050000020004" pitchFamily="49" charset="0"/>
                <a:ea typeface="Fira Code" panose="020B0509050000020004" pitchFamily="49" charset="0"/>
              </a:rPr>
              <a:t> {</a:t>
            </a:r>
          </a:p>
          <a:p>
            <a:pPr>
              <a:lnSpc>
                <a:spcPct val="125000"/>
              </a:lnSpc>
            </a:pPr>
            <a:endParaRPr lang="it-IT" sz="800" dirty="0">
              <a:latin typeface="Fira Code" panose="020B0509050000020004" pitchFamily="49" charset="0"/>
              <a:ea typeface="Fira Code" panose="020B0509050000020004" pitchFamily="49" charset="0"/>
            </a:endParaRPr>
          </a:p>
          <a:p>
            <a:pPr>
              <a:lnSpc>
                <a:spcPct val="125000"/>
              </a:lnSpc>
            </a:pPr>
            <a:r>
              <a:rPr lang="it-IT" sz="1600" dirty="0">
                <a:latin typeface="Fira Code" panose="020B0509050000020004" pitchFamily="49" charset="0"/>
                <a:ea typeface="Fira Code" panose="020B0509050000020004" pitchFamily="49" charset="0"/>
              </a:rPr>
              <a:t>    </a:t>
            </a:r>
            <a:r>
              <a:rPr lang="it-IT" sz="1600" dirty="0">
                <a:solidFill>
                  <a:schemeClr val="bg1">
                    <a:lumMod val="65000"/>
                  </a:schemeClr>
                </a:solidFill>
                <a:latin typeface="Fira Code" panose="020B0509050000020004" pitchFamily="49" charset="0"/>
                <a:ea typeface="Fira Code" panose="020B0509050000020004" pitchFamily="49" charset="0"/>
              </a:rPr>
              <a:t>...</a:t>
            </a:r>
          </a:p>
          <a:p>
            <a:pPr>
              <a:lnSpc>
                <a:spcPct val="125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grpSp>
        <p:nvGrpSpPr>
          <p:cNvPr id="25" name="Group 24">
            <a:extLst>
              <a:ext uri="{FF2B5EF4-FFF2-40B4-BE49-F238E27FC236}">
                <a16:creationId xmlns:a16="http://schemas.microsoft.com/office/drawing/2014/main" id="{1BF76BFE-C2A1-7157-E72C-55295908148D}"/>
              </a:ext>
            </a:extLst>
          </p:cNvPr>
          <p:cNvGrpSpPr/>
          <p:nvPr/>
        </p:nvGrpSpPr>
        <p:grpSpPr>
          <a:xfrm>
            <a:off x="6203617" y="4742385"/>
            <a:ext cx="3716382" cy="1767994"/>
            <a:chOff x="6203617" y="4571263"/>
            <a:chExt cx="3716382" cy="1767994"/>
          </a:xfrm>
        </p:grpSpPr>
        <p:graphicFrame>
          <p:nvGraphicFramePr>
            <p:cNvPr id="26" name="Content Placeholder 5">
              <a:extLst>
                <a:ext uri="{FF2B5EF4-FFF2-40B4-BE49-F238E27FC236}">
                  <a16:creationId xmlns:a16="http://schemas.microsoft.com/office/drawing/2014/main" id="{885A2095-8593-0552-8921-6DDB030E1C14}"/>
                </a:ext>
              </a:extLst>
            </p:cNvPr>
            <p:cNvGraphicFramePr>
              <a:graphicFrameLocks/>
            </p:cNvGraphicFramePr>
            <p:nvPr/>
          </p:nvGraphicFramePr>
          <p:xfrm>
            <a:off x="6203617" y="4909817"/>
            <a:ext cx="3716382"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609165">
                    <a:extLst>
                      <a:ext uri="{9D8B030D-6E8A-4147-A177-3AD203B41FA5}">
                        <a16:colId xmlns:a16="http://schemas.microsoft.com/office/drawing/2014/main" val="3660660064"/>
                      </a:ext>
                    </a:extLst>
                  </a:gridCol>
                  <a:gridCol w="1497500">
                    <a:extLst>
                      <a:ext uri="{9D8B030D-6E8A-4147-A177-3AD203B41FA5}">
                        <a16:colId xmlns:a16="http://schemas.microsoft.com/office/drawing/2014/main" val="3060758703"/>
                      </a:ext>
                    </a:extLst>
                  </a:gridCol>
                  <a:gridCol w="1609717">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STREET_NO</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b="0" dirty="0">
                            <a:latin typeface="Fira Code" panose="020B0809050000020004" pitchFamily="49" charset="0"/>
                            <a:ea typeface="Fira Code" panose="020B0809050000020004" pitchFamily="49" charset="0"/>
                            <a:cs typeface="Fira Code" panose="020B0809050000020004" pitchFamily="49" charset="0"/>
                          </a:rPr>
                          <a:t>CITY</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chemeClr val="accent3"/>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Hauptstrasse</a:t>
                        </a:r>
                        <a:r>
                          <a:rPr lang="en-US" sz="1400" dirty="0"/>
                          <a:t> 0</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noProof="0" dirty="0" err="1"/>
                          <a:t>Gümlingen</a:t>
                        </a:r>
                        <a:endParaRPr lang="de-CH" sz="1400" noProof="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400" dirty="0" err="1"/>
                          <a:t>Elchweg</a:t>
                        </a:r>
                        <a:r>
                          <a:rPr lang="en-US" sz="1400" dirty="0"/>
                          <a:t> 33</a:t>
                        </a:r>
                        <a:endParaRPr lang="de-CH" sz="1400"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Oberdorf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Mattenweg 4</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sz="1400" dirty="0"/>
                          <a:t>Unterdorf</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556810506"/>
                    </a:ext>
                  </a:extLst>
                </a:tr>
              </a:tbl>
            </a:graphicData>
          </a:graphic>
        </p:graphicFrame>
        <p:sp>
          <p:nvSpPr>
            <p:cNvPr id="27" name="TextBox 26">
              <a:extLst>
                <a:ext uri="{FF2B5EF4-FFF2-40B4-BE49-F238E27FC236}">
                  <a16:creationId xmlns:a16="http://schemas.microsoft.com/office/drawing/2014/main" id="{BFDBE2C2-8854-8ACA-01B8-569A60430EB5}"/>
                </a:ext>
              </a:extLst>
            </p:cNvPr>
            <p:cNvSpPr txBox="1"/>
            <p:nvPr/>
          </p:nvSpPr>
          <p:spPr>
            <a:xfrm>
              <a:off x="7526246" y="4571263"/>
              <a:ext cx="1071127"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ADDRESS</a:t>
              </a:r>
            </a:p>
          </p:txBody>
        </p:sp>
      </p:grpSp>
      <p:grpSp>
        <p:nvGrpSpPr>
          <p:cNvPr id="28" name="Group 27">
            <a:extLst>
              <a:ext uri="{FF2B5EF4-FFF2-40B4-BE49-F238E27FC236}">
                <a16:creationId xmlns:a16="http://schemas.microsoft.com/office/drawing/2014/main" id="{4E3D0863-ABFA-09E5-8ECA-3CA9C7F94240}"/>
              </a:ext>
            </a:extLst>
          </p:cNvPr>
          <p:cNvGrpSpPr/>
          <p:nvPr/>
        </p:nvGrpSpPr>
        <p:grpSpPr>
          <a:xfrm>
            <a:off x="6203616" y="2807055"/>
            <a:ext cx="3716371" cy="1767994"/>
            <a:chOff x="6203616" y="4571263"/>
            <a:chExt cx="3716371" cy="1767994"/>
          </a:xfrm>
        </p:grpSpPr>
        <p:graphicFrame>
          <p:nvGraphicFramePr>
            <p:cNvPr id="29" name="Content Placeholder 5">
              <a:extLst>
                <a:ext uri="{FF2B5EF4-FFF2-40B4-BE49-F238E27FC236}">
                  <a16:creationId xmlns:a16="http://schemas.microsoft.com/office/drawing/2014/main" id="{A5B829B5-DC9C-8FB8-D600-2DB2E3F9C3FD}"/>
                </a:ext>
              </a:extLst>
            </p:cNvPr>
            <p:cNvGraphicFramePr>
              <a:graphicFrameLocks/>
            </p:cNvGraphicFramePr>
            <p:nvPr/>
          </p:nvGraphicFramePr>
          <p:xfrm>
            <a:off x="6203616" y="4909817"/>
            <a:ext cx="3716371" cy="1429440"/>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1857896">
                    <a:extLst>
                      <a:ext uri="{9D8B030D-6E8A-4147-A177-3AD203B41FA5}">
                        <a16:colId xmlns:a16="http://schemas.microsoft.com/office/drawing/2014/main" val="3660660064"/>
                      </a:ext>
                    </a:extLst>
                  </a:gridCol>
                  <a:gridCol w="1858475">
                    <a:extLst>
                      <a:ext uri="{9D8B030D-6E8A-4147-A177-3AD203B41FA5}">
                        <a16:colId xmlns:a16="http://schemas.microsoft.com/office/drawing/2014/main" val="3007024679"/>
                      </a:ext>
                    </a:extLst>
                  </a:gridCol>
                </a:tblGrid>
                <a:tr h="315000">
                  <a:tc>
                    <a:txBody>
                      <a:bodyPr/>
                      <a:lstStyle/>
                      <a:p>
                        <a:pPr algn="ctr"/>
                        <a:r>
                          <a:rPr lang="de-CH" sz="1400" b="0" dirty="0">
                            <a:latin typeface="Fira Code" panose="020B0809050000020004" pitchFamily="49" charset="0"/>
                            <a:ea typeface="Fira Code" panose="020B0809050000020004" pitchFamily="49" charset="0"/>
                            <a:cs typeface="Fira Code" panose="020B0809050000020004" pitchFamily="49" charset="0"/>
                          </a:rPr>
                          <a:t>CONTACT_ID</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en-US" sz="1400" b="0" dirty="0">
                            <a:latin typeface="Fira Code" panose="020B0809050000020004" pitchFamily="49" charset="0"/>
                            <a:ea typeface="Fira Code" panose="020B0809050000020004" pitchFamily="49" charset="0"/>
                            <a:cs typeface="Fira Code" panose="020B0809050000020004" pitchFamily="49" charset="0"/>
                          </a:rPr>
                          <a:t>ADDRESS_ID</a:t>
                        </a:r>
                        <a:endParaRPr lang="de-CH" sz="1400" b="0" dirty="0">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315000">
                  <a:tc>
                    <a:txBody>
                      <a:bodyPr/>
                      <a:lstStyle/>
                      <a:p>
                        <a:pPr algn="ctr"/>
                        <a:r>
                          <a:rPr lang="de-CH" sz="1400" dirty="0">
                            <a:solidFill>
                              <a:srgbClr val="7030A0"/>
                            </a:solidFill>
                          </a:rPr>
                          <a:t>1</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noProof="0" dirty="0">
                            <a:solidFill>
                              <a:schemeClr val="accent3"/>
                            </a:solidFill>
                          </a:rPr>
                          <a:t>13</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17</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315000">
                  <a:tc>
                    <a:txBody>
                      <a:bodyPr/>
                      <a:lstStyle/>
                      <a:p>
                        <a:pPr algn="ctr"/>
                        <a:r>
                          <a:rPr lang="de-CH" sz="1400" dirty="0">
                            <a:solidFill>
                              <a:srgbClr val="7030A0"/>
                            </a:solidFill>
                          </a:rPr>
                          <a:t>2</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ctr"/>
                        <a:r>
                          <a:rPr lang="de-CH" sz="1400" dirty="0">
                            <a:solidFill>
                              <a:schemeClr val="accent3"/>
                            </a:solidFill>
                          </a:rPr>
                          <a:t>18</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219265178"/>
                    </a:ext>
                  </a:extLst>
                </a:tr>
              </a:tbl>
            </a:graphicData>
          </a:graphic>
        </p:graphicFrame>
        <p:sp>
          <p:nvSpPr>
            <p:cNvPr id="30" name="TextBox 29">
              <a:extLst>
                <a:ext uri="{FF2B5EF4-FFF2-40B4-BE49-F238E27FC236}">
                  <a16:creationId xmlns:a16="http://schemas.microsoft.com/office/drawing/2014/main" id="{CC18032E-1E47-7C90-2F68-59343CE37839}"/>
                </a:ext>
              </a:extLst>
            </p:cNvPr>
            <p:cNvSpPr txBox="1"/>
            <p:nvPr/>
          </p:nvSpPr>
          <p:spPr>
            <a:xfrm>
              <a:off x="6893064" y="4571263"/>
              <a:ext cx="2337499" cy="338554"/>
            </a:xfrm>
            <a:prstGeom prst="rect">
              <a:avLst/>
            </a:prstGeom>
            <a:noFill/>
          </p:spPr>
          <p:txBody>
            <a:bodyPr wrap="none" rtlCol="0" anchor="b">
              <a:spAutoFit/>
            </a:bodyPr>
            <a:lstStyle/>
            <a:p>
              <a:pPr algn="ctr"/>
              <a:r>
                <a:rPr lang="de-CH" sz="1600" dirty="0">
                  <a:latin typeface="Fira Code" panose="020B0809050000020004" pitchFamily="49" charset="0"/>
                  <a:ea typeface="Fira Code" panose="020B0809050000020004" pitchFamily="49" charset="0"/>
                  <a:cs typeface="Fira Code" panose="020B0809050000020004" pitchFamily="49" charset="0"/>
                </a:rPr>
                <a:t>CONTACT_ADDRESSES</a:t>
              </a:r>
            </a:p>
          </p:txBody>
        </p:sp>
      </p:grpSp>
      <p:sp>
        <p:nvSpPr>
          <p:cNvPr id="31" name="Graphic 11">
            <a:extLst>
              <a:ext uri="{FF2B5EF4-FFF2-40B4-BE49-F238E27FC236}">
                <a16:creationId xmlns:a16="http://schemas.microsoft.com/office/drawing/2014/main" id="{0D3CBE94-B17D-CE32-E823-B036AB5EC8F9}"/>
              </a:ext>
            </a:extLst>
          </p:cNvPr>
          <p:cNvSpPr/>
          <p:nvPr/>
        </p:nvSpPr>
        <p:spPr>
          <a:xfrm>
            <a:off x="9263435" y="2421233"/>
            <a:ext cx="1354798" cy="609600"/>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sz="1600" dirty="0">
                <a:solidFill>
                  <a:schemeClr val="bg1"/>
                </a:solidFill>
              </a:rPr>
              <a:t>«</a:t>
            </a:r>
            <a:r>
              <a:rPr lang="de-CH" sz="1600" dirty="0" err="1">
                <a:solidFill>
                  <a:schemeClr val="bg1"/>
                </a:solidFill>
              </a:rPr>
              <a:t>Join</a:t>
            </a:r>
            <a:r>
              <a:rPr lang="de-CH" sz="1600" dirty="0">
                <a:solidFill>
                  <a:schemeClr val="bg1"/>
                </a:solidFill>
              </a:rPr>
              <a:t> Table»</a:t>
            </a:r>
          </a:p>
        </p:txBody>
      </p:sp>
      <p:sp>
        <p:nvSpPr>
          <p:cNvPr id="32" name="Graphic 11">
            <a:extLst>
              <a:ext uri="{FF2B5EF4-FFF2-40B4-BE49-F238E27FC236}">
                <a16:creationId xmlns:a16="http://schemas.microsoft.com/office/drawing/2014/main" id="{E957D824-F87D-DA71-41C1-C48DF7E27641}"/>
              </a:ext>
            </a:extLst>
          </p:cNvPr>
          <p:cNvSpPr/>
          <p:nvPr/>
        </p:nvSpPr>
        <p:spPr>
          <a:xfrm>
            <a:off x="1768655" y="3941379"/>
            <a:ext cx="676723" cy="475456"/>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sz="2000" b="1" dirty="0">
                <a:solidFill>
                  <a:schemeClr val="bg1"/>
                </a:solidFill>
              </a:rPr>
              <a:t>!</a:t>
            </a:r>
          </a:p>
        </p:txBody>
      </p:sp>
    </p:spTree>
    <p:extLst>
      <p:ext uri="{BB962C8B-B14F-4D97-AF65-F5344CB8AC3E}">
        <p14:creationId xmlns:p14="http://schemas.microsoft.com/office/powerpoint/2010/main" val="3992124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31" grpId="0" animBg="1"/>
      <p:bldP spid="3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BB1C-723C-4B00-A339-ECDA86285CD4}"/>
              </a:ext>
            </a:extLst>
          </p:cNvPr>
          <p:cNvSpPr>
            <a:spLocks noGrp="1"/>
          </p:cNvSpPr>
          <p:nvPr>
            <p:ph type="title"/>
          </p:nvPr>
        </p:nvSpPr>
        <p:spPr/>
        <p:txBody>
          <a:bodyPr/>
          <a:lstStyle/>
          <a:p>
            <a:r>
              <a:rPr lang="de-CH" dirty="0"/>
              <a:t>Spring Boot &amp; JPA</a:t>
            </a:r>
          </a:p>
        </p:txBody>
      </p:sp>
      <p:sp>
        <p:nvSpPr>
          <p:cNvPr id="3" name="Content Placeholder 2">
            <a:extLst>
              <a:ext uri="{FF2B5EF4-FFF2-40B4-BE49-F238E27FC236}">
                <a16:creationId xmlns:a16="http://schemas.microsoft.com/office/drawing/2014/main" id="{56F8BF98-EE66-4BDA-9FE0-F2907BC3EA10}"/>
              </a:ext>
            </a:extLst>
          </p:cNvPr>
          <p:cNvSpPr>
            <a:spLocks noGrp="1"/>
          </p:cNvSpPr>
          <p:nvPr>
            <p:ph idx="1"/>
          </p:nvPr>
        </p:nvSpPr>
        <p:spPr/>
        <p:txBody>
          <a:bodyPr/>
          <a:lstStyle/>
          <a:p>
            <a:r>
              <a:rPr lang="de-CH" dirty="0"/>
              <a:t>Spring Boot konfiguriert JPA-Implementation automatisch durch folgende Dependency:</a:t>
            </a:r>
          </a:p>
          <a:p>
            <a:endParaRPr lang="de-CH" dirty="0"/>
          </a:p>
          <a:p>
            <a:endParaRPr lang="de-CH" dirty="0"/>
          </a:p>
          <a:p>
            <a:endParaRPr lang="de-CH" sz="2800" dirty="0"/>
          </a:p>
          <a:p>
            <a:r>
              <a:rPr lang="de-CH" dirty="0"/>
              <a:t>Zusätzlich brauchen wir Datenbank-</a:t>
            </a:r>
            <a:r>
              <a:rPr lang="de-CH" i="1" dirty="0"/>
              <a:t>Driver</a:t>
            </a:r>
            <a:r>
              <a:rPr lang="de-CH" dirty="0"/>
              <a:t>. Zum Start: In-Memory-DB.</a:t>
            </a:r>
          </a:p>
        </p:txBody>
      </p:sp>
      <p:sp>
        <p:nvSpPr>
          <p:cNvPr id="4" name="Slide Number Placeholder 3">
            <a:extLst>
              <a:ext uri="{FF2B5EF4-FFF2-40B4-BE49-F238E27FC236}">
                <a16:creationId xmlns:a16="http://schemas.microsoft.com/office/drawing/2014/main" id="{AFB590A5-E1C9-4910-9CE9-800D01849A1E}"/>
              </a:ext>
            </a:extLst>
          </p:cNvPr>
          <p:cNvSpPr>
            <a:spLocks noGrp="1"/>
          </p:cNvSpPr>
          <p:nvPr>
            <p:ph type="sldNum" sz="quarter" idx="4"/>
          </p:nvPr>
        </p:nvSpPr>
        <p:spPr/>
        <p:txBody>
          <a:bodyPr/>
          <a:lstStyle/>
          <a:p>
            <a:fld id="{01E5B819-6909-4CDA-9F8C-527769432568}" type="slidenum">
              <a:rPr lang="en-US" smtClean="0"/>
              <a:t>16</a:t>
            </a:fld>
            <a:endParaRPr lang="en-US" dirty="0"/>
          </a:p>
        </p:txBody>
      </p:sp>
      <p:sp>
        <p:nvSpPr>
          <p:cNvPr id="5" name="Rectangle 4">
            <a:extLst>
              <a:ext uri="{FF2B5EF4-FFF2-40B4-BE49-F238E27FC236}">
                <a16:creationId xmlns:a16="http://schemas.microsoft.com/office/drawing/2014/main" id="{FE145493-7A7E-45BA-8F3B-2839863CC7E8}"/>
              </a:ext>
            </a:extLst>
          </p:cNvPr>
          <p:cNvSpPr/>
          <p:nvPr/>
        </p:nvSpPr>
        <p:spPr>
          <a:xfrm>
            <a:off x="1608962" y="2423034"/>
            <a:ext cx="7581838" cy="1433827"/>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it-IT" sz="1600" dirty="0">
                <a:solidFill>
                  <a:schemeClr val="accent5">
                    <a:lumMod val="75000"/>
                  </a:schemeClr>
                </a:solidFill>
                <a:latin typeface="Fira Code" panose="020B0509050000020004" pitchFamily="49" charset="0"/>
                <a:ea typeface="Fira Code" panose="020B0509050000020004" pitchFamily="49" charset="0"/>
              </a:rPr>
              <a:t>&lt;</a:t>
            </a:r>
            <a:r>
              <a:rPr lang="it-IT" sz="1600" dirty="0" err="1">
                <a:solidFill>
                  <a:schemeClr val="accent5">
                    <a:lumMod val="75000"/>
                  </a:schemeClr>
                </a:solidFill>
                <a:latin typeface="Fira Code" panose="020B0509050000020004" pitchFamily="49" charset="0"/>
                <a:ea typeface="Fira Code" panose="020B0509050000020004" pitchFamily="49" charset="0"/>
              </a:rPr>
              <a:t>dependency</a:t>
            </a:r>
            <a:r>
              <a:rPr lang="it-IT" sz="1600" dirty="0">
                <a:solidFill>
                  <a:schemeClr val="accent5">
                    <a:lumMod val="75000"/>
                  </a:schemeClr>
                </a:solidFill>
                <a:latin typeface="Fira Code" panose="020B0509050000020004" pitchFamily="49" charset="0"/>
                <a:ea typeface="Fira Code" panose="020B0509050000020004" pitchFamily="49" charset="0"/>
              </a:rPr>
              <a:t>&gt;</a:t>
            </a:r>
          </a:p>
          <a:p>
            <a:pPr>
              <a:lnSpc>
                <a:spcPct val="125000"/>
              </a:lnSpc>
            </a:pPr>
            <a:r>
              <a:rPr lang="it-IT" sz="1600" dirty="0">
                <a:solidFill>
                  <a:schemeClr val="accent5">
                    <a:lumMod val="75000"/>
                  </a:schemeClr>
                </a:solidFill>
                <a:latin typeface="Fira Code" panose="020B0509050000020004" pitchFamily="49" charset="0"/>
                <a:ea typeface="Fira Code" panose="020B0509050000020004" pitchFamily="49" charset="0"/>
              </a:rPr>
              <a:t>    &lt;</a:t>
            </a:r>
            <a:r>
              <a:rPr lang="it-IT" sz="1600" dirty="0" err="1">
                <a:solidFill>
                  <a:schemeClr val="accent5">
                    <a:lumMod val="75000"/>
                  </a:schemeClr>
                </a:solidFill>
                <a:latin typeface="Fira Code" panose="020B0509050000020004" pitchFamily="49" charset="0"/>
                <a:ea typeface="Fira Code" panose="020B0509050000020004" pitchFamily="49" charset="0"/>
              </a:rPr>
              <a:t>groupId</a:t>
            </a:r>
            <a:r>
              <a:rPr lang="it-IT" sz="1600" dirty="0">
                <a:solidFill>
                  <a:schemeClr val="accent5">
                    <a:lumMod val="75000"/>
                  </a:schemeClr>
                </a:solidFill>
                <a:latin typeface="Fira Code" panose="020B0509050000020004" pitchFamily="49" charset="0"/>
                <a:ea typeface="Fira Code" panose="020B0509050000020004" pitchFamily="49" charset="0"/>
              </a:rPr>
              <a:t>&gt;</a:t>
            </a:r>
            <a:r>
              <a:rPr lang="it-IT" sz="1600" dirty="0" err="1">
                <a:latin typeface="Fira Code" panose="020B0509050000020004" pitchFamily="49" charset="0"/>
                <a:ea typeface="Fira Code" panose="020B0509050000020004" pitchFamily="49" charset="0"/>
              </a:rPr>
              <a:t>org.springframework.boot</a:t>
            </a:r>
            <a:r>
              <a:rPr lang="it-IT" sz="1600" dirty="0">
                <a:solidFill>
                  <a:schemeClr val="accent5">
                    <a:lumMod val="75000"/>
                  </a:schemeClr>
                </a:solidFill>
                <a:latin typeface="Fira Code" panose="020B0509050000020004" pitchFamily="49" charset="0"/>
                <a:ea typeface="Fira Code" panose="020B0509050000020004" pitchFamily="49" charset="0"/>
              </a:rPr>
              <a:t>&lt;/</a:t>
            </a:r>
            <a:r>
              <a:rPr lang="it-IT" sz="1600" dirty="0" err="1">
                <a:solidFill>
                  <a:schemeClr val="accent5">
                    <a:lumMod val="75000"/>
                  </a:schemeClr>
                </a:solidFill>
                <a:latin typeface="Fira Code" panose="020B0509050000020004" pitchFamily="49" charset="0"/>
                <a:ea typeface="Fira Code" panose="020B0509050000020004" pitchFamily="49" charset="0"/>
              </a:rPr>
              <a:t>groupId</a:t>
            </a:r>
            <a:r>
              <a:rPr lang="it-IT" sz="1600" dirty="0">
                <a:solidFill>
                  <a:schemeClr val="accent5">
                    <a:lumMod val="75000"/>
                  </a:schemeClr>
                </a:solidFill>
                <a:latin typeface="Fira Code" panose="020B0509050000020004" pitchFamily="49" charset="0"/>
                <a:ea typeface="Fira Code" panose="020B0509050000020004" pitchFamily="49" charset="0"/>
              </a:rPr>
              <a:t>&gt;</a:t>
            </a:r>
          </a:p>
          <a:p>
            <a:pPr>
              <a:lnSpc>
                <a:spcPct val="125000"/>
              </a:lnSpc>
            </a:pPr>
            <a:r>
              <a:rPr lang="it-IT" sz="1600" dirty="0">
                <a:solidFill>
                  <a:schemeClr val="accent5">
                    <a:lumMod val="75000"/>
                  </a:schemeClr>
                </a:solidFill>
                <a:latin typeface="Fira Code" panose="020B0509050000020004" pitchFamily="49" charset="0"/>
                <a:ea typeface="Fira Code" panose="020B0509050000020004" pitchFamily="49" charset="0"/>
              </a:rPr>
              <a:t>    &lt;</a:t>
            </a:r>
            <a:r>
              <a:rPr lang="it-IT" sz="1600" dirty="0" err="1">
                <a:solidFill>
                  <a:schemeClr val="accent5">
                    <a:lumMod val="75000"/>
                  </a:schemeClr>
                </a:solidFill>
                <a:latin typeface="Fira Code" panose="020B0509050000020004" pitchFamily="49" charset="0"/>
                <a:ea typeface="Fira Code" panose="020B0509050000020004" pitchFamily="49" charset="0"/>
              </a:rPr>
              <a:t>artifactId</a:t>
            </a:r>
            <a:r>
              <a:rPr lang="it-IT" sz="1600" dirty="0">
                <a:solidFill>
                  <a:schemeClr val="accent5">
                    <a:lumMod val="75000"/>
                  </a:schemeClr>
                </a:solidFill>
                <a:latin typeface="Fira Code" panose="020B0509050000020004" pitchFamily="49" charset="0"/>
                <a:ea typeface="Fira Code" panose="020B0509050000020004" pitchFamily="49" charset="0"/>
              </a:rPr>
              <a:t>&gt;</a:t>
            </a:r>
            <a:r>
              <a:rPr lang="it-IT" sz="1600" dirty="0">
                <a:latin typeface="Fira Code" panose="020B0509050000020004" pitchFamily="49" charset="0"/>
                <a:ea typeface="Fira Code" panose="020B0509050000020004" pitchFamily="49" charset="0"/>
              </a:rPr>
              <a:t>spring-boot-starter-data-</a:t>
            </a:r>
            <a:r>
              <a:rPr lang="it-IT" sz="1600" b="1" dirty="0" err="1">
                <a:latin typeface="Fira Code" panose="020B0509050000020004" pitchFamily="49" charset="0"/>
                <a:ea typeface="Fira Code" panose="020B0509050000020004" pitchFamily="49" charset="0"/>
              </a:rPr>
              <a:t>jpa</a:t>
            </a:r>
            <a:r>
              <a:rPr lang="it-IT" sz="1600" dirty="0">
                <a:solidFill>
                  <a:schemeClr val="accent5">
                    <a:lumMod val="75000"/>
                  </a:schemeClr>
                </a:solidFill>
                <a:latin typeface="Fira Code" panose="020B0509050000020004" pitchFamily="49" charset="0"/>
                <a:ea typeface="Fira Code" panose="020B0509050000020004" pitchFamily="49" charset="0"/>
              </a:rPr>
              <a:t>&lt;/</a:t>
            </a:r>
            <a:r>
              <a:rPr lang="it-IT" sz="1600" dirty="0" err="1">
                <a:solidFill>
                  <a:schemeClr val="accent5">
                    <a:lumMod val="75000"/>
                  </a:schemeClr>
                </a:solidFill>
                <a:latin typeface="Fira Code" panose="020B0509050000020004" pitchFamily="49" charset="0"/>
                <a:ea typeface="Fira Code" panose="020B0509050000020004" pitchFamily="49" charset="0"/>
              </a:rPr>
              <a:t>artifactId</a:t>
            </a:r>
            <a:r>
              <a:rPr lang="it-IT" sz="1600" dirty="0">
                <a:solidFill>
                  <a:schemeClr val="accent5">
                    <a:lumMod val="75000"/>
                  </a:schemeClr>
                </a:solidFill>
                <a:latin typeface="Fira Code" panose="020B0509050000020004" pitchFamily="49" charset="0"/>
                <a:ea typeface="Fira Code" panose="020B0509050000020004" pitchFamily="49" charset="0"/>
              </a:rPr>
              <a:t>&gt;</a:t>
            </a:r>
          </a:p>
          <a:p>
            <a:pPr>
              <a:lnSpc>
                <a:spcPct val="125000"/>
              </a:lnSpc>
            </a:pPr>
            <a:r>
              <a:rPr lang="it-IT" sz="1600" dirty="0">
                <a:solidFill>
                  <a:schemeClr val="accent5">
                    <a:lumMod val="75000"/>
                  </a:schemeClr>
                </a:solidFill>
                <a:latin typeface="Fira Code" panose="020B0509050000020004" pitchFamily="49" charset="0"/>
                <a:ea typeface="Fira Code" panose="020B0509050000020004" pitchFamily="49" charset="0"/>
              </a:rPr>
              <a:t>&lt;/</a:t>
            </a:r>
            <a:r>
              <a:rPr lang="it-IT" sz="1600" dirty="0" err="1">
                <a:solidFill>
                  <a:schemeClr val="accent5">
                    <a:lumMod val="75000"/>
                  </a:schemeClr>
                </a:solidFill>
                <a:latin typeface="Fira Code" panose="020B0509050000020004" pitchFamily="49" charset="0"/>
                <a:ea typeface="Fira Code" panose="020B0509050000020004" pitchFamily="49" charset="0"/>
              </a:rPr>
              <a:t>dependency</a:t>
            </a:r>
            <a:r>
              <a:rPr lang="it-IT" sz="1600" dirty="0">
                <a:solidFill>
                  <a:schemeClr val="accent5">
                    <a:lumMod val="75000"/>
                  </a:schemeClr>
                </a:solidFill>
                <a:latin typeface="Fira Code" panose="020B0509050000020004" pitchFamily="49" charset="0"/>
                <a:ea typeface="Fira Code" panose="020B0509050000020004" pitchFamily="49" charset="0"/>
              </a:rPr>
              <a:t>&gt;</a:t>
            </a:r>
            <a:endParaRPr lang="en-US" sz="1600" dirty="0">
              <a:solidFill>
                <a:schemeClr val="accent5">
                  <a:lumMod val="75000"/>
                </a:schemeClr>
              </a:solidFill>
              <a:latin typeface="Fira Code" panose="020B0509050000020004" pitchFamily="49" charset="0"/>
              <a:ea typeface="Fira Code" panose="020B0509050000020004" pitchFamily="49" charset="0"/>
            </a:endParaRPr>
          </a:p>
        </p:txBody>
      </p:sp>
      <p:sp>
        <p:nvSpPr>
          <p:cNvPr id="6" name="Rectangle 5">
            <a:extLst>
              <a:ext uri="{FF2B5EF4-FFF2-40B4-BE49-F238E27FC236}">
                <a16:creationId xmlns:a16="http://schemas.microsoft.com/office/drawing/2014/main" id="{4771B5B2-1A51-41E8-8887-42F93E5CE5AD}"/>
              </a:ext>
            </a:extLst>
          </p:cNvPr>
          <p:cNvSpPr/>
          <p:nvPr/>
        </p:nvSpPr>
        <p:spPr>
          <a:xfrm>
            <a:off x="1608962" y="4745956"/>
            <a:ext cx="7581838" cy="1741603"/>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dirty="0">
                <a:solidFill>
                  <a:schemeClr val="accent5">
                    <a:lumMod val="75000"/>
                  </a:schemeClr>
                </a:solidFill>
                <a:latin typeface="Fira Code" panose="020B0509050000020004" pitchFamily="49" charset="0"/>
                <a:ea typeface="Fira Code" panose="020B0509050000020004" pitchFamily="49" charset="0"/>
              </a:rPr>
              <a:t>&lt;</a:t>
            </a:r>
            <a:r>
              <a:rPr lang="it-IT" sz="1600" dirty="0" err="1">
                <a:solidFill>
                  <a:schemeClr val="accent5">
                    <a:lumMod val="75000"/>
                  </a:schemeClr>
                </a:solidFill>
                <a:latin typeface="Fira Code" panose="020B0509050000020004" pitchFamily="49" charset="0"/>
                <a:ea typeface="Fira Code" panose="020B0509050000020004" pitchFamily="49" charset="0"/>
              </a:rPr>
              <a:t>dependency</a:t>
            </a:r>
            <a:r>
              <a:rPr lang="it-IT" sz="1600" dirty="0">
                <a:solidFill>
                  <a:schemeClr val="accent5">
                    <a:lumMod val="75000"/>
                  </a:schemeClr>
                </a:solidFill>
                <a:latin typeface="Fira Code" panose="020B0509050000020004" pitchFamily="49" charset="0"/>
                <a:ea typeface="Fira Code" panose="020B0509050000020004" pitchFamily="49" charset="0"/>
              </a:rPr>
              <a:t>&gt;</a:t>
            </a:r>
          </a:p>
          <a:p>
            <a:pPr>
              <a:lnSpc>
                <a:spcPct val="125000"/>
              </a:lnSpc>
            </a:pPr>
            <a:r>
              <a:rPr lang="it-IT" sz="1600" dirty="0">
                <a:solidFill>
                  <a:schemeClr val="accent5">
                    <a:lumMod val="75000"/>
                  </a:schemeClr>
                </a:solidFill>
                <a:latin typeface="Fira Code" panose="020B0509050000020004" pitchFamily="49" charset="0"/>
                <a:ea typeface="Fira Code" panose="020B0509050000020004" pitchFamily="49" charset="0"/>
              </a:rPr>
              <a:t>    &lt;</a:t>
            </a:r>
            <a:r>
              <a:rPr lang="it-IT" sz="1600" dirty="0" err="1">
                <a:solidFill>
                  <a:schemeClr val="accent5">
                    <a:lumMod val="75000"/>
                  </a:schemeClr>
                </a:solidFill>
                <a:latin typeface="Fira Code" panose="020B0509050000020004" pitchFamily="49" charset="0"/>
                <a:ea typeface="Fira Code" panose="020B0509050000020004" pitchFamily="49" charset="0"/>
              </a:rPr>
              <a:t>groupId</a:t>
            </a:r>
            <a:r>
              <a:rPr lang="it-IT" sz="1600" dirty="0">
                <a:solidFill>
                  <a:schemeClr val="accent5">
                    <a:lumMod val="75000"/>
                  </a:schemeClr>
                </a:solidFill>
                <a:latin typeface="Fira Code" panose="020B0509050000020004" pitchFamily="49" charset="0"/>
                <a:ea typeface="Fira Code" panose="020B0509050000020004" pitchFamily="49" charset="0"/>
              </a:rPr>
              <a:t>&gt;</a:t>
            </a:r>
            <a:r>
              <a:rPr lang="it-IT" sz="1600" dirty="0">
                <a:latin typeface="Fira Code" panose="020B0509050000020004" pitchFamily="49" charset="0"/>
                <a:ea typeface="Fira Code" panose="020B0509050000020004" pitchFamily="49" charset="0"/>
              </a:rPr>
              <a:t>com.h2database</a:t>
            </a:r>
            <a:r>
              <a:rPr lang="it-IT" sz="1600" dirty="0">
                <a:solidFill>
                  <a:schemeClr val="accent5">
                    <a:lumMod val="75000"/>
                  </a:schemeClr>
                </a:solidFill>
                <a:latin typeface="Fira Code" panose="020B0509050000020004" pitchFamily="49" charset="0"/>
                <a:ea typeface="Fira Code" panose="020B0509050000020004" pitchFamily="49" charset="0"/>
              </a:rPr>
              <a:t>&lt;/</a:t>
            </a:r>
            <a:r>
              <a:rPr lang="it-IT" sz="1600" dirty="0" err="1">
                <a:solidFill>
                  <a:schemeClr val="accent5">
                    <a:lumMod val="75000"/>
                  </a:schemeClr>
                </a:solidFill>
                <a:latin typeface="Fira Code" panose="020B0509050000020004" pitchFamily="49" charset="0"/>
                <a:ea typeface="Fira Code" panose="020B0509050000020004" pitchFamily="49" charset="0"/>
              </a:rPr>
              <a:t>groupId</a:t>
            </a:r>
            <a:r>
              <a:rPr lang="it-IT" sz="1600" dirty="0">
                <a:solidFill>
                  <a:schemeClr val="accent5">
                    <a:lumMod val="75000"/>
                  </a:schemeClr>
                </a:solidFill>
                <a:latin typeface="Fira Code" panose="020B0509050000020004" pitchFamily="49" charset="0"/>
                <a:ea typeface="Fira Code" panose="020B0509050000020004" pitchFamily="49" charset="0"/>
              </a:rPr>
              <a:t>&gt;</a:t>
            </a:r>
          </a:p>
          <a:p>
            <a:pPr>
              <a:lnSpc>
                <a:spcPct val="125000"/>
              </a:lnSpc>
            </a:pPr>
            <a:r>
              <a:rPr lang="it-IT" sz="1600" dirty="0">
                <a:solidFill>
                  <a:schemeClr val="accent5">
                    <a:lumMod val="75000"/>
                  </a:schemeClr>
                </a:solidFill>
                <a:latin typeface="Fira Code" panose="020B0509050000020004" pitchFamily="49" charset="0"/>
                <a:ea typeface="Fira Code" panose="020B0509050000020004" pitchFamily="49" charset="0"/>
              </a:rPr>
              <a:t>    &lt;</a:t>
            </a:r>
            <a:r>
              <a:rPr lang="it-IT" sz="1600" dirty="0" err="1">
                <a:solidFill>
                  <a:schemeClr val="accent5">
                    <a:lumMod val="75000"/>
                  </a:schemeClr>
                </a:solidFill>
                <a:latin typeface="Fira Code" panose="020B0509050000020004" pitchFamily="49" charset="0"/>
                <a:ea typeface="Fira Code" panose="020B0509050000020004" pitchFamily="49" charset="0"/>
              </a:rPr>
              <a:t>artifactId</a:t>
            </a:r>
            <a:r>
              <a:rPr lang="it-IT" sz="1600" dirty="0">
                <a:solidFill>
                  <a:schemeClr val="accent5">
                    <a:lumMod val="75000"/>
                  </a:schemeClr>
                </a:solidFill>
                <a:latin typeface="Fira Code" panose="020B0509050000020004" pitchFamily="49" charset="0"/>
                <a:ea typeface="Fira Code" panose="020B0509050000020004" pitchFamily="49" charset="0"/>
              </a:rPr>
              <a:t>&gt;</a:t>
            </a:r>
            <a:r>
              <a:rPr lang="it-IT" sz="1600" dirty="0">
                <a:latin typeface="Fira Code" panose="020B0509050000020004" pitchFamily="49" charset="0"/>
                <a:ea typeface="Fira Code" panose="020B0509050000020004" pitchFamily="49" charset="0"/>
              </a:rPr>
              <a:t>h2</a:t>
            </a:r>
            <a:r>
              <a:rPr lang="it-IT" sz="1600" dirty="0">
                <a:solidFill>
                  <a:schemeClr val="accent5">
                    <a:lumMod val="75000"/>
                  </a:schemeClr>
                </a:solidFill>
                <a:latin typeface="Fira Code" panose="020B0509050000020004" pitchFamily="49" charset="0"/>
                <a:ea typeface="Fira Code" panose="020B0509050000020004" pitchFamily="49" charset="0"/>
              </a:rPr>
              <a:t>&lt;/</a:t>
            </a:r>
            <a:r>
              <a:rPr lang="it-IT" sz="1600" dirty="0" err="1">
                <a:solidFill>
                  <a:schemeClr val="accent5">
                    <a:lumMod val="75000"/>
                  </a:schemeClr>
                </a:solidFill>
                <a:latin typeface="Fira Code" panose="020B0509050000020004" pitchFamily="49" charset="0"/>
                <a:ea typeface="Fira Code" panose="020B0509050000020004" pitchFamily="49" charset="0"/>
              </a:rPr>
              <a:t>artifactId</a:t>
            </a:r>
            <a:r>
              <a:rPr lang="it-IT" sz="1600" dirty="0">
                <a:solidFill>
                  <a:schemeClr val="accent5">
                    <a:lumMod val="75000"/>
                  </a:schemeClr>
                </a:solidFill>
                <a:latin typeface="Fira Code" panose="020B0509050000020004" pitchFamily="49" charset="0"/>
                <a:ea typeface="Fira Code" panose="020B0509050000020004" pitchFamily="49" charset="0"/>
              </a:rPr>
              <a:t>&gt;</a:t>
            </a:r>
          </a:p>
          <a:p>
            <a:pPr>
              <a:lnSpc>
                <a:spcPct val="125000"/>
              </a:lnSpc>
            </a:pPr>
            <a:r>
              <a:rPr lang="it-IT" sz="1600" dirty="0">
                <a:solidFill>
                  <a:schemeClr val="accent5">
                    <a:lumMod val="75000"/>
                  </a:schemeClr>
                </a:solidFill>
                <a:latin typeface="Fira Code" panose="020B0509050000020004" pitchFamily="49" charset="0"/>
                <a:ea typeface="Fira Code" panose="020B0509050000020004" pitchFamily="49" charset="0"/>
              </a:rPr>
              <a:t>    &lt;scope&gt;</a:t>
            </a:r>
            <a:r>
              <a:rPr lang="it-IT" sz="1600" dirty="0" err="1">
                <a:latin typeface="Fira Code" panose="020B0509050000020004" pitchFamily="49" charset="0"/>
                <a:ea typeface="Fira Code" panose="020B0509050000020004" pitchFamily="49" charset="0"/>
              </a:rPr>
              <a:t>runtime</a:t>
            </a:r>
            <a:r>
              <a:rPr lang="it-IT" sz="1600" dirty="0">
                <a:solidFill>
                  <a:schemeClr val="accent5">
                    <a:lumMod val="75000"/>
                  </a:schemeClr>
                </a:solidFill>
                <a:latin typeface="Fira Code" panose="020B0509050000020004" pitchFamily="49" charset="0"/>
                <a:ea typeface="Fira Code" panose="020B0509050000020004" pitchFamily="49" charset="0"/>
              </a:rPr>
              <a:t>&lt;/scope&gt;</a:t>
            </a:r>
          </a:p>
          <a:p>
            <a:pPr>
              <a:lnSpc>
                <a:spcPct val="125000"/>
              </a:lnSpc>
            </a:pPr>
            <a:r>
              <a:rPr lang="it-IT" sz="1600" dirty="0">
                <a:solidFill>
                  <a:schemeClr val="accent5">
                    <a:lumMod val="75000"/>
                  </a:schemeClr>
                </a:solidFill>
                <a:latin typeface="Fira Code" panose="020B0509050000020004" pitchFamily="49" charset="0"/>
                <a:ea typeface="Fira Code" panose="020B0509050000020004" pitchFamily="49" charset="0"/>
              </a:rPr>
              <a:t>&lt;/</a:t>
            </a:r>
            <a:r>
              <a:rPr lang="it-IT" sz="1600" dirty="0" err="1">
                <a:solidFill>
                  <a:schemeClr val="accent5">
                    <a:lumMod val="75000"/>
                  </a:schemeClr>
                </a:solidFill>
                <a:latin typeface="Fira Code" panose="020B0509050000020004" pitchFamily="49" charset="0"/>
                <a:ea typeface="Fira Code" panose="020B0509050000020004" pitchFamily="49" charset="0"/>
              </a:rPr>
              <a:t>dependency</a:t>
            </a:r>
            <a:r>
              <a:rPr lang="it-IT" sz="1600" dirty="0">
                <a:solidFill>
                  <a:schemeClr val="accent5">
                    <a:lumMod val="75000"/>
                  </a:schemeClr>
                </a:solidFill>
                <a:latin typeface="Fira Code" panose="020B0509050000020004" pitchFamily="49" charset="0"/>
                <a:ea typeface="Fira Code" panose="020B0509050000020004" pitchFamily="49" charset="0"/>
              </a:rPr>
              <a:t>&gt;</a:t>
            </a:r>
            <a:endParaRPr lang="en-US" sz="1600" dirty="0">
              <a:solidFill>
                <a:schemeClr val="accent5">
                  <a:lumMod val="75000"/>
                </a:schemeClr>
              </a:solidFill>
              <a:latin typeface="Fira Code" panose="020B0509050000020004" pitchFamily="49" charset="0"/>
              <a:ea typeface="Fira Code" panose="020B0509050000020004" pitchFamily="49" charset="0"/>
            </a:endParaRPr>
          </a:p>
        </p:txBody>
      </p:sp>
      <p:sp>
        <p:nvSpPr>
          <p:cNvPr id="8" name="Graphic 11">
            <a:extLst>
              <a:ext uri="{FF2B5EF4-FFF2-40B4-BE49-F238E27FC236}">
                <a16:creationId xmlns:a16="http://schemas.microsoft.com/office/drawing/2014/main" id="{A770A026-7C33-4F04-8872-96C6C9F41930}"/>
              </a:ext>
            </a:extLst>
          </p:cNvPr>
          <p:cNvSpPr/>
          <p:nvPr/>
        </p:nvSpPr>
        <p:spPr>
          <a:xfrm>
            <a:off x="9775713" y="3670537"/>
            <a:ext cx="640227" cy="497695"/>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b="1" dirty="0">
                <a:solidFill>
                  <a:schemeClr val="bg1"/>
                </a:solidFill>
              </a:rPr>
              <a:t>!</a:t>
            </a:r>
          </a:p>
        </p:txBody>
      </p:sp>
    </p:spTree>
    <p:extLst>
      <p:ext uri="{BB962C8B-B14F-4D97-AF65-F5344CB8AC3E}">
        <p14:creationId xmlns:p14="http://schemas.microsoft.com/office/powerpoint/2010/main" val="145557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3B6D8-BB0B-DCEC-B129-26D53EEACB35}"/>
              </a:ext>
            </a:extLst>
          </p:cNvPr>
          <p:cNvSpPr>
            <a:spLocks noGrp="1"/>
          </p:cNvSpPr>
          <p:nvPr>
            <p:ph type="title"/>
          </p:nvPr>
        </p:nvSpPr>
        <p:spPr/>
        <p:txBody>
          <a:bodyPr/>
          <a:lstStyle/>
          <a:p>
            <a:r>
              <a:rPr lang="de-CH" dirty="0"/>
              <a:t>Übung 1: Contact als Entity-Klasse</a:t>
            </a:r>
          </a:p>
        </p:txBody>
      </p:sp>
      <p:sp>
        <p:nvSpPr>
          <p:cNvPr id="3" name="Content Placeholder 2">
            <a:extLst>
              <a:ext uri="{FF2B5EF4-FFF2-40B4-BE49-F238E27FC236}">
                <a16:creationId xmlns:a16="http://schemas.microsoft.com/office/drawing/2014/main" id="{739E1D59-336A-9C59-0DC2-A3A59CCC9CEB}"/>
              </a:ext>
            </a:extLst>
          </p:cNvPr>
          <p:cNvSpPr>
            <a:spLocks noGrp="1"/>
          </p:cNvSpPr>
          <p:nvPr>
            <p:ph idx="1"/>
          </p:nvPr>
        </p:nvSpPr>
        <p:spPr/>
        <p:txBody>
          <a:bodyPr/>
          <a:lstStyle/>
          <a:p>
            <a:pPr marL="457200" indent="-457200">
              <a:buFont typeface="+mj-lt"/>
              <a:buAutoNum type="alphaLcParenR"/>
            </a:pPr>
            <a:r>
              <a:rPr lang="de-CH" dirty="0"/>
              <a:t>Füge dem Projekt «</a:t>
            </a:r>
            <a:r>
              <a:rPr lang="de-CH" dirty="0" err="1"/>
              <a:t>contactlist-persistence</a:t>
            </a:r>
            <a:r>
              <a:rPr lang="de-CH" dirty="0"/>
              <a:t>» die Dependencies für Spring Data JPA und für die H2-Datenbank hinzu.</a:t>
            </a:r>
          </a:p>
          <a:p>
            <a:pPr marL="457200" indent="-457200">
              <a:buFont typeface="+mj-lt"/>
              <a:buAutoNum type="alphaLcParenR"/>
            </a:pPr>
            <a:r>
              <a:rPr lang="de-CH" dirty="0"/>
              <a:t>Mache aus der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a:t>
            </a:r>
            <a:r>
              <a:rPr lang="de-CH" dirty="0"/>
              <a:t>-Klasse eine JPA-Entity, indem du die benötigten Annotationen hinzufügst. Entferne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setId</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r>
              <a:rPr lang="de-CH" dirty="0"/>
              <a:t>; die IDs sollen automatisch von der Datenbank generiert werden.</a:t>
            </a:r>
          </a:p>
          <a:p>
            <a:pPr marL="457200" indent="-457200">
              <a:buFont typeface="+mj-lt"/>
              <a:buAutoNum type="alphaLcParenR"/>
            </a:pPr>
            <a:r>
              <a:rPr lang="de-CH" dirty="0"/>
              <a:t>Starte die Web-App und beobachte folgende Ausgabe auf der Konsole:</a:t>
            </a:r>
            <a:br>
              <a:rPr lang="de-CH" dirty="0"/>
            </a:br>
            <a:br>
              <a:rPr lang="de-CH" sz="4000" dirty="0"/>
            </a:br>
            <a:r>
              <a:rPr lang="de-CH" dirty="0"/>
              <a:t>Rufe die URL </a:t>
            </a:r>
            <a:r>
              <a:rPr lang="de-CH" dirty="0">
                <a:solidFill>
                  <a:schemeClr val="accent3"/>
                </a:solidFill>
                <a:hlinkClick r:id="rId2">
                  <a:extLst>
                    <a:ext uri="{A12FA001-AC4F-418D-AE19-62706E023703}">
                      <ahyp:hlinkClr xmlns:ahyp="http://schemas.microsoft.com/office/drawing/2018/hyperlinkcolor" val="tx"/>
                    </a:ext>
                  </a:extLst>
                </a:hlinkClick>
              </a:rPr>
              <a:t>localhost:8080/h2-console</a:t>
            </a:r>
            <a:r>
              <a:rPr lang="de-CH" dirty="0"/>
              <a:t> auf, logge dich bei der in der Konsole angezeigten Datenbank ein (Passwort: leer) und inspiziere die generierten Tabellen und Spalten.</a:t>
            </a:r>
          </a:p>
        </p:txBody>
      </p:sp>
      <p:sp>
        <p:nvSpPr>
          <p:cNvPr id="4" name="Slide Number Placeholder 3">
            <a:extLst>
              <a:ext uri="{FF2B5EF4-FFF2-40B4-BE49-F238E27FC236}">
                <a16:creationId xmlns:a16="http://schemas.microsoft.com/office/drawing/2014/main" id="{7D5291A2-1D0F-BB52-664B-6FBD57C255C1}"/>
              </a:ext>
            </a:extLst>
          </p:cNvPr>
          <p:cNvSpPr>
            <a:spLocks noGrp="1"/>
          </p:cNvSpPr>
          <p:nvPr>
            <p:ph type="sldNum" sz="quarter" idx="4"/>
          </p:nvPr>
        </p:nvSpPr>
        <p:spPr/>
        <p:txBody>
          <a:bodyPr/>
          <a:lstStyle/>
          <a:p>
            <a:fld id="{01E5B819-6909-4CDA-9F8C-527769432568}" type="slidenum">
              <a:rPr lang="en-US" smtClean="0"/>
              <a:t>17</a:t>
            </a:fld>
            <a:endParaRPr lang="en-US" dirty="0"/>
          </a:p>
        </p:txBody>
      </p:sp>
      <p:sp>
        <p:nvSpPr>
          <p:cNvPr id="5" name="TextBox 4">
            <a:extLst>
              <a:ext uri="{FF2B5EF4-FFF2-40B4-BE49-F238E27FC236}">
                <a16:creationId xmlns:a16="http://schemas.microsoft.com/office/drawing/2014/main" id="{CA8BCC9E-7EA4-CDBC-A493-6DFAB5AC3EBC}"/>
              </a:ext>
            </a:extLst>
          </p:cNvPr>
          <p:cNvSpPr txBox="1"/>
          <p:nvPr/>
        </p:nvSpPr>
        <p:spPr>
          <a:xfrm>
            <a:off x="797602" y="4834753"/>
            <a:ext cx="9618339" cy="402775"/>
          </a:xfrm>
          <a:prstGeom prst="rect">
            <a:avLst/>
          </a:prstGeom>
          <a:solidFill>
            <a:schemeClr val="bg1"/>
          </a:solidFill>
          <a:effectLst>
            <a:outerShdw blurRad="241300" dist="63500" dir="5400000" algn="t" rotWithShape="0">
              <a:prstClr val="black">
                <a:alpha val="35000"/>
              </a:prstClr>
            </a:outerShdw>
          </a:effectLst>
        </p:spPr>
        <p:txBody>
          <a:bodyPr wrap="none" tIns="108000" bIns="108000">
            <a:spAutoFit/>
          </a:bodyPr>
          <a:lstStyle/>
          <a:p>
            <a:r>
              <a:rPr lang="en-US" sz="1200" spc="-50" dirty="0">
                <a:solidFill>
                  <a:schemeClr val="accent4">
                    <a:lumMod val="60000"/>
                    <a:lumOff val="40000"/>
                  </a:schemeClr>
                </a:solidFill>
                <a:latin typeface="Fira Code" panose="020B0809050000020004" pitchFamily="49" charset="0"/>
                <a:ea typeface="Fira Code" panose="020B0809050000020004" pitchFamily="49" charset="0"/>
                <a:cs typeface="Fira Code" panose="020B0809050000020004" pitchFamily="49" charset="0"/>
              </a:rPr>
              <a:t>…</a:t>
            </a:r>
            <a:r>
              <a:rPr lang="en-US" sz="1200" spc="-50" dirty="0">
                <a:latin typeface="Fira Code" panose="020B0809050000020004" pitchFamily="49" charset="0"/>
                <a:ea typeface="Fira Code" panose="020B0809050000020004" pitchFamily="49" charset="0"/>
                <a:cs typeface="Fira Code" panose="020B0809050000020004" pitchFamily="49" charset="0"/>
              </a:rPr>
              <a:t> H2 console available at '</a:t>
            </a:r>
            <a:r>
              <a:rPr lang="en-US" sz="1200" b="1" spc="-50" dirty="0">
                <a:latin typeface="Fira Code" panose="020B0809050000020004" pitchFamily="49" charset="0"/>
                <a:ea typeface="Fira Code" panose="020B0809050000020004" pitchFamily="49" charset="0"/>
                <a:cs typeface="Fira Code" panose="020B0809050000020004" pitchFamily="49" charset="0"/>
              </a:rPr>
              <a:t>/h2-console</a:t>
            </a:r>
            <a:r>
              <a:rPr lang="en-US" sz="1200" spc="-50" dirty="0">
                <a:latin typeface="Fira Code" panose="020B0809050000020004" pitchFamily="49" charset="0"/>
                <a:ea typeface="Fira Code" panose="020B0809050000020004" pitchFamily="49" charset="0"/>
                <a:cs typeface="Fira Code" panose="020B0809050000020004" pitchFamily="49" charset="0"/>
              </a:rPr>
              <a:t>'. DB available at '</a:t>
            </a:r>
            <a:r>
              <a:rPr lang="en-US" sz="1200" b="1" spc="-50" dirty="0">
                <a:latin typeface="Fira Code" panose="020B0809050000020004" pitchFamily="49" charset="0"/>
                <a:ea typeface="Fira Code" panose="020B0809050000020004" pitchFamily="49" charset="0"/>
                <a:cs typeface="Fira Code" panose="020B0809050000020004" pitchFamily="49" charset="0"/>
              </a:rPr>
              <a:t>jdbc:h2:mem:3297da63-9949-4c70-9c4c-1c80c52da336</a:t>
            </a:r>
            <a:r>
              <a:rPr lang="en-US" sz="1200" spc="-50" dirty="0">
                <a:latin typeface="Fira Code" panose="020B0809050000020004" pitchFamily="49" charset="0"/>
                <a:ea typeface="Fira Code" panose="020B0809050000020004" pitchFamily="49" charset="0"/>
                <a:cs typeface="Fira Code" panose="020B0809050000020004" pitchFamily="49" charset="0"/>
              </a:rPr>
              <a:t>'</a:t>
            </a:r>
          </a:p>
        </p:txBody>
      </p:sp>
    </p:spTree>
    <p:extLst>
      <p:ext uri="{BB962C8B-B14F-4D97-AF65-F5344CB8AC3E}">
        <p14:creationId xmlns:p14="http://schemas.microsoft.com/office/powerpoint/2010/main" val="374878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C8C3F-DFDC-4FAB-95EC-DF2CA0EF0963}"/>
              </a:ext>
            </a:extLst>
          </p:cNvPr>
          <p:cNvSpPr>
            <a:spLocks noGrp="1"/>
          </p:cNvSpPr>
          <p:nvPr>
            <p:ph type="title"/>
          </p:nvPr>
        </p:nvSpPr>
        <p:spPr/>
        <p:txBody>
          <a:bodyPr/>
          <a:lstStyle/>
          <a:p>
            <a:r>
              <a:rPr lang="de-CH" dirty="0"/>
              <a:t>Spring Data</a:t>
            </a:r>
          </a:p>
        </p:txBody>
      </p:sp>
      <p:sp>
        <p:nvSpPr>
          <p:cNvPr id="3" name="Text Placeholder 2">
            <a:extLst>
              <a:ext uri="{FF2B5EF4-FFF2-40B4-BE49-F238E27FC236}">
                <a16:creationId xmlns:a16="http://schemas.microsoft.com/office/drawing/2014/main" id="{C6DCED4E-FEEE-416D-9256-4201358934C1}"/>
              </a:ext>
            </a:extLst>
          </p:cNvPr>
          <p:cNvSpPr>
            <a:spLocks noGrp="1"/>
          </p:cNvSpPr>
          <p:nvPr>
            <p:ph type="body" idx="1"/>
          </p:nvPr>
        </p:nvSpPr>
        <p:spPr/>
        <p:txBody>
          <a:bodyPr/>
          <a:lstStyle/>
          <a:p>
            <a:endParaRPr lang="de-CH"/>
          </a:p>
        </p:txBody>
      </p:sp>
      <p:sp>
        <p:nvSpPr>
          <p:cNvPr id="4" name="Slide Number Placeholder 3">
            <a:extLst>
              <a:ext uri="{FF2B5EF4-FFF2-40B4-BE49-F238E27FC236}">
                <a16:creationId xmlns:a16="http://schemas.microsoft.com/office/drawing/2014/main" id="{3C8FBED6-957A-4D17-9236-73A478B5134A}"/>
              </a:ext>
            </a:extLst>
          </p:cNvPr>
          <p:cNvSpPr>
            <a:spLocks noGrp="1"/>
          </p:cNvSpPr>
          <p:nvPr>
            <p:ph type="sldNum" sz="quarter" idx="4"/>
          </p:nvPr>
        </p:nvSpPr>
        <p:spPr/>
        <p:txBody>
          <a:bodyPr/>
          <a:lstStyle/>
          <a:p>
            <a:fld id="{01E5B819-6909-4CDA-9F8C-527769432568}" type="slidenum">
              <a:rPr lang="en-US" smtClean="0"/>
              <a:t>18</a:t>
            </a:fld>
            <a:endParaRPr lang="en-US" dirty="0"/>
          </a:p>
        </p:txBody>
      </p:sp>
    </p:spTree>
    <p:extLst>
      <p:ext uri="{BB962C8B-B14F-4D97-AF65-F5344CB8AC3E}">
        <p14:creationId xmlns:p14="http://schemas.microsoft.com/office/powerpoint/2010/main" val="3509677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A0C8D-DD87-58B5-05F9-57E1FD247043}"/>
              </a:ext>
            </a:extLst>
          </p:cNvPr>
          <p:cNvSpPr>
            <a:spLocks noGrp="1"/>
          </p:cNvSpPr>
          <p:nvPr>
            <p:ph type="title"/>
          </p:nvPr>
        </p:nvSpPr>
        <p:spPr/>
        <p:txBody>
          <a:bodyPr/>
          <a:lstStyle/>
          <a:p>
            <a:r>
              <a:rPr lang="de-CH" dirty="0"/>
              <a:t>Spring Data</a:t>
            </a:r>
          </a:p>
        </p:txBody>
      </p:sp>
      <p:sp>
        <p:nvSpPr>
          <p:cNvPr id="3" name="Content Placeholder 2">
            <a:extLst>
              <a:ext uri="{FF2B5EF4-FFF2-40B4-BE49-F238E27FC236}">
                <a16:creationId xmlns:a16="http://schemas.microsoft.com/office/drawing/2014/main" id="{CB4C77FA-254F-5D93-3456-1D08F320462F}"/>
              </a:ext>
            </a:extLst>
          </p:cNvPr>
          <p:cNvSpPr>
            <a:spLocks noGrp="1"/>
          </p:cNvSpPr>
          <p:nvPr>
            <p:ph idx="1"/>
          </p:nvPr>
        </p:nvSpPr>
        <p:spPr/>
        <p:txBody>
          <a:bodyPr>
            <a:normAutofit lnSpcReduction="10000"/>
          </a:bodyPr>
          <a:lstStyle/>
          <a:p>
            <a:r>
              <a:rPr lang="de-CH" i="1" dirty="0">
                <a:solidFill>
                  <a:schemeClr val="accent3"/>
                </a:solidFill>
              </a:rPr>
              <a:t>Spring Data</a:t>
            </a:r>
            <a:r>
              <a:rPr lang="de-CH" dirty="0"/>
              <a:t> bietet konsistentes Programmiermodel für Date</a:t>
            </a:r>
            <a:r>
              <a:rPr lang="de-CH" spc="100" dirty="0"/>
              <a:t>n</a:t>
            </a:r>
            <a:r>
              <a:rPr lang="en-CH" spc="100" dirty="0"/>
              <a:t>z</a:t>
            </a:r>
            <a:r>
              <a:rPr lang="de-CH" dirty="0" err="1"/>
              <a:t>ugriff</a:t>
            </a:r>
            <a:r>
              <a:rPr lang="en-CH" dirty="0"/>
              <a:t> und </a:t>
            </a:r>
            <a:r>
              <a:rPr lang="en-CH" dirty="0" err="1"/>
              <a:t>Daten</a:t>
            </a:r>
            <a:r>
              <a:rPr lang="en-CH" dirty="0"/>
              <a:t>-Manipulation</a:t>
            </a:r>
            <a:r>
              <a:rPr lang="de-CH" dirty="0"/>
              <a:t>:</a:t>
            </a:r>
          </a:p>
          <a:p>
            <a:endParaRPr lang="de-CH" dirty="0"/>
          </a:p>
          <a:p>
            <a:endParaRPr lang="de-CH" dirty="0"/>
          </a:p>
          <a:p>
            <a:endParaRPr lang="de-CH" dirty="0"/>
          </a:p>
          <a:p>
            <a:endParaRPr lang="de-CH" dirty="0"/>
          </a:p>
          <a:p>
            <a:endParaRPr lang="de-CH" dirty="0"/>
          </a:p>
          <a:p>
            <a:endParaRPr lang="de-CH" sz="4800" dirty="0"/>
          </a:p>
          <a:p>
            <a:r>
              <a:rPr lang="de-CH" dirty="0"/>
              <a:t>Eigenheiten der verschiedenen Technologien werden so gut wie möglich weg-abstrahiert. Verwenden aber trotzdem JPA-Annotationen.</a:t>
            </a:r>
          </a:p>
        </p:txBody>
      </p:sp>
      <p:sp>
        <p:nvSpPr>
          <p:cNvPr id="4" name="Slide Number Placeholder 3">
            <a:extLst>
              <a:ext uri="{FF2B5EF4-FFF2-40B4-BE49-F238E27FC236}">
                <a16:creationId xmlns:a16="http://schemas.microsoft.com/office/drawing/2014/main" id="{69427214-3A91-2281-C5E7-08D37CF36476}"/>
              </a:ext>
            </a:extLst>
          </p:cNvPr>
          <p:cNvSpPr>
            <a:spLocks noGrp="1"/>
          </p:cNvSpPr>
          <p:nvPr>
            <p:ph type="sldNum" sz="quarter" idx="4"/>
          </p:nvPr>
        </p:nvSpPr>
        <p:spPr/>
        <p:txBody>
          <a:bodyPr/>
          <a:lstStyle/>
          <a:p>
            <a:fld id="{01E5B819-6909-4CDA-9F8C-527769432568}" type="slidenum">
              <a:rPr lang="en-US" smtClean="0"/>
              <a:t>19</a:t>
            </a:fld>
            <a:endParaRPr lang="en-US" dirty="0"/>
          </a:p>
        </p:txBody>
      </p:sp>
      <p:sp>
        <p:nvSpPr>
          <p:cNvPr id="5" name="Rectangle 4">
            <a:extLst>
              <a:ext uri="{FF2B5EF4-FFF2-40B4-BE49-F238E27FC236}">
                <a16:creationId xmlns:a16="http://schemas.microsoft.com/office/drawing/2014/main" id="{C6FF6785-77BD-37B2-AFEE-A88DFC963F72}"/>
              </a:ext>
            </a:extLst>
          </p:cNvPr>
          <p:cNvSpPr/>
          <p:nvPr/>
        </p:nvSpPr>
        <p:spPr>
          <a:xfrm>
            <a:off x="4143468" y="2072269"/>
            <a:ext cx="2512826" cy="723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Applikation</a:t>
            </a:r>
          </a:p>
        </p:txBody>
      </p:sp>
      <p:cxnSp>
        <p:nvCxnSpPr>
          <p:cNvPr id="6" name="Straight Arrow Connector 5">
            <a:extLst>
              <a:ext uri="{FF2B5EF4-FFF2-40B4-BE49-F238E27FC236}">
                <a16:creationId xmlns:a16="http://schemas.microsoft.com/office/drawing/2014/main" id="{009835B5-A9DC-8E49-861F-D29F3E0B41DF}"/>
              </a:ext>
            </a:extLst>
          </p:cNvPr>
          <p:cNvCxnSpPr>
            <a:cxnSpLocks/>
          </p:cNvCxnSpPr>
          <p:nvPr/>
        </p:nvCxnSpPr>
        <p:spPr>
          <a:xfrm>
            <a:off x="5399880" y="2863692"/>
            <a:ext cx="0" cy="465621"/>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 name="Rectangle 6">
            <a:extLst>
              <a:ext uri="{FF2B5EF4-FFF2-40B4-BE49-F238E27FC236}">
                <a16:creationId xmlns:a16="http://schemas.microsoft.com/office/drawing/2014/main" id="{C54F9665-A3E8-C98B-CF28-983EFD93B006}"/>
              </a:ext>
            </a:extLst>
          </p:cNvPr>
          <p:cNvSpPr/>
          <p:nvPr/>
        </p:nvSpPr>
        <p:spPr>
          <a:xfrm>
            <a:off x="4143468" y="3396808"/>
            <a:ext cx="2512826" cy="72392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i="1" dirty="0"/>
              <a:t>Spring Data</a:t>
            </a:r>
          </a:p>
        </p:txBody>
      </p:sp>
      <p:grpSp>
        <p:nvGrpSpPr>
          <p:cNvPr id="12" name="Group 11">
            <a:extLst>
              <a:ext uri="{FF2B5EF4-FFF2-40B4-BE49-F238E27FC236}">
                <a16:creationId xmlns:a16="http://schemas.microsoft.com/office/drawing/2014/main" id="{B90ACC73-5E12-1FBA-707A-B74051528D3E}"/>
              </a:ext>
            </a:extLst>
          </p:cNvPr>
          <p:cNvGrpSpPr/>
          <p:nvPr/>
        </p:nvGrpSpPr>
        <p:grpSpPr>
          <a:xfrm>
            <a:off x="3695798" y="4188231"/>
            <a:ext cx="3408168" cy="465621"/>
            <a:chOff x="3620698" y="4142986"/>
            <a:chExt cx="3408168" cy="465621"/>
          </a:xfrm>
        </p:grpSpPr>
        <p:cxnSp>
          <p:nvCxnSpPr>
            <p:cNvPr id="10" name="Straight Arrow Connector 9">
              <a:extLst>
                <a:ext uri="{FF2B5EF4-FFF2-40B4-BE49-F238E27FC236}">
                  <a16:creationId xmlns:a16="http://schemas.microsoft.com/office/drawing/2014/main" id="{94BCB21F-DDE1-882F-995C-B6CE223CF1D2}"/>
                </a:ext>
              </a:extLst>
            </p:cNvPr>
            <p:cNvCxnSpPr>
              <a:cxnSpLocks/>
            </p:cNvCxnSpPr>
            <p:nvPr/>
          </p:nvCxnSpPr>
          <p:spPr>
            <a:xfrm>
              <a:off x="6200866" y="4142986"/>
              <a:ext cx="828000" cy="465621"/>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E2FF00E-017E-0FD1-FDC8-B209425DF719}"/>
                </a:ext>
              </a:extLst>
            </p:cNvPr>
            <p:cNvCxnSpPr>
              <a:cxnSpLocks/>
            </p:cNvCxnSpPr>
            <p:nvPr/>
          </p:nvCxnSpPr>
          <p:spPr>
            <a:xfrm flipH="1">
              <a:off x="3620698" y="4142986"/>
              <a:ext cx="828000" cy="465621"/>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grpSp>
      <p:sp>
        <p:nvSpPr>
          <p:cNvPr id="13" name="Rectangle 12">
            <a:extLst>
              <a:ext uri="{FF2B5EF4-FFF2-40B4-BE49-F238E27FC236}">
                <a16:creationId xmlns:a16="http://schemas.microsoft.com/office/drawing/2014/main" id="{3FFB99EA-FFB8-3B0B-8956-97E9DFF8787F}"/>
              </a:ext>
            </a:extLst>
          </p:cNvPr>
          <p:cNvSpPr/>
          <p:nvPr/>
        </p:nvSpPr>
        <p:spPr>
          <a:xfrm>
            <a:off x="2005223" y="4721347"/>
            <a:ext cx="1928823" cy="7239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MongoDB</a:t>
            </a:r>
          </a:p>
        </p:txBody>
      </p:sp>
      <p:sp>
        <p:nvSpPr>
          <p:cNvPr id="14" name="Rectangle 13">
            <a:extLst>
              <a:ext uri="{FF2B5EF4-FFF2-40B4-BE49-F238E27FC236}">
                <a16:creationId xmlns:a16="http://schemas.microsoft.com/office/drawing/2014/main" id="{A42BD909-3693-099F-4ADC-83CEF94E87DC}"/>
              </a:ext>
            </a:extLst>
          </p:cNvPr>
          <p:cNvSpPr/>
          <p:nvPr/>
        </p:nvSpPr>
        <p:spPr>
          <a:xfrm>
            <a:off x="4435468" y="4721347"/>
            <a:ext cx="1928823" cy="7239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JPA</a:t>
            </a:r>
          </a:p>
        </p:txBody>
      </p:sp>
      <p:sp>
        <p:nvSpPr>
          <p:cNvPr id="15" name="Rectangle 14">
            <a:extLst>
              <a:ext uri="{FF2B5EF4-FFF2-40B4-BE49-F238E27FC236}">
                <a16:creationId xmlns:a16="http://schemas.microsoft.com/office/drawing/2014/main" id="{6FF5A00D-6809-B60B-5F5A-8C2515506E4F}"/>
              </a:ext>
            </a:extLst>
          </p:cNvPr>
          <p:cNvSpPr/>
          <p:nvPr/>
        </p:nvSpPr>
        <p:spPr>
          <a:xfrm>
            <a:off x="6865713" y="4721347"/>
            <a:ext cx="1928823" cy="723928"/>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REST</a:t>
            </a:r>
          </a:p>
        </p:txBody>
      </p:sp>
      <p:grpSp>
        <p:nvGrpSpPr>
          <p:cNvPr id="18" name="Group 17">
            <a:extLst>
              <a:ext uri="{FF2B5EF4-FFF2-40B4-BE49-F238E27FC236}">
                <a16:creationId xmlns:a16="http://schemas.microsoft.com/office/drawing/2014/main" id="{97E3FFD4-E5D6-30F6-9C99-E1C91F9FF5D6}"/>
              </a:ext>
            </a:extLst>
          </p:cNvPr>
          <p:cNvGrpSpPr/>
          <p:nvPr/>
        </p:nvGrpSpPr>
        <p:grpSpPr>
          <a:xfrm>
            <a:off x="4523797" y="4218880"/>
            <a:ext cx="1752169" cy="369332"/>
            <a:chOff x="4523798" y="4218880"/>
            <a:chExt cx="1752169" cy="369332"/>
          </a:xfrm>
        </p:grpSpPr>
        <p:sp>
          <p:nvSpPr>
            <p:cNvPr id="16" name="TextBox 15">
              <a:extLst>
                <a:ext uri="{FF2B5EF4-FFF2-40B4-BE49-F238E27FC236}">
                  <a16:creationId xmlns:a16="http://schemas.microsoft.com/office/drawing/2014/main" id="{9E298659-DDC0-629F-FA6D-E705A9D5318F}"/>
                </a:ext>
              </a:extLst>
            </p:cNvPr>
            <p:cNvSpPr txBox="1"/>
            <p:nvPr/>
          </p:nvSpPr>
          <p:spPr>
            <a:xfrm>
              <a:off x="4523798" y="4218880"/>
              <a:ext cx="671979" cy="369332"/>
            </a:xfrm>
            <a:prstGeom prst="rect">
              <a:avLst/>
            </a:prstGeom>
            <a:noFill/>
          </p:spPr>
          <p:txBody>
            <a:bodyPr wrap="none" rtlCol="0">
              <a:spAutoFit/>
            </a:bodyPr>
            <a:lstStyle/>
            <a:p>
              <a:pPr algn="ctr"/>
              <a:r>
                <a:rPr lang="de-CH" dirty="0"/>
                <a:t>oder</a:t>
              </a:r>
            </a:p>
          </p:txBody>
        </p:sp>
        <p:sp>
          <p:nvSpPr>
            <p:cNvPr id="17" name="TextBox 16">
              <a:extLst>
                <a:ext uri="{FF2B5EF4-FFF2-40B4-BE49-F238E27FC236}">
                  <a16:creationId xmlns:a16="http://schemas.microsoft.com/office/drawing/2014/main" id="{F9E12F05-EDEF-DD25-D81F-2514E5EAE579}"/>
                </a:ext>
              </a:extLst>
            </p:cNvPr>
            <p:cNvSpPr txBox="1"/>
            <p:nvPr/>
          </p:nvSpPr>
          <p:spPr>
            <a:xfrm>
              <a:off x="5603988" y="4218880"/>
              <a:ext cx="671979" cy="369332"/>
            </a:xfrm>
            <a:prstGeom prst="rect">
              <a:avLst/>
            </a:prstGeom>
            <a:noFill/>
          </p:spPr>
          <p:txBody>
            <a:bodyPr wrap="none" rtlCol="0">
              <a:spAutoFit/>
            </a:bodyPr>
            <a:lstStyle/>
            <a:p>
              <a:pPr algn="ctr"/>
              <a:r>
                <a:rPr lang="de-CH" dirty="0"/>
                <a:t>oder</a:t>
              </a:r>
            </a:p>
          </p:txBody>
        </p:sp>
      </p:grpSp>
      <p:cxnSp>
        <p:nvCxnSpPr>
          <p:cNvPr id="19" name="Straight Arrow Connector 18">
            <a:extLst>
              <a:ext uri="{FF2B5EF4-FFF2-40B4-BE49-F238E27FC236}">
                <a16:creationId xmlns:a16="http://schemas.microsoft.com/office/drawing/2014/main" id="{8180B31F-D87C-0DC3-2727-5D5BF7F0E67A}"/>
              </a:ext>
            </a:extLst>
          </p:cNvPr>
          <p:cNvCxnSpPr>
            <a:cxnSpLocks/>
          </p:cNvCxnSpPr>
          <p:nvPr/>
        </p:nvCxnSpPr>
        <p:spPr>
          <a:xfrm>
            <a:off x="5399882" y="4188231"/>
            <a:ext cx="0" cy="465621"/>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65262701-9168-4D48-D4E4-84B34109DE27}"/>
              </a:ext>
            </a:extLst>
          </p:cNvPr>
          <p:cNvSpPr txBox="1"/>
          <p:nvPr/>
        </p:nvSpPr>
        <p:spPr>
          <a:xfrm>
            <a:off x="7019809" y="4216634"/>
            <a:ext cx="840295" cy="369332"/>
          </a:xfrm>
          <a:prstGeom prst="rect">
            <a:avLst/>
          </a:prstGeom>
          <a:noFill/>
        </p:spPr>
        <p:txBody>
          <a:bodyPr wrap="none" rtlCol="0">
            <a:spAutoFit/>
          </a:bodyPr>
          <a:lstStyle/>
          <a:p>
            <a:r>
              <a:rPr lang="de-CH" dirty="0"/>
              <a:t>oder…</a:t>
            </a:r>
          </a:p>
        </p:txBody>
      </p:sp>
      <p:sp>
        <p:nvSpPr>
          <p:cNvPr id="21" name="TextBox 20">
            <a:extLst>
              <a:ext uri="{FF2B5EF4-FFF2-40B4-BE49-F238E27FC236}">
                <a16:creationId xmlns:a16="http://schemas.microsoft.com/office/drawing/2014/main" id="{70D1D403-FDEF-3D0C-EBE0-E5A9EABAB922}"/>
              </a:ext>
            </a:extLst>
          </p:cNvPr>
          <p:cNvSpPr txBox="1"/>
          <p:nvPr/>
        </p:nvSpPr>
        <p:spPr>
          <a:xfrm>
            <a:off x="8936932" y="4564702"/>
            <a:ext cx="601447" cy="769441"/>
          </a:xfrm>
          <a:prstGeom prst="rect">
            <a:avLst/>
          </a:prstGeom>
          <a:noFill/>
        </p:spPr>
        <p:txBody>
          <a:bodyPr wrap="none" rtlCol="0">
            <a:spAutoFit/>
          </a:bodyPr>
          <a:lstStyle/>
          <a:p>
            <a:r>
              <a:rPr lang="de-CH" sz="4400" dirty="0"/>
              <a:t>…</a:t>
            </a:r>
          </a:p>
        </p:txBody>
      </p:sp>
    </p:spTree>
    <p:extLst>
      <p:ext uri="{BB962C8B-B14F-4D97-AF65-F5344CB8AC3E}">
        <p14:creationId xmlns:p14="http://schemas.microsoft.com/office/powerpoint/2010/main" val="1154536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20" grpId="0"/>
      <p:bldP spid="2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58FAF-7212-4C82-BE54-B192533D0654}"/>
              </a:ext>
            </a:extLst>
          </p:cNvPr>
          <p:cNvSpPr>
            <a:spLocks noGrp="1"/>
          </p:cNvSpPr>
          <p:nvPr>
            <p:ph type="title"/>
          </p:nvPr>
        </p:nvSpPr>
        <p:spPr>
          <a:xfrm>
            <a:off x="383822" y="298091"/>
            <a:ext cx="10032120" cy="795513"/>
          </a:xfrm>
        </p:spPr>
        <p:txBody>
          <a:bodyPr/>
          <a:lstStyle/>
          <a:p>
            <a:r>
              <a:rPr lang="de-CH" dirty="0"/>
              <a:t>Organisatorisch</a:t>
            </a:r>
            <a:r>
              <a:rPr lang="en-CH" dirty="0"/>
              <a:t>es</a:t>
            </a:r>
            <a:endParaRPr lang="de-CH" dirty="0"/>
          </a:p>
        </p:txBody>
      </p:sp>
      <p:sp>
        <p:nvSpPr>
          <p:cNvPr id="3" name="Content Placeholder 2">
            <a:extLst>
              <a:ext uri="{FF2B5EF4-FFF2-40B4-BE49-F238E27FC236}">
                <a16:creationId xmlns:a16="http://schemas.microsoft.com/office/drawing/2014/main" id="{F58501E8-5679-4800-B3B8-ADCD8D4761E8}"/>
              </a:ext>
            </a:extLst>
          </p:cNvPr>
          <p:cNvSpPr>
            <a:spLocks noGrp="1"/>
          </p:cNvSpPr>
          <p:nvPr>
            <p:ph idx="1"/>
          </p:nvPr>
        </p:nvSpPr>
        <p:spPr>
          <a:xfrm>
            <a:off x="383822" y="1304973"/>
            <a:ext cx="10032120" cy="5558671"/>
          </a:xfrm>
        </p:spPr>
        <p:txBody>
          <a:bodyPr>
            <a:normAutofit/>
          </a:bodyPr>
          <a:lstStyle/>
          <a:p>
            <a:endParaRPr lang="de-CH" b="1" i="1" dirty="0">
              <a:solidFill>
                <a:schemeClr val="tx2">
                  <a:lumMod val="60000"/>
                  <a:lumOff val="40000"/>
                </a:schemeClr>
              </a:solidFill>
            </a:endParaRPr>
          </a:p>
          <a:p>
            <a:r>
              <a:rPr lang="de-CH" b="1" i="1" dirty="0">
                <a:solidFill>
                  <a:schemeClr val="tx2">
                    <a:lumMod val="60000"/>
                    <a:lumOff val="40000"/>
                  </a:schemeClr>
                </a:solidFill>
              </a:rPr>
              <a:t>Nächstes Mal: Kickoff</a:t>
            </a:r>
            <a:r>
              <a:rPr lang="en-CH" b="1" i="1" dirty="0">
                <a:solidFill>
                  <a:schemeClr val="tx2">
                    <a:lumMod val="60000"/>
                    <a:lumOff val="40000"/>
                  </a:schemeClr>
                </a:solidFill>
              </a:rPr>
              <a:t> für die </a:t>
            </a:r>
            <a:r>
              <a:rPr lang="en-CH" b="1" i="1" dirty="0" err="1">
                <a:solidFill>
                  <a:schemeClr val="tx2">
                    <a:lumMod val="60000"/>
                    <a:lumOff val="40000"/>
                  </a:schemeClr>
                </a:solidFill>
              </a:rPr>
              <a:t>bewertete</a:t>
            </a:r>
            <a:r>
              <a:rPr lang="en-CH" b="1" i="1" dirty="0">
                <a:solidFill>
                  <a:schemeClr val="tx2">
                    <a:lumMod val="60000"/>
                    <a:lumOff val="40000"/>
                  </a:schemeClr>
                </a:solidFill>
              </a:rPr>
              <a:t> </a:t>
            </a:r>
            <a:r>
              <a:rPr lang="en-CH" b="1" i="1" dirty="0" err="1">
                <a:solidFill>
                  <a:schemeClr val="tx2">
                    <a:lumMod val="60000"/>
                    <a:lumOff val="40000"/>
                  </a:schemeClr>
                </a:solidFill>
              </a:rPr>
              <a:t>Übung</a:t>
            </a:r>
            <a:r>
              <a:rPr lang="de-CH" b="1" i="1" dirty="0">
                <a:solidFill>
                  <a:schemeClr val="tx2">
                    <a:lumMod val="60000"/>
                    <a:lumOff val="40000"/>
                  </a:schemeClr>
                </a:solidFill>
              </a:rPr>
              <a:t> («Projekt»)</a:t>
            </a:r>
          </a:p>
          <a:p>
            <a:endParaRPr lang="de-CH" dirty="0"/>
          </a:p>
          <a:p>
            <a:r>
              <a:rPr lang="de-CH" dirty="0"/>
              <a:t>Ihr erhaltet nächstes Mal genauere Infos zum Projekt und habt dann eine Woche Zeit, mir eure Projektidee zu senden. </a:t>
            </a:r>
            <a:r>
              <a:rPr lang="en-CH" dirty="0"/>
              <a:t>Das </a:t>
            </a:r>
            <a:r>
              <a:rPr lang="en-CH" dirty="0" err="1"/>
              <a:t>Projekt</a:t>
            </a:r>
            <a:r>
              <a:rPr lang="en-CH" dirty="0"/>
              <a:t> </a:t>
            </a:r>
            <a:r>
              <a:rPr lang="de-CH" dirty="0"/>
              <a:t>ist eine</a:t>
            </a:r>
            <a:r>
              <a:rPr lang="en-CH" dirty="0"/>
              <a:t> </a:t>
            </a:r>
            <a:r>
              <a:rPr lang="en-CH" dirty="0" err="1"/>
              <a:t>Einzelarbeit</a:t>
            </a:r>
            <a:r>
              <a:rPr lang="de-CH" dirty="0"/>
              <a:t>.</a:t>
            </a:r>
            <a:endParaRPr lang="en-CH" dirty="0"/>
          </a:p>
          <a:p>
            <a:endParaRPr lang="de-CH" dirty="0"/>
          </a:p>
          <a:p>
            <a:r>
              <a:rPr lang="de-CH" dirty="0"/>
              <a:t>Du kannst jetzt bereits Ideen für das Projekt sammeln. Hier eine Liste als Inspiration: </a:t>
            </a:r>
            <a:r>
              <a:rPr lang="de-CH" dirty="0">
                <a:hlinkClick r:id="rId2"/>
              </a:rPr>
              <a:t>https://flaviocopes.com/sample-app-ideas/</a:t>
            </a:r>
            <a:endParaRPr lang="de-CH" dirty="0"/>
          </a:p>
          <a:p>
            <a:endParaRPr lang="de-CH" dirty="0"/>
          </a:p>
        </p:txBody>
      </p:sp>
      <p:sp>
        <p:nvSpPr>
          <p:cNvPr id="4" name="Slide Number Placeholder 3">
            <a:extLst>
              <a:ext uri="{FF2B5EF4-FFF2-40B4-BE49-F238E27FC236}">
                <a16:creationId xmlns:a16="http://schemas.microsoft.com/office/drawing/2014/main" id="{7835D3EC-69E3-4C4A-97D0-A605775DAAB0}"/>
              </a:ext>
            </a:extLst>
          </p:cNvPr>
          <p:cNvSpPr>
            <a:spLocks noGrp="1"/>
          </p:cNvSpPr>
          <p:nvPr>
            <p:ph type="sldNum" sz="quarter" idx="4"/>
          </p:nvPr>
        </p:nvSpPr>
        <p:spPr>
          <a:xfrm>
            <a:off x="7789975" y="6674926"/>
            <a:ext cx="2971688" cy="524387"/>
          </a:xfrm>
        </p:spPr>
        <p:txBody>
          <a:bodyPr/>
          <a:lstStyle/>
          <a:p>
            <a:fld id="{01E5B819-6909-4CDA-9F8C-527769432568}" type="slidenum">
              <a:rPr lang="en-US" smtClean="0"/>
              <a:pPr/>
              <a:t>2</a:t>
            </a:fld>
            <a:endParaRPr lang="en-US" dirty="0"/>
          </a:p>
        </p:txBody>
      </p:sp>
    </p:spTree>
    <p:extLst>
      <p:ext uri="{BB962C8B-B14F-4D97-AF65-F5344CB8AC3E}">
        <p14:creationId xmlns:p14="http://schemas.microsoft.com/office/powerpoint/2010/main" val="7422453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20398-89E1-46C5-B652-B93F7613F94F}"/>
              </a:ext>
            </a:extLst>
          </p:cNvPr>
          <p:cNvSpPr>
            <a:spLocks noGrp="1"/>
          </p:cNvSpPr>
          <p:nvPr>
            <p:ph type="title"/>
          </p:nvPr>
        </p:nvSpPr>
        <p:spPr/>
        <p:txBody>
          <a:bodyPr/>
          <a:lstStyle/>
          <a:p>
            <a:r>
              <a:rPr lang="de-CH" dirty="0"/>
              <a:t>Spring Data Repositories</a:t>
            </a:r>
          </a:p>
        </p:txBody>
      </p:sp>
      <p:sp>
        <p:nvSpPr>
          <p:cNvPr id="3" name="Content Placeholder 2">
            <a:extLst>
              <a:ext uri="{FF2B5EF4-FFF2-40B4-BE49-F238E27FC236}">
                <a16:creationId xmlns:a16="http://schemas.microsoft.com/office/drawing/2014/main" id="{03E28CD6-2636-4301-BC91-E4035FA510AE}"/>
              </a:ext>
            </a:extLst>
          </p:cNvPr>
          <p:cNvSpPr>
            <a:spLocks noGrp="1"/>
          </p:cNvSpPr>
          <p:nvPr>
            <p:ph idx="1"/>
          </p:nvPr>
        </p:nvSpPr>
        <p:spPr>
          <a:xfrm>
            <a:off x="383822" y="1271282"/>
            <a:ext cx="10032120" cy="5558671"/>
          </a:xfrm>
        </p:spPr>
        <p:txBody>
          <a:bodyPr/>
          <a:lstStyle/>
          <a:p>
            <a:endParaRPr lang="de-CH" dirty="0"/>
          </a:p>
        </p:txBody>
      </p:sp>
      <p:sp>
        <p:nvSpPr>
          <p:cNvPr id="4" name="Slide Number Placeholder 3">
            <a:extLst>
              <a:ext uri="{FF2B5EF4-FFF2-40B4-BE49-F238E27FC236}">
                <a16:creationId xmlns:a16="http://schemas.microsoft.com/office/drawing/2014/main" id="{A5EB5E16-FC1C-4E3E-A424-FDAFD1FD4E5B}"/>
              </a:ext>
            </a:extLst>
          </p:cNvPr>
          <p:cNvSpPr>
            <a:spLocks noGrp="1"/>
          </p:cNvSpPr>
          <p:nvPr>
            <p:ph type="sldNum" sz="quarter" idx="4"/>
          </p:nvPr>
        </p:nvSpPr>
        <p:spPr/>
        <p:txBody>
          <a:bodyPr/>
          <a:lstStyle/>
          <a:p>
            <a:fld id="{01E5B819-6909-4CDA-9F8C-527769432568}" type="slidenum">
              <a:rPr lang="en-US" smtClean="0"/>
              <a:t>20</a:t>
            </a:fld>
            <a:endParaRPr lang="en-US" dirty="0"/>
          </a:p>
        </p:txBody>
      </p:sp>
      <p:grpSp>
        <p:nvGrpSpPr>
          <p:cNvPr id="6" name="Group 5">
            <a:extLst>
              <a:ext uri="{FF2B5EF4-FFF2-40B4-BE49-F238E27FC236}">
                <a16:creationId xmlns:a16="http://schemas.microsoft.com/office/drawing/2014/main" id="{3C8AFABF-043A-48B9-9AE4-BFFEA8F83AD4}"/>
              </a:ext>
            </a:extLst>
          </p:cNvPr>
          <p:cNvGrpSpPr/>
          <p:nvPr/>
        </p:nvGrpSpPr>
        <p:grpSpPr>
          <a:xfrm>
            <a:off x="5012799" y="5945195"/>
            <a:ext cx="2294862" cy="884758"/>
            <a:chOff x="5072786" y="5454499"/>
            <a:chExt cx="2294862" cy="884758"/>
          </a:xfrm>
        </p:grpSpPr>
        <p:pic>
          <p:nvPicPr>
            <p:cNvPr id="7" name="Graphic 6">
              <a:extLst>
                <a:ext uri="{FF2B5EF4-FFF2-40B4-BE49-F238E27FC236}">
                  <a16:creationId xmlns:a16="http://schemas.microsoft.com/office/drawing/2014/main" id="{C8052D3F-D4FE-4943-8175-83E9CBD21F2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072786" y="5454499"/>
              <a:ext cx="774163" cy="884758"/>
            </a:xfrm>
            <a:prstGeom prst="rect">
              <a:avLst/>
            </a:prstGeom>
          </p:spPr>
        </p:pic>
        <p:sp>
          <p:nvSpPr>
            <p:cNvPr id="8" name="TextBox 7">
              <a:extLst>
                <a:ext uri="{FF2B5EF4-FFF2-40B4-BE49-F238E27FC236}">
                  <a16:creationId xmlns:a16="http://schemas.microsoft.com/office/drawing/2014/main" id="{CF227A20-D5F4-4344-BE35-2CAA6EA758A5}"/>
                </a:ext>
              </a:extLst>
            </p:cNvPr>
            <p:cNvSpPr txBox="1"/>
            <p:nvPr/>
          </p:nvSpPr>
          <p:spPr>
            <a:xfrm>
              <a:off x="5919816" y="5694873"/>
              <a:ext cx="1447832" cy="400110"/>
            </a:xfrm>
            <a:prstGeom prst="rect">
              <a:avLst/>
            </a:prstGeom>
            <a:noFill/>
          </p:spPr>
          <p:txBody>
            <a:bodyPr wrap="none" rtlCol="0">
              <a:spAutoFit/>
            </a:bodyPr>
            <a:lstStyle/>
            <a:p>
              <a:pPr algn="ctr"/>
              <a:r>
                <a:rPr lang="de-CH" sz="2000" dirty="0"/>
                <a:t>Datenbank</a:t>
              </a:r>
            </a:p>
          </p:txBody>
        </p:sp>
      </p:grpSp>
      <p:sp>
        <p:nvSpPr>
          <p:cNvPr id="9" name="Rectangle 8">
            <a:extLst>
              <a:ext uri="{FF2B5EF4-FFF2-40B4-BE49-F238E27FC236}">
                <a16:creationId xmlns:a16="http://schemas.microsoft.com/office/drawing/2014/main" id="{77E6D6CD-3C4A-41A3-A7EB-A92CE7E01E7C}"/>
              </a:ext>
            </a:extLst>
          </p:cNvPr>
          <p:cNvSpPr/>
          <p:nvPr/>
        </p:nvSpPr>
        <p:spPr>
          <a:xfrm>
            <a:off x="4143468" y="1271282"/>
            <a:ext cx="2512826" cy="72392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Applikations-Code</a:t>
            </a:r>
          </a:p>
        </p:txBody>
      </p:sp>
      <p:grpSp>
        <p:nvGrpSpPr>
          <p:cNvPr id="10" name="Group 9">
            <a:extLst>
              <a:ext uri="{FF2B5EF4-FFF2-40B4-BE49-F238E27FC236}">
                <a16:creationId xmlns:a16="http://schemas.microsoft.com/office/drawing/2014/main" id="{642E72F6-9E8F-42FC-8B0B-3FCB078F13FE}"/>
              </a:ext>
            </a:extLst>
          </p:cNvPr>
          <p:cNvGrpSpPr/>
          <p:nvPr/>
        </p:nvGrpSpPr>
        <p:grpSpPr>
          <a:xfrm>
            <a:off x="4143468" y="3901768"/>
            <a:ext cx="2512826" cy="1452111"/>
            <a:chOff x="4405493" y="4269464"/>
            <a:chExt cx="1988776" cy="1452111"/>
          </a:xfrm>
        </p:grpSpPr>
        <p:sp>
          <p:nvSpPr>
            <p:cNvPr id="11" name="Rectangle 10">
              <a:extLst>
                <a:ext uri="{FF2B5EF4-FFF2-40B4-BE49-F238E27FC236}">
                  <a16:creationId xmlns:a16="http://schemas.microsoft.com/office/drawing/2014/main" id="{9F72FA93-699F-492E-BFB3-8EB2B56167AF}"/>
                </a:ext>
              </a:extLst>
            </p:cNvPr>
            <p:cNvSpPr/>
            <p:nvPr/>
          </p:nvSpPr>
          <p:spPr>
            <a:xfrm>
              <a:off x="4405493" y="4269464"/>
              <a:ext cx="1988776" cy="65247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2400" dirty="0"/>
                <a:t>JPA</a:t>
              </a:r>
              <a:endParaRPr lang="de-CH" sz="2400" dirty="0">
                <a:solidFill>
                  <a:srgbClr val="94BFEA"/>
                </a:solidFill>
              </a:endParaRPr>
            </a:p>
          </p:txBody>
        </p:sp>
        <p:sp>
          <p:nvSpPr>
            <p:cNvPr id="12" name="Rectangle 11">
              <a:extLst>
                <a:ext uri="{FF2B5EF4-FFF2-40B4-BE49-F238E27FC236}">
                  <a16:creationId xmlns:a16="http://schemas.microsoft.com/office/drawing/2014/main" id="{EA8DCF93-1D9D-431C-B305-F1B1224E8A74}"/>
                </a:ext>
              </a:extLst>
            </p:cNvPr>
            <p:cNvSpPr/>
            <p:nvPr/>
          </p:nvSpPr>
          <p:spPr>
            <a:xfrm>
              <a:off x="4405493" y="4921355"/>
              <a:ext cx="1988776" cy="4001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1400" dirty="0"/>
                <a:t>JPA-Implementation</a:t>
              </a:r>
              <a:endParaRPr lang="de-CH" sz="1400" dirty="0">
                <a:solidFill>
                  <a:srgbClr val="94BFEA"/>
                </a:solidFill>
              </a:endParaRPr>
            </a:p>
          </p:txBody>
        </p:sp>
        <p:sp>
          <p:nvSpPr>
            <p:cNvPr id="18" name="Rectangle 17">
              <a:extLst>
                <a:ext uri="{FF2B5EF4-FFF2-40B4-BE49-F238E27FC236}">
                  <a16:creationId xmlns:a16="http://schemas.microsoft.com/office/drawing/2014/main" id="{BC891E82-6437-48E7-BDF4-DC0CD060232E}"/>
                </a:ext>
              </a:extLst>
            </p:cNvPr>
            <p:cNvSpPr/>
            <p:nvPr/>
          </p:nvSpPr>
          <p:spPr>
            <a:xfrm>
              <a:off x="4405493" y="5321465"/>
              <a:ext cx="1988776" cy="400110"/>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1400" dirty="0"/>
                <a:t>DB-Driver (H2)</a:t>
              </a:r>
              <a:endParaRPr lang="de-CH" sz="1400" dirty="0">
                <a:solidFill>
                  <a:srgbClr val="94BFEA"/>
                </a:solidFill>
              </a:endParaRPr>
            </a:p>
          </p:txBody>
        </p:sp>
      </p:grpSp>
      <p:cxnSp>
        <p:nvCxnSpPr>
          <p:cNvPr id="14" name="Straight Arrow Connector 13">
            <a:extLst>
              <a:ext uri="{FF2B5EF4-FFF2-40B4-BE49-F238E27FC236}">
                <a16:creationId xmlns:a16="http://schemas.microsoft.com/office/drawing/2014/main" id="{7716299D-8E79-41C0-99DF-EB5665A1FD4A}"/>
              </a:ext>
            </a:extLst>
          </p:cNvPr>
          <p:cNvCxnSpPr>
            <a:cxnSpLocks/>
          </p:cNvCxnSpPr>
          <p:nvPr/>
        </p:nvCxnSpPr>
        <p:spPr>
          <a:xfrm>
            <a:off x="5399880" y="5416726"/>
            <a:ext cx="0" cy="465621"/>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566D0494-7CCF-478F-932F-02FFB75628AD}"/>
              </a:ext>
            </a:extLst>
          </p:cNvPr>
          <p:cNvGrpSpPr/>
          <p:nvPr/>
        </p:nvGrpSpPr>
        <p:grpSpPr>
          <a:xfrm>
            <a:off x="1494406" y="2058057"/>
            <a:ext cx="7810951" cy="1780864"/>
            <a:chOff x="1494406" y="2058057"/>
            <a:chExt cx="7810951" cy="1780864"/>
          </a:xfrm>
        </p:grpSpPr>
        <p:sp>
          <p:nvSpPr>
            <p:cNvPr id="20" name="Rectangle 19">
              <a:extLst>
                <a:ext uri="{FF2B5EF4-FFF2-40B4-BE49-F238E27FC236}">
                  <a16:creationId xmlns:a16="http://schemas.microsoft.com/office/drawing/2014/main" id="{750E7B33-84A2-4694-9095-71ED8092A7E3}"/>
                </a:ext>
              </a:extLst>
            </p:cNvPr>
            <p:cNvSpPr/>
            <p:nvPr/>
          </p:nvSpPr>
          <p:spPr>
            <a:xfrm>
              <a:off x="4143476" y="2586525"/>
              <a:ext cx="2512810" cy="72392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noProof="1">
                  <a:latin typeface="Fira Code" panose="020B0809050000020004" pitchFamily="49" charset="0"/>
                  <a:ea typeface="Fira Code" panose="020B0809050000020004" pitchFamily="49" charset="0"/>
                  <a:cs typeface="Fira Code" panose="020B0809050000020004" pitchFamily="49" charset="0"/>
                </a:rPr>
                <a:t>Order</a:t>
              </a:r>
              <a:r>
                <a:rPr lang="de-CH" noProof="1">
                  <a:latin typeface="Fira Code" panose="020B0809050000020004" pitchFamily="49" charset="0"/>
                  <a:ea typeface="Fira Code" panose="020B0809050000020004" pitchFamily="49" charset="0"/>
                  <a:cs typeface="Fira Code" panose="020B0809050000020004" pitchFamily="49" charset="0"/>
                </a:rPr>
                <a:t>Repository</a:t>
              </a:r>
            </a:p>
          </p:txBody>
        </p:sp>
        <p:cxnSp>
          <p:nvCxnSpPr>
            <p:cNvPr id="25" name="Straight Arrow Connector 24">
              <a:extLst>
                <a:ext uri="{FF2B5EF4-FFF2-40B4-BE49-F238E27FC236}">
                  <a16:creationId xmlns:a16="http://schemas.microsoft.com/office/drawing/2014/main" id="{0E8ACFE6-FC2B-4FEC-899D-9FB4050F3DFD}"/>
                </a:ext>
              </a:extLst>
            </p:cNvPr>
            <p:cNvCxnSpPr>
              <a:cxnSpLocks/>
            </p:cNvCxnSpPr>
            <p:nvPr/>
          </p:nvCxnSpPr>
          <p:spPr>
            <a:xfrm>
              <a:off x="5399880" y="3373300"/>
              <a:ext cx="0" cy="465621"/>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4E22BB1B-8BFF-4C34-8007-460F9C175E90}"/>
                </a:ext>
              </a:extLst>
            </p:cNvPr>
            <p:cNvCxnSpPr>
              <a:cxnSpLocks/>
            </p:cNvCxnSpPr>
            <p:nvPr/>
          </p:nvCxnSpPr>
          <p:spPr>
            <a:xfrm>
              <a:off x="5399880" y="2058057"/>
              <a:ext cx="0" cy="465621"/>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Rectangle 29">
              <a:extLst>
                <a:ext uri="{FF2B5EF4-FFF2-40B4-BE49-F238E27FC236}">
                  <a16:creationId xmlns:a16="http://schemas.microsoft.com/office/drawing/2014/main" id="{1FB6F486-3010-4052-9E0C-5FBBAE3C2A05}"/>
                </a:ext>
              </a:extLst>
            </p:cNvPr>
            <p:cNvSpPr/>
            <p:nvPr/>
          </p:nvSpPr>
          <p:spPr>
            <a:xfrm>
              <a:off x="6792547" y="2586525"/>
              <a:ext cx="2512810" cy="72392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H" noProof="1">
                  <a:latin typeface="Fira Code" panose="020B0809050000020004" pitchFamily="49" charset="0"/>
                  <a:ea typeface="Fira Code" panose="020B0809050000020004" pitchFamily="49" charset="0"/>
                  <a:cs typeface="Fira Code" panose="020B0809050000020004" pitchFamily="49" charset="0"/>
                </a:rPr>
                <a:t>Invoice</a:t>
              </a:r>
              <a:r>
                <a:rPr lang="de-CH" noProof="1">
                  <a:latin typeface="Fira Code" panose="020B0809050000020004" pitchFamily="49" charset="0"/>
                  <a:ea typeface="Fira Code" panose="020B0809050000020004" pitchFamily="49" charset="0"/>
                  <a:cs typeface="Fira Code" panose="020B0809050000020004" pitchFamily="49" charset="0"/>
                </a:rPr>
                <a:t>Repository</a:t>
              </a:r>
            </a:p>
          </p:txBody>
        </p:sp>
        <p:sp>
          <p:nvSpPr>
            <p:cNvPr id="31" name="Rectangle 30">
              <a:extLst>
                <a:ext uri="{FF2B5EF4-FFF2-40B4-BE49-F238E27FC236}">
                  <a16:creationId xmlns:a16="http://schemas.microsoft.com/office/drawing/2014/main" id="{5B11EBAE-9ACC-46DD-8F99-62A7C1C2BBB6}"/>
                </a:ext>
              </a:extLst>
            </p:cNvPr>
            <p:cNvSpPr/>
            <p:nvPr/>
          </p:nvSpPr>
          <p:spPr>
            <a:xfrm>
              <a:off x="1494406" y="2586525"/>
              <a:ext cx="2512826" cy="72392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noProof="1">
                  <a:latin typeface="Fira Code" panose="020B0809050000020004" pitchFamily="49" charset="0"/>
                  <a:ea typeface="Fira Code" panose="020B0809050000020004" pitchFamily="49" charset="0"/>
                  <a:cs typeface="Fira Code" panose="020B0809050000020004" pitchFamily="49" charset="0"/>
                </a:rPr>
                <a:t>U</a:t>
              </a:r>
              <a:r>
                <a:rPr lang="en-CH" noProof="1">
                  <a:latin typeface="Fira Code" panose="020B0809050000020004" pitchFamily="49" charset="0"/>
                  <a:ea typeface="Fira Code" panose="020B0809050000020004" pitchFamily="49" charset="0"/>
                  <a:cs typeface="Fira Code" panose="020B0809050000020004" pitchFamily="49" charset="0"/>
                </a:rPr>
                <a:t>ser</a:t>
              </a:r>
              <a:r>
                <a:rPr lang="de-CH" noProof="1">
                  <a:latin typeface="Fira Code" panose="020B0809050000020004" pitchFamily="49" charset="0"/>
                  <a:ea typeface="Fira Code" panose="020B0809050000020004" pitchFamily="49" charset="0"/>
                  <a:cs typeface="Fira Code" panose="020B0809050000020004" pitchFamily="49" charset="0"/>
                </a:rPr>
                <a:t>Repository</a:t>
              </a:r>
            </a:p>
          </p:txBody>
        </p:sp>
        <p:cxnSp>
          <p:nvCxnSpPr>
            <p:cNvPr id="35" name="Straight Arrow Connector 34">
              <a:extLst>
                <a:ext uri="{FF2B5EF4-FFF2-40B4-BE49-F238E27FC236}">
                  <a16:creationId xmlns:a16="http://schemas.microsoft.com/office/drawing/2014/main" id="{AA27F037-111D-4CC9-AA93-E6C83DFA44FE}"/>
                </a:ext>
              </a:extLst>
            </p:cNvPr>
            <p:cNvCxnSpPr>
              <a:cxnSpLocks/>
            </p:cNvCxnSpPr>
            <p:nvPr/>
          </p:nvCxnSpPr>
          <p:spPr>
            <a:xfrm>
              <a:off x="6583745" y="2058057"/>
              <a:ext cx="504000" cy="465621"/>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47A27456-5434-4965-828A-BB3250EE33A6}"/>
                </a:ext>
              </a:extLst>
            </p:cNvPr>
            <p:cNvCxnSpPr>
              <a:cxnSpLocks/>
            </p:cNvCxnSpPr>
            <p:nvPr/>
          </p:nvCxnSpPr>
          <p:spPr>
            <a:xfrm flipH="1">
              <a:off x="3712016" y="2058057"/>
              <a:ext cx="504000" cy="465621"/>
            </a:xfrm>
            <a:prstGeom prst="straightConnector1">
              <a:avLst/>
            </a:prstGeom>
            <a:ln w="57150">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D76A5CC6-D50E-49F3-B0EF-5B88994D2689}"/>
                </a:ext>
              </a:extLst>
            </p:cNvPr>
            <p:cNvCxnSpPr>
              <a:cxnSpLocks/>
            </p:cNvCxnSpPr>
            <p:nvPr/>
          </p:nvCxnSpPr>
          <p:spPr>
            <a:xfrm flipV="1">
              <a:off x="6583745" y="3373299"/>
              <a:ext cx="504000" cy="465621"/>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FA9048-5FDF-4F43-8D52-45F90C7F4519}"/>
                </a:ext>
              </a:extLst>
            </p:cNvPr>
            <p:cNvCxnSpPr>
              <a:cxnSpLocks/>
            </p:cNvCxnSpPr>
            <p:nvPr/>
          </p:nvCxnSpPr>
          <p:spPr>
            <a:xfrm flipH="1" flipV="1">
              <a:off x="3712016" y="3373299"/>
              <a:ext cx="504000" cy="465621"/>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16919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86E12-335A-46D9-A373-2F96E0082BAB}"/>
              </a:ext>
            </a:extLst>
          </p:cNvPr>
          <p:cNvSpPr>
            <a:spLocks noGrp="1"/>
          </p:cNvSpPr>
          <p:nvPr>
            <p:ph type="title"/>
          </p:nvPr>
        </p:nvSpPr>
        <p:spPr/>
        <p:txBody>
          <a:bodyPr/>
          <a:lstStyle/>
          <a:p>
            <a:r>
              <a:rPr lang="de-CH" dirty="0"/>
              <a:t>Ein Repository</a:t>
            </a:r>
          </a:p>
        </p:txBody>
      </p:sp>
      <p:sp>
        <p:nvSpPr>
          <p:cNvPr id="3" name="Content Placeholder 2">
            <a:extLst>
              <a:ext uri="{FF2B5EF4-FFF2-40B4-BE49-F238E27FC236}">
                <a16:creationId xmlns:a16="http://schemas.microsoft.com/office/drawing/2014/main" id="{894B68DE-9962-4AF3-9159-2FDE5B236D95}"/>
              </a:ext>
            </a:extLst>
          </p:cNvPr>
          <p:cNvSpPr>
            <a:spLocks noGrp="1"/>
          </p:cNvSpPr>
          <p:nvPr>
            <p:ph idx="1"/>
          </p:nvPr>
        </p:nvSpPr>
        <p:spPr/>
        <p:txBody>
          <a:bodyPr/>
          <a:lstStyle/>
          <a:p>
            <a:r>
              <a:rPr lang="de-CH" dirty="0"/>
              <a:t>Ein Repository ist ein Interface, das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JpaRepository</a:t>
            </a:r>
            <a:r>
              <a:rPr lang="de-CH" dirty="0"/>
              <a:t> erweitert.</a:t>
            </a:r>
            <a:br>
              <a:rPr lang="de-CH" dirty="0"/>
            </a:br>
            <a:r>
              <a:rPr lang="de-CH" dirty="0"/>
              <a:t>Spring Data implementiert dieses </a:t>
            </a:r>
            <a:r>
              <a:rPr lang="de-CH" dirty="0" err="1"/>
              <a:t>automa</a:t>
            </a:r>
            <a:r>
              <a:rPr lang="en-CH" dirty="0"/>
              <a:t>t</a:t>
            </a:r>
            <a:r>
              <a:rPr lang="de-CH" dirty="0" err="1"/>
              <a:t>isch</a:t>
            </a:r>
            <a:r>
              <a:rPr lang="de-CH" dirty="0"/>
              <a:t>:</a:t>
            </a:r>
          </a:p>
        </p:txBody>
      </p:sp>
      <p:sp>
        <p:nvSpPr>
          <p:cNvPr id="4" name="Slide Number Placeholder 3">
            <a:extLst>
              <a:ext uri="{FF2B5EF4-FFF2-40B4-BE49-F238E27FC236}">
                <a16:creationId xmlns:a16="http://schemas.microsoft.com/office/drawing/2014/main" id="{3D34EA69-EC5F-4219-A580-B3FEE1319912}"/>
              </a:ext>
            </a:extLst>
          </p:cNvPr>
          <p:cNvSpPr>
            <a:spLocks noGrp="1"/>
          </p:cNvSpPr>
          <p:nvPr>
            <p:ph type="sldNum" sz="quarter" idx="4"/>
          </p:nvPr>
        </p:nvSpPr>
        <p:spPr/>
        <p:txBody>
          <a:bodyPr/>
          <a:lstStyle/>
          <a:p>
            <a:fld id="{01E5B819-6909-4CDA-9F8C-527769432568}" type="slidenum">
              <a:rPr lang="en-US" smtClean="0"/>
              <a:t>21</a:t>
            </a:fld>
            <a:endParaRPr lang="en-US" dirty="0"/>
          </a:p>
        </p:txBody>
      </p:sp>
      <p:sp>
        <p:nvSpPr>
          <p:cNvPr id="5" name="Rectangle 4">
            <a:extLst>
              <a:ext uri="{FF2B5EF4-FFF2-40B4-BE49-F238E27FC236}">
                <a16:creationId xmlns:a16="http://schemas.microsoft.com/office/drawing/2014/main" id="{1E3C8407-CFDD-4A4E-BEB5-9381CEEFEF96}"/>
              </a:ext>
            </a:extLst>
          </p:cNvPr>
          <p:cNvSpPr/>
          <p:nvPr/>
        </p:nvSpPr>
        <p:spPr>
          <a:xfrm>
            <a:off x="383821" y="2651961"/>
            <a:ext cx="9786091" cy="509343"/>
          </a:xfrm>
          <a:prstGeom prst="rect">
            <a:avLst/>
          </a:prstGeom>
          <a:solidFill>
            <a:srgbClr val="000000">
              <a:alpha val="3922"/>
            </a:srgbClr>
          </a:solidFill>
          <a:effectLst/>
        </p:spPr>
        <p:txBody>
          <a:bodyPr wrap="square" lIns="180000" tIns="72000" rIns="180000" bIns="144000" numCol="1" anchor="t">
            <a:spAutoFit/>
          </a:bodyPr>
          <a:lstStyle/>
          <a:p>
            <a:pPr>
              <a:lnSpc>
                <a:spcPct val="125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interface</a:t>
            </a:r>
            <a:r>
              <a:rPr lang="it-IT" sz="1600" dirty="0">
                <a:latin typeface="Fira Code" panose="020B0509050000020004" pitchFamily="49" charset="0"/>
                <a:ea typeface="Fira Code" panose="020B0509050000020004" pitchFamily="49" charset="0"/>
              </a:rPr>
              <a:t> </a:t>
            </a:r>
            <a:r>
              <a:rPr lang="en-US" sz="1600" dirty="0" err="1">
                <a:latin typeface="Fira Code" panose="020B0509050000020004" pitchFamily="49" charset="0"/>
                <a:ea typeface="Fira Code" panose="020B0509050000020004" pitchFamily="49" charset="0"/>
              </a:rPr>
              <a:t>ContactRepository</a:t>
            </a:r>
            <a:r>
              <a:rPr lang="en-CH" sz="1600" dirty="0">
                <a:latin typeface="Fira Code" panose="020B0509050000020004" pitchFamily="49" charset="0"/>
                <a:ea typeface="Fira Code" panose="020B0509050000020004" pitchFamily="49" charset="0"/>
              </a:rPr>
              <a:t> </a:t>
            </a:r>
            <a:r>
              <a:rPr lang="en-US" sz="1600" b="1" dirty="0">
                <a:solidFill>
                  <a:schemeClr val="accent4">
                    <a:lumMod val="75000"/>
                  </a:schemeClr>
                </a:solidFill>
                <a:latin typeface="Fira Code" panose="020B0509050000020004" pitchFamily="49" charset="0"/>
                <a:ea typeface="Fira Code" panose="020B0509050000020004" pitchFamily="49" charset="0"/>
              </a:rPr>
              <a:t>extends</a:t>
            </a:r>
            <a:r>
              <a:rPr lang="en-US" sz="1600" dirty="0">
                <a:latin typeface="Fira Code" panose="020B0509050000020004" pitchFamily="49" charset="0"/>
                <a:ea typeface="Fira Code" panose="020B0509050000020004" pitchFamily="49" charset="0"/>
              </a:rPr>
              <a:t> </a:t>
            </a:r>
            <a:r>
              <a:rPr lang="en-US" sz="1600" dirty="0" err="1">
                <a:latin typeface="Fira Code" panose="020B0509050000020004" pitchFamily="49" charset="0"/>
                <a:ea typeface="Fira Code" panose="020B0509050000020004" pitchFamily="49" charset="0"/>
              </a:rPr>
              <a:t>JpaRepository</a:t>
            </a:r>
            <a:r>
              <a:rPr lang="en-US" sz="1600" dirty="0">
                <a:latin typeface="Fira Code" panose="020B0509050000020004" pitchFamily="49" charset="0"/>
                <a:ea typeface="Fira Code" panose="020B0509050000020004" pitchFamily="49" charset="0"/>
              </a:rPr>
              <a:t>&lt;Contact, Integer&gt;</a:t>
            </a:r>
            <a:r>
              <a:rPr lang="en-CH" sz="1600" dirty="0">
                <a:latin typeface="Fira Code" panose="020B0509050000020004" pitchFamily="49" charset="0"/>
                <a:ea typeface="Fira Code" panose="020B0509050000020004" pitchFamily="49" charset="0"/>
              </a:rPr>
              <a:t> </a:t>
            </a: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sp>
        <p:nvSpPr>
          <p:cNvPr id="9" name="Graphic 14">
            <a:extLst>
              <a:ext uri="{FF2B5EF4-FFF2-40B4-BE49-F238E27FC236}">
                <a16:creationId xmlns:a16="http://schemas.microsoft.com/office/drawing/2014/main" id="{9FEC1DE1-FDD9-491D-B23A-041DD1AE9541}"/>
              </a:ext>
            </a:extLst>
          </p:cNvPr>
          <p:cNvSpPr/>
          <p:nvPr/>
        </p:nvSpPr>
        <p:spPr>
          <a:xfrm flipH="1">
            <a:off x="6414667" y="3082178"/>
            <a:ext cx="1589116" cy="611252"/>
          </a:xfrm>
          <a:custGeom>
            <a:avLst/>
            <a:gdLst>
              <a:gd name="connsiteX0" fmla="*/ 2438400 w 4876800"/>
              <a:gd name="connsiteY0" fmla="*/ 4267200 h 4267200"/>
              <a:gd name="connsiteX1" fmla="*/ 0 w 4876800"/>
              <a:gd name="connsiteY1" fmla="*/ 2286000 h 4267200"/>
              <a:gd name="connsiteX2" fmla="*/ 542925 w 4876800"/>
              <a:gd name="connsiteY2" fmla="*/ 1041083 h 4267200"/>
              <a:gd name="connsiteX3" fmla="*/ 20955 w 4876800"/>
              <a:gd name="connsiteY3" fmla="*/ 128588 h 4267200"/>
              <a:gd name="connsiteX4" fmla="*/ 6668 w 4876800"/>
              <a:gd name="connsiteY4" fmla="*/ 45720 h 4267200"/>
              <a:gd name="connsiteX5" fmla="*/ 76200 w 4876800"/>
              <a:gd name="connsiteY5" fmla="*/ 0 h 4267200"/>
              <a:gd name="connsiteX6" fmla="*/ 1415415 w 4876800"/>
              <a:gd name="connsiteY6" fmla="*/ 489585 h 4267200"/>
              <a:gd name="connsiteX7" fmla="*/ 2438400 w 4876800"/>
              <a:gd name="connsiteY7" fmla="*/ 304800 h 4267200"/>
              <a:gd name="connsiteX8" fmla="*/ 4876800 w 4876800"/>
              <a:gd name="connsiteY8" fmla="*/ 2286000 h 4267200"/>
              <a:gd name="connsiteX9" fmla="*/ 2438400 w 4876800"/>
              <a:gd name="connsiteY9" fmla="*/ 426720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4267200"/>
                </a:moveTo>
                <a:cubicBezTo>
                  <a:pt x="1091565" y="4267200"/>
                  <a:pt x="0" y="3380423"/>
                  <a:pt x="0" y="2286000"/>
                </a:cubicBezTo>
                <a:cubicBezTo>
                  <a:pt x="0" y="1813560"/>
                  <a:pt x="203835" y="1381125"/>
                  <a:pt x="542925" y="1041083"/>
                </a:cubicBezTo>
                <a:cubicBezTo>
                  <a:pt x="423863" y="561023"/>
                  <a:pt x="25718" y="133350"/>
                  <a:pt x="20955" y="128588"/>
                </a:cubicBezTo>
                <a:cubicBezTo>
                  <a:pt x="0" y="106680"/>
                  <a:pt x="-5715" y="74295"/>
                  <a:pt x="6668" y="45720"/>
                </a:cubicBezTo>
                <a:cubicBezTo>
                  <a:pt x="19050" y="17145"/>
                  <a:pt x="45720" y="0"/>
                  <a:pt x="76200" y="0"/>
                </a:cubicBezTo>
                <a:cubicBezTo>
                  <a:pt x="707708" y="0"/>
                  <a:pt x="1181100" y="302895"/>
                  <a:pt x="1415415" y="489585"/>
                </a:cubicBezTo>
                <a:cubicBezTo>
                  <a:pt x="1726883" y="372428"/>
                  <a:pt x="2072640" y="304800"/>
                  <a:pt x="2438400" y="304800"/>
                </a:cubicBezTo>
                <a:cubicBezTo>
                  <a:pt x="3785235" y="304800"/>
                  <a:pt x="4876800" y="1191578"/>
                  <a:pt x="4876800" y="2286000"/>
                </a:cubicBezTo>
                <a:cubicBezTo>
                  <a:pt x="4876800" y="3380423"/>
                  <a:pt x="3785235" y="4267200"/>
                  <a:pt x="2438400" y="4267200"/>
                </a:cubicBezTo>
                <a:close/>
              </a:path>
            </a:pathLst>
          </a:custGeom>
          <a:solidFill>
            <a:srgbClr val="000000"/>
          </a:solidFill>
          <a:ln w="9525" cap="flat">
            <a:noFill/>
            <a:prstDash val="solid"/>
            <a:miter/>
          </a:ln>
        </p:spPr>
        <p:txBody>
          <a:bodyPr tIns="36000" bIns="0" rtlCol="0" anchor="ctr"/>
          <a:lstStyle/>
          <a:p>
            <a:pPr algn="ctr"/>
            <a:r>
              <a:rPr lang="de-CH" sz="1600" dirty="0">
                <a:solidFill>
                  <a:schemeClr val="bg1"/>
                </a:solidFill>
              </a:rPr>
              <a:t>Entity-Typ</a:t>
            </a:r>
          </a:p>
        </p:txBody>
      </p:sp>
      <p:graphicFrame>
        <p:nvGraphicFramePr>
          <p:cNvPr id="13" name="Content Placeholder 5">
            <a:extLst>
              <a:ext uri="{FF2B5EF4-FFF2-40B4-BE49-F238E27FC236}">
                <a16:creationId xmlns:a16="http://schemas.microsoft.com/office/drawing/2014/main" id="{A5C8508C-3D60-48AC-9D4E-94CA9AC49183}"/>
              </a:ext>
            </a:extLst>
          </p:cNvPr>
          <p:cNvGraphicFramePr>
            <a:graphicFrameLocks/>
          </p:cNvGraphicFramePr>
          <p:nvPr/>
        </p:nvGraphicFramePr>
        <p:xfrm>
          <a:off x="874664" y="4084308"/>
          <a:ext cx="9050434" cy="2596647"/>
        </p:xfrm>
        <a:graphic>
          <a:graphicData uri="http://schemas.openxmlformats.org/drawingml/2006/table">
            <a:tbl>
              <a:tblPr firstRow="1" bandRow="1">
                <a:effectLst>
                  <a:outerShdw blurRad="241300" dist="63500" dir="5400000" algn="ctr" rotWithShape="0">
                    <a:srgbClr val="000000">
                      <a:alpha val="35000"/>
                    </a:srgbClr>
                  </a:outerShdw>
                </a:effectLst>
                <a:tableStyleId>{00A15C55-8517-42AA-B614-E9B94910E393}</a:tableStyleId>
              </a:tblPr>
              <a:tblGrid>
                <a:gridCol w="4073108">
                  <a:extLst>
                    <a:ext uri="{9D8B030D-6E8A-4147-A177-3AD203B41FA5}">
                      <a16:colId xmlns:a16="http://schemas.microsoft.com/office/drawing/2014/main" val="3060758703"/>
                    </a:ext>
                  </a:extLst>
                </a:gridCol>
                <a:gridCol w="4977326">
                  <a:extLst>
                    <a:ext uri="{9D8B030D-6E8A-4147-A177-3AD203B41FA5}">
                      <a16:colId xmlns:a16="http://schemas.microsoft.com/office/drawing/2014/main" val="3007024679"/>
                    </a:ext>
                  </a:extLst>
                </a:gridCol>
              </a:tblGrid>
              <a:tr h="436431">
                <a:tc>
                  <a:txBody>
                    <a:bodyPr/>
                    <a:lstStyle/>
                    <a:p>
                      <a:pPr algn="l"/>
                      <a:r>
                        <a:rPr lang="en-US" sz="1800" b="0" dirty="0" err="1">
                          <a:latin typeface="+mn-lt"/>
                          <a:ea typeface="Fira Code" panose="020B0509050000020004" pitchFamily="49" charset="0"/>
                        </a:rPr>
                        <a:t>Methoden</a:t>
                      </a:r>
                      <a:endParaRPr lang="de-CH" sz="2000" b="0" dirty="0">
                        <a:latin typeface="+mn-lt"/>
                        <a:ea typeface="Fira Code" panose="020B05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sz="1800" b="0" dirty="0" err="1">
                          <a:latin typeface="+mn-lt"/>
                          <a:ea typeface="Fira Code" panose="020B0509050000020004" pitchFamily="49" charset="0"/>
                        </a:rPr>
                        <a:t>Beschreibung</a:t>
                      </a:r>
                      <a:endParaRPr lang="de-CH" sz="1700" b="0" dirty="0">
                        <a:latin typeface="Fira Code" panose="020B0509050000020004" pitchFamily="49" charset="0"/>
                        <a:ea typeface="Fira Code" panose="020B05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2166942910"/>
                  </a:ext>
                </a:extLst>
              </a:tr>
              <a:tr h="436431">
                <a:tc>
                  <a:txBody>
                    <a:bodyPr/>
                    <a:lstStyle/>
                    <a:p>
                      <a:pPr algn="l"/>
                      <a:r>
                        <a:rPr lang="en-US"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findById</a:t>
                      </a:r>
                      <a:r>
                        <a:rPr lang="en-US"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(id)</a:t>
                      </a:r>
                      <a:r>
                        <a:rPr lang="en-US" dirty="0"/>
                        <a:t>, </a:t>
                      </a:r>
                      <a:r>
                        <a:rPr lang="en-US"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findAll</a:t>
                      </a:r>
                      <a:r>
                        <a:rPr lang="en-US"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endPar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endParaRP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de-CH" noProof="0" dirty="0"/>
                        <a:t>Lädt benötigte Daten aus der DB und erstellt Entity-Objekte daraus</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765432799"/>
                  </a:ext>
                </a:extLst>
              </a:tr>
              <a:tr h="436431">
                <a:tc>
                  <a:txBody>
                    <a:bodyPr/>
                    <a:lstStyle/>
                    <a:p>
                      <a:pPr algn="l"/>
                      <a:r>
                        <a:rPr lang="de-CH"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delete</a:t>
                      </a:r>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r>
                        <a:rPr lang="de-CH"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entity</a:t>
                      </a:r>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r>
                        <a:rPr lang="de-CH" dirty="0"/>
                        <a:t>, </a:t>
                      </a:r>
                      <a:r>
                        <a:rPr lang="de-CH"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deleteById</a:t>
                      </a:r>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r>
                        <a:rPr lang="de-CH"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id</a:t>
                      </a:r>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r>
                        <a:rPr lang="de-CH" dirty="0"/>
                        <a:t>, </a:t>
                      </a:r>
                      <a:r>
                        <a:rPr lang="de-CH"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deleteAll</a:t>
                      </a:r>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dirty="0" err="1"/>
                        <a:t>Löscht</a:t>
                      </a:r>
                      <a:r>
                        <a:rPr lang="en-US" dirty="0"/>
                        <a:t> die </a:t>
                      </a:r>
                      <a:r>
                        <a:rPr lang="en-US" dirty="0" err="1"/>
                        <a:t>Einträge</a:t>
                      </a:r>
                      <a:r>
                        <a:rPr lang="en-US" dirty="0"/>
                        <a:t>, die den </a:t>
                      </a:r>
                      <a:r>
                        <a:rPr lang="en-US" dirty="0" err="1"/>
                        <a:t>gegebenen</a:t>
                      </a:r>
                      <a:r>
                        <a:rPr lang="en-US" dirty="0"/>
                        <a:t> Entities </a:t>
                      </a:r>
                      <a:r>
                        <a:rPr lang="en-US" dirty="0" err="1"/>
                        <a:t>entsprechen</a:t>
                      </a:r>
                      <a:r>
                        <a:rPr lang="en-US" dirty="0"/>
                        <a:t>, </a:t>
                      </a:r>
                      <a:r>
                        <a:rPr lang="en-US" dirty="0" err="1"/>
                        <a:t>aus</a:t>
                      </a:r>
                      <a:r>
                        <a:rPr lang="en-US" dirty="0"/>
                        <a:t> der DB</a:t>
                      </a:r>
                      <a:endParaRPr lang="de-CH"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703851674"/>
                  </a:ext>
                </a:extLst>
              </a:tr>
              <a:tr h="436431">
                <a:tc>
                  <a:txBody>
                    <a:bodyPr/>
                    <a:lstStyle/>
                    <a:p>
                      <a:pPr algn="l"/>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save(</a:t>
                      </a:r>
                      <a:r>
                        <a:rPr lang="de-CH"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entity</a:t>
                      </a:r>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r>
                        <a:rPr lang="de-CH" dirty="0"/>
                        <a:t>, </a:t>
                      </a:r>
                      <a:r>
                        <a:rPr lang="de-CH"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saveAll</a:t>
                      </a:r>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r>
                        <a:rPr lang="de-CH" sz="18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entities</a:t>
                      </a:r>
                      <a:r>
                        <a:rPr lang="de-CH" sz="18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gn="l"/>
                      <a:r>
                        <a:rPr lang="en-US" dirty="0" err="1"/>
                        <a:t>Speichert</a:t>
                      </a:r>
                      <a:r>
                        <a:rPr lang="en-US" dirty="0"/>
                        <a:t> </a:t>
                      </a:r>
                      <a:r>
                        <a:rPr lang="en-US" dirty="0" err="1"/>
                        <a:t>neue</a:t>
                      </a:r>
                      <a:r>
                        <a:rPr lang="en-US" dirty="0"/>
                        <a:t> </a:t>
                      </a:r>
                      <a:r>
                        <a:rPr lang="en-US" dirty="0" err="1"/>
                        <a:t>Einträge</a:t>
                      </a:r>
                      <a:r>
                        <a:rPr lang="en-US" dirty="0"/>
                        <a:t> </a:t>
                      </a:r>
                      <a:r>
                        <a:rPr lang="en-US" dirty="0" err="1"/>
                        <a:t>oder</a:t>
                      </a:r>
                      <a:r>
                        <a:rPr lang="en-US" dirty="0"/>
                        <a:t> </a:t>
                      </a:r>
                      <a:r>
                        <a:rPr lang="en-US" dirty="0" err="1"/>
                        <a:t>modifiziert</a:t>
                      </a:r>
                      <a:r>
                        <a:rPr lang="en-US" dirty="0"/>
                        <a:t> die </a:t>
                      </a:r>
                      <a:r>
                        <a:rPr lang="en-US" dirty="0" err="1"/>
                        <a:t>entsprechenden</a:t>
                      </a:r>
                      <a:r>
                        <a:rPr lang="en-US" dirty="0"/>
                        <a:t> </a:t>
                      </a:r>
                      <a:r>
                        <a:rPr lang="en-US" dirty="0" err="1"/>
                        <a:t>Einträge</a:t>
                      </a:r>
                      <a:r>
                        <a:rPr lang="en-US" dirty="0"/>
                        <a:t> in der DB</a:t>
                      </a:r>
                      <a:endParaRPr lang="de-CH" dirty="0"/>
                    </a:p>
                  </a:txBody>
                  <a:tcPr marL="137160" marR="137160" marT="72000" marB="7200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1802970421"/>
                  </a:ext>
                </a:extLst>
              </a:tr>
            </a:tbl>
          </a:graphicData>
        </a:graphic>
      </p:graphicFrame>
      <p:sp>
        <p:nvSpPr>
          <p:cNvPr id="6" name="Graphic 11">
            <a:extLst>
              <a:ext uri="{FF2B5EF4-FFF2-40B4-BE49-F238E27FC236}">
                <a16:creationId xmlns:a16="http://schemas.microsoft.com/office/drawing/2014/main" id="{D8E6A371-3AC3-1E49-A611-D1B06DABD47D}"/>
              </a:ext>
            </a:extLst>
          </p:cNvPr>
          <p:cNvSpPr/>
          <p:nvPr/>
        </p:nvSpPr>
        <p:spPr>
          <a:xfrm>
            <a:off x="9046357" y="2106899"/>
            <a:ext cx="1354798" cy="609600"/>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sz="1600" dirty="0">
                <a:solidFill>
                  <a:schemeClr val="bg1"/>
                </a:solidFill>
                <a:latin typeface="Fira Code" panose="020B0809050000020004" pitchFamily="49" charset="0"/>
                <a:ea typeface="Fira Code" panose="020B0809050000020004" pitchFamily="49" charset="0"/>
                <a:cs typeface="Fira Code" panose="020B0809050000020004" pitchFamily="49" charset="0"/>
              </a:rPr>
              <a:t>@Id</a:t>
            </a:r>
            <a:r>
              <a:rPr lang="de-CH" sz="1600" dirty="0">
                <a:solidFill>
                  <a:schemeClr val="bg1"/>
                </a:solidFill>
              </a:rPr>
              <a:t>-Typ</a:t>
            </a:r>
          </a:p>
        </p:txBody>
      </p:sp>
    </p:spTree>
    <p:extLst>
      <p:ext uri="{BB962C8B-B14F-4D97-AF65-F5344CB8AC3E}">
        <p14:creationId xmlns:p14="http://schemas.microsoft.com/office/powerpoint/2010/main" val="73589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D836A-30A2-4B09-A0F6-24FFDC8B73CD}"/>
              </a:ext>
            </a:extLst>
          </p:cNvPr>
          <p:cNvSpPr>
            <a:spLocks noGrp="1"/>
          </p:cNvSpPr>
          <p:nvPr>
            <p:ph type="title"/>
          </p:nvPr>
        </p:nvSpPr>
        <p:spPr/>
        <p:txBody>
          <a:bodyPr/>
          <a:lstStyle/>
          <a:p>
            <a:r>
              <a:rPr lang="de-CH" dirty="0" err="1"/>
              <a:t>Repositories</a:t>
            </a:r>
            <a:r>
              <a:rPr lang="de-CH" dirty="0"/>
              <a:t> erweitern</a:t>
            </a:r>
          </a:p>
        </p:txBody>
      </p:sp>
      <p:sp>
        <p:nvSpPr>
          <p:cNvPr id="3" name="Content Placeholder 2">
            <a:extLst>
              <a:ext uri="{FF2B5EF4-FFF2-40B4-BE49-F238E27FC236}">
                <a16:creationId xmlns:a16="http://schemas.microsoft.com/office/drawing/2014/main" id="{BF8C78B7-3F1A-4497-85B8-150C856235F6}"/>
              </a:ext>
            </a:extLst>
          </p:cNvPr>
          <p:cNvSpPr>
            <a:spLocks noGrp="1"/>
          </p:cNvSpPr>
          <p:nvPr>
            <p:ph idx="1"/>
          </p:nvPr>
        </p:nvSpPr>
        <p:spPr/>
        <p:txBody>
          <a:bodyPr>
            <a:normAutofit/>
          </a:bodyPr>
          <a:lstStyle/>
          <a:p>
            <a:r>
              <a:rPr lang="en-CH" dirty="0"/>
              <a:t>Wir k</a:t>
            </a:r>
            <a:r>
              <a:rPr lang="de-CH" dirty="0" err="1"/>
              <a:t>önnen</a:t>
            </a:r>
            <a:r>
              <a:rPr lang="de-CH" dirty="0"/>
              <a:t> </a:t>
            </a:r>
            <a:r>
              <a:rPr lang="en-CH" dirty="0" err="1"/>
              <a:t>im</a:t>
            </a:r>
            <a:r>
              <a:rPr lang="en-CH" dirty="0"/>
              <a:t> Interface </a:t>
            </a:r>
            <a:r>
              <a:rPr lang="de-CH" dirty="0"/>
              <a:t>weitere Methoden deklarieren, welche ebenfalls </a:t>
            </a:r>
            <a:r>
              <a:rPr lang="en-CH" dirty="0" err="1"/>
              <a:t>automatisch</a:t>
            </a:r>
            <a:r>
              <a:rPr lang="en-CH" dirty="0"/>
              <a:t> von Spring </a:t>
            </a:r>
            <a:r>
              <a:rPr lang="de-CH" dirty="0"/>
              <a:t>implementiert werden:</a:t>
            </a:r>
          </a:p>
          <a:p>
            <a:endParaRPr lang="de-CH" dirty="0"/>
          </a:p>
          <a:p>
            <a:endParaRPr lang="de-CH" dirty="0"/>
          </a:p>
          <a:p>
            <a:endParaRPr lang="de-CH" dirty="0"/>
          </a:p>
          <a:p>
            <a:endParaRPr lang="de-CH" dirty="0"/>
          </a:p>
          <a:p>
            <a:r>
              <a:rPr lang="de-CH" dirty="0"/>
              <a:t>Spring Data erstellt SQL-</a:t>
            </a:r>
            <a:r>
              <a:rPr lang="de-CH" dirty="0" err="1"/>
              <a:t>Queries</a:t>
            </a:r>
            <a:r>
              <a:rPr lang="de-CH" dirty="0"/>
              <a:t> </a:t>
            </a:r>
            <a:r>
              <a:rPr lang="de-CH" b="1" i="1" dirty="0">
                <a:solidFill>
                  <a:schemeClr val="accent3"/>
                </a:solidFill>
              </a:rPr>
              <a:t>basierend auf Methodennamen</a:t>
            </a:r>
            <a:r>
              <a:rPr lang="de-CH" dirty="0"/>
              <a:t>.</a:t>
            </a:r>
          </a:p>
          <a:p>
            <a:endParaRPr lang="de-CH" sz="1600" dirty="0"/>
          </a:p>
          <a:p>
            <a:r>
              <a:rPr lang="de-CH" dirty="0"/>
              <a:t>Details in der </a:t>
            </a:r>
            <a:r>
              <a:rPr lang="de-CH" dirty="0">
                <a:hlinkClick r:id="rId2"/>
              </a:rPr>
              <a:t>Dokumentation</a:t>
            </a:r>
            <a:r>
              <a:rPr lang="en-CH" dirty="0"/>
              <a:t>.</a:t>
            </a:r>
            <a:endParaRPr lang="de-CH" sz="2000" u="sng" dirty="0">
              <a:solidFill>
                <a:schemeClr val="accent3"/>
              </a:solidFill>
            </a:endParaRPr>
          </a:p>
        </p:txBody>
      </p:sp>
      <p:sp>
        <p:nvSpPr>
          <p:cNvPr id="4" name="Slide Number Placeholder 3">
            <a:extLst>
              <a:ext uri="{FF2B5EF4-FFF2-40B4-BE49-F238E27FC236}">
                <a16:creationId xmlns:a16="http://schemas.microsoft.com/office/drawing/2014/main" id="{D20C4DE8-3D1D-48F2-AEC0-7F891AA6E518}"/>
              </a:ext>
            </a:extLst>
          </p:cNvPr>
          <p:cNvSpPr>
            <a:spLocks noGrp="1"/>
          </p:cNvSpPr>
          <p:nvPr>
            <p:ph type="sldNum" sz="quarter" idx="4"/>
          </p:nvPr>
        </p:nvSpPr>
        <p:spPr/>
        <p:txBody>
          <a:bodyPr/>
          <a:lstStyle/>
          <a:p>
            <a:fld id="{01E5B819-6909-4CDA-9F8C-527769432568}" type="slidenum">
              <a:rPr lang="en-US" smtClean="0"/>
              <a:t>22</a:t>
            </a:fld>
            <a:endParaRPr lang="en-US" dirty="0"/>
          </a:p>
        </p:txBody>
      </p:sp>
      <p:sp>
        <p:nvSpPr>
          <p:cNvPr id="5" name="Rectangle 4">
            <a:extLst>
              <a:ext uri="{FF2B5EF4-FFF2-40B4-BE49-F238E27FC236}">
                <a16:creationId xmlns:a16="http://schemas.microsoft.com/office/drawing/2014/main" id="{B0740D27-E9EB-4DD9-BBBB-6C2EB6AC9BBE}"/>
              </a:ext>
            </a:extLst>
          </p:cNvPr>
          <p:cNvSpPr/>
          <p:nvPr/>
        </p:nvSpPr>
        <p:spPr>
          <a:xfrm>
            <a:off x="527736" y="2589704"/>
            <a:ext cx="9744289" cy="1663505"/>
          </a:xfrm>
          <a:prstGeom prst="rect">
            <a:avLst/>
          </a:prstGeom>
          <a:solidFill>
            <a:srgbClr val="000000">
              <a:alpha val="3922"/>
            </a:srgbClr>
          </a:solidFill>
          <a:effectLst/>
        </p:spPr>
        <p:txBody>
          <a:bodyPr wrap="none" lIns="180000" tIns="72000" rIns="180000" bIns="144000" numCol="1" anchor="t">
            <a:spAutoFit/>
          </a:bodyPr>
          <a:lstStyle/>
          <a:p>
            <a:pPr>
              <a:lnSpc>
                <a:spcPct val="150000"/>
              </a:lnSpc>
            </a:pPr>
            <a:r>
              <a:rPr lang="it-IT" sz="1600" b="1" dirty="0">
                <a:solidFill>
                  <a:schemeClr val="accent4">
                    <a:lumMod val="75000"/>
                  </a:schemeClr>
                </a:solidFill>
                <a:latin typeface="Fira Code" panose="020B0509050000020004" pitchFamily="49" charset="0"/>
                <a:ea typeface="Fira Code" panose="020B0509050000020004" pitchFamily="49" charset="0"/>
              </a:rPr>
              <a:t>public</a:t>
            </a:r>
            <a:r>
              <a:rPr lang="it-IT" sz="1600" dirty="0">
                <a:latin typeface="Fira Code" panose="020B0509050000020004" pitchFamily="49" charset="0"/>
                <a:ea typeface="Fira Code" panose="020B0509050000020004" pitchFamily="49" charset="0"/>
              </a:rPr>
              <a:t> </a:t>
            </a:r>
            <a:r>
              <a:rPr lang="it-IT" sz="1600" b="1" dirty="0" err="1">
                <a:solidFill>
                  <a:schemeClr val="accent4">
                    <a:lumMod val="75000"/>
                  </a:schemeClr>
                </a:solidFill>
                <a:latin typeface="Fira Code" panose="020B0509050000020004" pitchFamily="49" charset="0"/>
                <a:ea typeface="Fira Code" panose="020B0509050000020004" pitchFamily="49" charset="0"/>
              </a:rPr>
              <a:t>interface</a:t>
            </a:r>
            <a:r>
              <a:rPr lang="it-IT" sz="1600" dirty="0">
                <a:latin typeface="Fira Code" panose="020B0509050000020004" pitchFamily="49" charset="0"/>
                <a:ea typeface="Fira Code" panose="020B0509050000020004" pitchFamily="49" charset="0"/>
              </a:rPr>
              <a:t> </a:t>
            </a:r>
            <a:r>
              <a:rPr lang="en-US" sz="1600" dirty="0" err="1">
                <a:latin typeface="Fira Code" panose="020B0509050000020004" pitchFamily="49" charset="0"/>
                <a:ea typeface="Fira Code" panose="020B0509050000020004" pitchFamily="49" charset="0"/>
              </a:rPr>
              <a:t>ContactRepository</a:t>
            </a:r>
            <a:r>
              <a:rPr lang="en-CH" sz="1600" dirty="0">
                <a:latin typeface="Fira Code" panose="020B0509050000020004" pitchFamily="49" charset="0"/>
                <a:ea typeface="Fira Code" panose="020B0509050000020004" pitchFamily="49" charset="0"/>
              </a:rPr>
              <a:t> </a:t>
            </a:r>
            <a:r>
              <a:rPr lang="en-US" sz="1600" b="1" dirty="0">
                <a:solidFill>
                  <a:schemeClr val="accent4">
                    <a:lumMod val="75000"/>
                  </a:schemeClr>
                </a:solidFill>
                <a:latin typeface="Fira Code" panose="020B0509050000020004" pitchFamily="49" charset="0"/>
                <a:ea typeface="Fira Code" panose="020B0509050000020004" pitchFamily="49" charset="0"/>
              </a:rPr>
              <a:t>extends</a:t>
            </a:r>
            <a:r>
              <a:rPr lang="en-US" sz="1600" dirty="0">
                <a:latin typeface="Fira Code" panose="020B0509050000020004" pitchFamily="49" charset="0"/>
                <a:ea typeface="Fira Code" panose="020B0509050000020004" pitchFamily="49" charset="0"/>
              </a:rPr>
              <a:t> </a:t>
            </a:r>
            <a:r>
              <a:rPr lang="en-US" sz="1600" dirty="0" err="1">
                <a:latin typeface="Fira Code" panose="020B0509050000020004" pitchFamily="49" charset="0"/>
                <a:ea typeface="Fira Code" panose="020B0509050000020004" pitchFamily="49" charset="0"/>
              </a:rPr>
              <a:t>JpaRepository</a:t>
            </a:r>
            <a:r>
              <a:rPr lang="en-US" sz="1600" dirty="0">
                <a:latin typeface="Fira Code" panose="020B0509050000020004" pitchFamily="49" charset="0"/>
                <a:ea typeface="Fira Code" panose="020B0509050000020004" pitchFamily="49" charset="0"/>
              </a:rPr>
              <a:t>&lt;Contact, Integer&gt;</a:t>
            </a:r>
            <a:r>
              <a:rPr lang="it-IT" sz="1600" dirty="0">
                <a:latin typeface="Fira Code" panose="020B0509050000020004" pitchFamily="49" charset="0"/>
                <a:ea typeface="Fira Code" panose="020B0509050000020004" pitchFamily="49" charset="0"/>
              </a:rPr>
              <a:t> {</a:t>
            </a:r>
          </a:p>
          <a:p>
            <a:pPr>
              <a:lnSpc>
                <a:spcPct val="150000"/>
              </a:lnSpc>
            </a:pPr>
            <a:r>
              <a:rPr lang="it-IT" sz="1600" dirty="0">
                <a:solidFill>
                  <a:srgbClr val="7030A0"/>
                </a:solidFill>
                <a:latin typeface="Fira Code" panose="020B0509050000020004" pitchFamily="49" charset="0"/>
                <a:ea typeface="Fira Code" panose="020B0509050000020004" pitchFamily="49" charset="0"/>
              </a:rPr>
              <a:t>    List&lt;Contact&gt; </a:t>
            </a:r>
            <a:r>
              <a:rPr lang="it-IT" sz="1600" dirty="0" err="1">
                <a:solidFill>
                  <a:srgbClr val="7030A0"/>
                </a:solidFill>
                <a:latin typeface="Fira Code" panose="020B0509050000020004" pitchFamily="49" charset="0"/>
                <a:ea typeface="Fira Code" panose="020B0509050000020004" pitchFamily="49" charset="0"/>
              </a:rPr>
              <a:t>findByLastName</a:t>
            </a:r>
            <a:r>
              <a:rPr lang="it-IT" sz="1600" dirty="0">
                <a:solidFill>
                  <a:srgbClr val="7030A0"/>
                </a:solidFill>
                <a:latin typeface="Fira Code" panose="020B0509050000020004" pitchFamily="49" charset="0"/>
                <a:ea typeface="Fira Code" panose="020B0509050000020004" pitchFamily="49" charset="0"/>
              </a:rPr>
              <a:t>(</a:t>
            </a:r>
            <a:r>
              <a:rPr lang="it-IT" sz="1600" dirty="0" err="1">
                <a:solidFill>
                  <a:srgbClr val="7030A0"/>
                </a:solidFill>
                <a:latin typeface="Fira Code" panose="020B0509050000020004" pitchFamily="49" charset="0"/>
                <a:ea typeface="Fira Code" panose="020B0509050000020004" pitchFamily="49" charset="0"/>
              </a:rPr>
              <a:t>String</a:t>
            </a:r>
            <a:r>
              <a:rPr lang="it-IT" sz="1600" dirty="0">
                <a:solidFill>
                  <a:srgbClr val="7030A0"/>
                </a:solidFill>
                <a:latin typeface="Fira Code" panose="020B0509050000020004" pitchFamily="49" charset="0"/>
                <a:ea typeface="Fira Code" panose="020B0509050000020004" pitchFamily="49" charset="0"/>
              </a:rPr>
              <a:t> </a:t>
            </a:r>
            <a:r>
              <a:rPr lang="it-IT" sz="1600" dirty="0" err="1">
                <a:solidFill>
                  <a:srgbClr val="7030A0"/>
                </a:solidFill>
                <a:latin typeface="Fira Code" panose="020B0509050000020004" pitchFamily="49" charset="0"/>
                <a:ea typeface="Fira Code" panose="020B0509050000020004" pitchFamily="49" charset="0"/>
              </a:rPr>
              <a:t>lastName</a:t>
            </a:r>
            <a:r>
              <a:rPr lang="it-IT" sz="1600" dirty="0">
                <a:solidFill>
                  <a:srgbClr val="7030A0"/>
                </a:solidFill>
                <a:latin typeface="Fira Code" panose="020B0509050000020004" pitchFamily="49" charset="0"/>
                <a:ea typeface="Fira Code" panose="020B0509050000020004" pitchFamily="49" charset="0"/>
              </a:rPr>
              <a:t>);</a:t>
            </a:r>
            <a:endParaRPr lang="it-IT" sz="1600" dirty="0">
              <a:latin typeface="Fira Code" panose="020B0509050000020004" pitchFamily="49" charset="0"/>
              <a:ea typeface="Fira Code" panose="020B0509050000020004" pitchFamily="49" charset="0"/>
            </a:endParaRPr>
          </a:p>
          <a:p>
            <a:pPr>
              <a:lnSpc>
                <a:spcPct val="150000"/>
              </a:lnSpc>
            </a:pPr>
            <a:r>
              <a:rPr lang="it-IT" sz="1600" dirty="0">
                <a:solidFill>
                  <a:srgbClr val="7030A0"/>
                </a:solidFill>
                <a:latin typeface="Fira Code" panose="020B0509050000020004" pitchFamily="49" charset="0"/>
                <a:ea typeface="Fira Code" panose="020B0509050000020004" pitchFamily="49" charset="0"/>
              </a:rPr>
              <a:t>    List&lt;</a:t>
            </a:r>
            <a:r>
              <a:rPr lang="it-IT" sz="1600" dirty="0" err="1">
                <a:solidFill>
                  <a:srgbClr val="7030A0"/>
                </a:solidFill>
                <a:latin typeface="Fira Code" panose="020B0509050000020004" pitchFamily="49" charset="0"/>
                <a:ea typeface="Fira Code" panose="020B0509050000020004" pitchFamily="49" charset="0"/>
              </a:rPr>
              <a:t>Contact</a:t>
            </a:r>
            <a:r>
              <a:rPr lang="it-IT" sz="1600" dirty="0">
                <a:solidFill>
                  <a:srgbClr val="7030A0"/>
                </a:solidFill>
                <a:latin typeface="Fira Code" panose="020B0509050000020004" pitchFamily="49" charset="0"/>
                <a:ea typeface="Fira Code" panose="020B0509050000020004" pitchFamily="49" charset="0"/>
              </a:rPr>
              <a:t>&gt; </a:t>
            </a:r>
            <a:r>
              <a:rPr lang="it-IT" sz="1600" dirty="0" err="1">
                <a:solidFill>
                  <a:srgbClr val="7030A0"/>
                </a:solidFill>
                <a:latin typeface="Fira Code" panose="020B0509050000020004" pitchFamily="49" charset="0"/>
                <a:ea typeface="Fira Code" panose="020B0509050000020004" pitchFamily="49" charset="0"/>
              </a:rPr>
              <a:t>findByFirstNameAndAgeLessThan</a:t>
            </a:r>
            <a:r>
              <a:rPr lang="it-IT" sz="1600" dirty="0">
                <a:solidFill>
                  <a:srgbClr val="7030A0"/>
                </a:solidFill>
                <a:latin typeface="Fira Code" panose="020B0509050000020004" pitchFamily="49" charset="0"/>
                <a:ea typeface="Fira Code" panose="020B0509050000020004" pitchFamily="49" charset="0"/>
              </a:rPr>
              <a:t>(</a:t>
            </a:r>
            <a:r>
              <a:rPr lang="it-IT" sz="1600" dirty="0" err="1">
                <a:solidFill>
                  <a:srgbClr val="7030A0"/>
                </a:solidFill>
                <a:latin typeface="Fira Code" panose="020B0509050000020004" pitchFamily="49" charset="0"/>
                <a:ea typeface="Fira Code" panose="020B0509050000020004" pitchFamily="49" charset="0"/>
              </a:rPr>
              <a:t>String</a:t>
            </a:r>
            <a:r>
              <a:rPr lang="it-IT" sz="1600" dirty="0">
                <a:solidFill>
                  <a:srgbClr val="7030A0"/>
                </a:solidFill>
                <a:latin typeface="Fira Code" panose="020B0509050000020004" pitchFamily="49" charset="0"/>
                <a:ea typeface="Fira Code" panose="020B0509050000020004" pitchFamily="49" charset="0"/>
              </a:rPr>
              <a:t> </a:t>
            </a:r>
            <a:r>
              <a:rPr lang="it-IT" sz="1600" dirty="0" err="1">
                <a:solidFill>
                  <a:srgbClr val="7030A0"/>
                </a:solidFill>
                <a:latin typeface="Fira Code" panose="020B0509050000020004" pitchFamily="49" charset="0"/>
                <a:ea typeface="Fira Code" panose="020B0509050000020004" pitchFamily="49" charset="0"/>
              </a:rPr>
              <a:t>firstName</a:t>
            </a:r>
            <a:r>
              <a:rPr lang="it-IT" sz="1600" dirty="0">
                <a:solidFill>
                  <a:srgbClr val="7030A0"/>
                </a:solidFill>
                <a:latin typeface="Fira Code" panose="020B0509050000020004" pitchFamily="49" charset="0"/>
                <a:ea typeface="Fira Code" panose="020B0509050000020004" pitchFamily="49" charset="0"/>
              </a:rPr>
              <a:t>, </a:t>
            </a:r>
            <a:r>
              <a:rPr lang="it-IT" sz="1600" dirty="0" err="1">
                <a:solidFill>
                  <a:srgbClr val="7030A0"/>
                </a:solidFill>
                <a:latin typeface="Fira Code" panose="020B0509050000020004" pitchFamily="49" charset="0"/>
                <a:ea typeface="Fira Code" panose="020B0509050000020004" pitchFamily="49" charset="0"/>
              </a:rPr>
              <a:t>int</a:t>
            </a:r>
            <a:r>
              <a:rPr lang="it-IT" sz="1600" dirty="0">
                <a:solidFill>
                  <a:srgbClr val="7030A0"/>
                </a:solidFill>
                <a:latin typeface="Fira Code" panose="020B0509050000020004" pitchFamily="49" charset="0"/>
                <a:ea typeface="Fira Code" panose="020B0509050000020004" pitchFamily="49" charset="0"/>
              </a:rPr>
              <a:t> </a:t>
            </a:r>
            <a:r>
              <a:rPr lang="it-IT" sz="1600" dirty="0" err="1">
                <a:solidFill>
                  <a:srgbClr val="7030A0"/>
                </a:solidFill>
                <a:latin typeface="Fira Code" panose="020B0509050000020004" pitchFamily="49" charset="0"/>
                <a:ea typeface="Fira Code" panose="020B0509050000020004" pitchFamily="49" charset="0"/>
              </a:rPr>
              <a:t>age</a:t>
            </a:r>
            <a:r>
              <a:rPr lang="it-IT" sz="1600" dirty="0">
                <a:solidFill>
                  <a:srgbClr val="7030A0"/>
                </a:solidFill>
                <a:latin typeface="Fira Code" panose="020B0509050000020004" pitchFamily="49" charset="0"/>
                <a:ea typeface="Fira Code" panose="020B0509050000020004" pitchFamily="49" charset="0"/>
              </a:rPr>
              <a:t>);</a:t>
            </a:r>
          </a:p>
          <a:p>
            <a:pPr>
              <a:lnSpc>
                <a:spcPct val="150000"/>
              </a:lnSpc>
            </a:pPr>
            <a:r>
              <a:rPr lang="it-IT" sz="1600" dirty="0">
                <a:latin typeface="Fira Code" panose="020B0509050000020004" pitchFamily="49" charset="0"/>
                <a:ea typeface="Fira Code" panose="020B0509050000020004" pitchFamily="49" charset="0"/>
              </a:rPr>
              <a:t>}</a:t>
            </a:r>
            <a:endParaRPr lang="en-US" sz="1600" dirty="0">
              <a:solidFill>
                <a:schemeClr val="bg1">
                  <a:lumMod val="65000"/>
                </a:schemeClr>
              </a:solidFill>
              <a:latin typeface="Fira Code" panose="020B0509050000020004" pitchFamily="49" charset="0"/>
              <a:ea typeface="Fira Code" panose="020B0509050000020004" pitchFamily="49" charset="0"/>
            </a:endParaRPr>
          </a:p>
        </p:txBody>
      </p:sp>
    </p:spTree>
    <p:extLst>
      <p:ext uri="{BB962C8B-B14F-4D97-AF65-F5344CB8AC3E}">
        <p14:creationId xmlns:p14="http://schemas.microsoft.com/office/powerpoint/2010/main" val="4225508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03AEE-82AD-EE9F-7165-CD5CA560BF64}"/>
              </a:ext>
            </a:extLst>
          </p:cNvPr>
          <p:cNvSpPr>
            <a:spLocks noGrp="1"/>
          </p:cNvSpPr>
          <p:nvPr>
            <p:ph type="title"/>
          </p:nvPr>
        </p:nvSpPr>
        <p:spPr/>
        <p:txBody>
          <a:bodyPr/>
          <a:lstStyle/>
          <a:p>
            <a:r>
              <a:rPr lang="de-CH" dirty="0"/>
              <a:t>Übung 2: Ein Repository für Contact</a:t>
            </a:r>
            <a:endParaRPr lang="de-CH" sz="3800" dirty="0">
              <a:solidFill>
                <a:schemeClr val="accent4">
                  <a:lumMod val="75000"/>
                </a:schemeClr>
              </a:solidFill>
              <a:latin typeface="Fira Code SemiBold" panose="020B0809050000020004" pitchFamily="49" charset="0"/>
              <a:ea typeface="Fira Code SemiBold" panose="020B0809050000020004" pitchFamily="49" charset="0"/>
            </a:endParaRPr>
          </a:p>
        </p:txBody>
      </p:sp>
      <p:sp>
        <p:nvSpPr>
          <p:cNvPr id="3" name="Content Placeholder 2">
            <a:extLst>
              <a:ext uri="{FF2B5EF4-FFF2-40B4-BE49-F238E27FC236}">
                <a16:creationId xmlns:a16="http://schemas.microsoft.com/office/drawing/2014/main" id="{1BEB02D9-E422-EDCB-F505-67B1C784B8C7}"/>
              </a:ext>
            </a:extLst>
          </p:cNvPr>
          <p:cNvSpPr>
            <a:spLocks noGrp="1"/>
          </p:cNvSpPr>
          <p:nvPr>
            <p:ph idx="1"/>
          </p:nvPr>
        </p:nvSpPr>
        <p:spPr/>
        <p:txBody>
          <a:bodyPr>
            <a:normAutofit/>
          </a:bodyPr>
          <a:lstStyle/>
          <a:p>
            <a:pPr marL="457200" indent="-457200">
              <a:buFont typeface="+mj-lt"/>
              <a:buAutoNum type="alphaLcParenR"/>
            </a:pPr>
            <a:r>
              <a:rPr lang="de-CH" dirty="0"/>
              <a:t>Erstelle ein Spring Data Repository für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a:t>
            </a:r>
            <a:r>
              <a:rPr lang="de-CH" dirty="0"/>
              <a:t>. Du brauchst keine Query-Methoden hinzuzufügen.</a:t>
            </a:r>
          </a:p>
          <a:p>
            <a:pPr marL="457200" indent="-457200">
              <a:spcBef>
                <a:spcPts val="1800"/>
              </a:spcBef>
              <a:buFont typeface="+mj-lt"/>
              <a:buAutoNum type="alphaLcParenR"/>
            </a:pPr>
            <a:r>
              <a:rPr lang="de-CH" dirty="0"/>
              <a:t>Ändere den </a:t>
            </a:r>
            <a:r>
              <a:rPr lang="de-CH" sz="2200" noProof="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ContactService</a:t>
            </a:r>
            <a:r>
              <a:rPr lang="de-CH" dirty="0"/>
              <a:t> so ab, dass statt der </a:t>
            </a:r>
            <a:r>
              <a:rPr lang="de-CH" sz="2200" dirty="0" err="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ArrayList</a:t>
            </a:r>
            <a:r>
              <a:rPr lang="de-CH" dirty="0"/>
              <a:t> das neue Repository zum Speichern der Kontakte verwendet wird. Du bekommst eine Instanz des Repositories durch </a:t>
            </a:r>
            <a:r>
              <a:rPr lang="de-CH" dirty="0" err="1"/>
              <a:t>Dependency-Injection</a:t>
            </a:r>
            <a:r>
              <a:rPr lang="de-CH" dirty="0"/>
              <a:t>. Verwende vorerst folgende Repository-Methoden:</a:t>
            </a:r>
            <a:br>
              <a:rPr lang="de-CH" dirty="0"/>
            </a:br>
            <a:r>
              <a:rPr lang="de-CH" sz="2200" noProof="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findAll()</a:t>
            </a:r>
            <a:r>
              <a:rPr lang="de-CH" noProof="1"/>
              <a:t>, </a:t>
            </a:r>
            <a:r>
              <a:rPr lang="de-CH" sz="2200" noProof="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findById(id),</a:t>
            </a:r>
            <a:r>
              <a:rPr lang="de-CH" noProof="1"/>
              <a:t> </a:t>
            </a:r>
            <a:r>
              <a:rPr lang="de-CH" sz="2200" noProof="1">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save(entity)</a:t>
            </a:r>
            <a:r>
              <a:rPr lang="de-CH" dirty="0"/>
              <a:t>.</a:t>
            </a:r>
          </a:p>
          <a:p>
            <a:pPr marL="457200" indent="-457200">
              <a:spcBef>
                <a:spcPts val="1800"/>
              </a:spcBef>
              <a:buFont typeface="+mj-lt"/>
              <a:buAutoNum type="alphaLcParenR"/>
            </a:pPr>
            <a:r>
              <a:rPr lang="de-CH" dirty="0"/>
              <a:t>Starte die App und überprüfe, dass die Kontakte weiterhin alle angezeigt werden. Öffne nochmals die H2-Console und führe die Abfrage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SELECT</a:t>
            </a:r>
            <a:r>
              <a:rPr lang="de-CH" dirty="0"/>
              <a: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a:t>
            </a:r>
            <a:r>
              <a:rPr lang="de-CH" dirty="0"/>
              <a: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FROM</a:t>
            </a:r>
            <a:r>
              <a:rPr lang="de-CH" dirty="0"/>
              <a:t> </a:t>
            </a:r>
            <a:r>
              <a:rPr lang="de-CH" sz="2200" dirty="0">
                <a:solidFill>
                  <a:schemeClr val="accent4">
                    <a:lumMod val="75000"/>
                  </a:schemeClr>
                </a:solidFill>
                <a:latin typeface="Fira Code" panose="020B0809050000020004" pitchFamily="49" charset="0"/>
                <a:ea typeface="Fira Code" panose="020B0809050000020004" pitchFamily="49" charset="0"/>
                <a:cs typeface="Fira Code" panose="020B0809050000020004" pitchFamily="49" charset="0"/>
              </a:rPr>
              <a:t>CONTACT</a:t>
            </a:r>
            <a:r>
              <a:rPr lang="de-CH" dirty="0"/>
              <a:t> aus. Die Tabellen sollten jetzt gefüllt worden sein.</a:t>
            </a:r>
          </a:p>
        </p:txBody>
      </p:sp>
      <p:sp>
        <p:nvSpPr>
          <p:cNvPr id="4" name="Slide Number Placeholder 3">
            <a:extLst>
              <a:ext uri="{FF2B5EF4-FFF2-40B4-BE49-F238E27FC236}">
                <a16:creationId xmlns:a16="http://schemas.microsoft.com/office/drawing/2014/main" id="{9F6725C3-965B-AC34-05CA-4DD9B978744A}"/>
              </a:ext>
            </a:extLst>
          </p:cNvPr>
          <p:cNvSpPr>
            <a:spLocks noGrp="1"/>
          </p:cNvSpPr>
          <p:nvPr>
            <p:ph type="sldNum" sz="quarter" idx="4"/>
          </p:nvPr>
        </p:nvSpPr>
        <p:spPr/>
        <p:txBody>
          <a:bodyPr/>
          <a:lstStyle/>
          <a:p>
            <a:fld id="{01E5B819-6909-4CDA-9F8C-527769432568}" type="slidenum">
              <a:rPr lang="en-US" smtClean="0"/>
              <a:t>23</a:t>
            </a:fld>
            <a:endParaRPr lang="en-US" dirty="0"/>
          </a:p>
        </p:txBody>
      </p:sp>
    </p:spTree>
    <p:extLst>
      <p:ext uri="{BB962C8B-B14F-4D97-AF65-F5344CB8AC3E}">
        <p14:creationId xmlns:p14="http://schemas.microsoft.com/office/powerpoint/2010/main" val="3873163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3DC9E-7921-442C-9FCC-A05645FB0E52}"/>
              </a:ext>
            </a:extLst>
          </p:cNvPr>
          <p:cNvSpPr>
            <a:spLocks noGrp="1"/>
          </p:cNvSpPr>
          <p:nvPr>
            <p:ph type="title"/>
          </p:nvPr>
        </p:nvSpPr>
        <p:spPr/>
        <p:txBody>
          <a:bodyPr/>
          <a:lstStyle/>
          <a:p>
            <a:r>
              <a:rPr lang="de-CH"/>
              <a:t>Fragen?</a:t>
            </a:r>
          </a:p>
        </p:txBody>
      </p:sp>
      <p:pic>
        <p:nvPicPr>
          <p:cNvPr id="6" name="Content Placeholder 5">
            <a:extLst>
              <a:ext uri="{FF2B5EF4-FFF2-40B4-BE49-F238E27FC236}">
                <a16:creationId xmlns:a16="http://schemas.microsoft.com/office/drawing/2014/main" id="{3A0BE1B4-E05B-4FEC-AF8D-876199683C66}"/>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036356" y="1998150"/>
            <a:ext cx="2727050" cy="3636066"/>
          </a:xfrm>
        </p:spPr>
      </p:pic>
      <p:sp>
        <p:nvSpPr>
          <p:cNvPr id="4" name="Slide Number Placeholder 3">
            <a:extLst>
              <a:ext uri="{FF2B5EF4-FFF2-40B4-BE49-F238E27FC236}">
                <a16:creationId xmlns:a16="http://schemas.microsoft.com/office/drawing/2014/main" id="{0551DC48-A73D-4983-AE09-93D702140DB5}"/>
              </a:ext>
            </a:extLst>
          </p:cNvPr>
          <p:cNvSpPr>
            <a:spLocks noGrp="1"/>
          </p:cNvSpPr>
          <p:nvPr>
            <p:ph type="sldNum" sz="quarter" idx="4"/>
          </p:nvPr>
        </p:nvSpPr>
        <p:spPr/>
        <p:txBody>
          <a:bodyPr/>
          <a:lstStyle/>
          <a:p>
            <a:fld id="{01E5B819-6909-4CDA-9F8C-527769432568}" type="slidenum">
              <a:rPr lang="en-US" smtClean="0"/>
              <a:t>24</a:t>
            </a:fld>
            <a:endParaRPr lang="en-US" dirty="0"/>
          </a:p>
        </p:txBody>
      </p:sp>
    </p:spTree>
    <p:extLst>
      <p:ext uri="{BB962C8B-B14F-4D97-AF65-F5344CB8AC3E}">
        <p14:creationId xmlns:p14="http://schemas.microsoft.com/office/powerpoint/2010/main" val="1007373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BEBE7-9A08-43E7-8D31-FB468C8457F4}"/>
              </a:ext>
            </a:extLst>
          </p:cNvPr>
          <p:cNvSpPr>
            <a:spLocks noGrp="1"/>
          </p:cNvSpPr>
          <p:nvPr>
            <p:ph type="title"/>
          </p:nvPr>
        </p:nvSpPr>
        <p:spPr/>
        <p:txBody>
          <a:bodyPr/>
          <a:lstStyle/>
          <a:p>
            <a:r>
              <a:rPr lang="de-CH" dirty="0"/>
              <a:t>Persistenz</a:t>
            </a:r>
          </a:p>
        </p:txBody>
      </p:sp>
      <p:sp>
        <p:nvSpPr>
          <p:cNvPr id="3" name="Content Placeholder 2">
            <a:extLst>
              <a:ext uri="{FF2B5EF4-FFF2-40B4-BE49-F238E27FC236}">
                <a16:creationId xmlns:a16="http://schemas.microsoft.com/office/drawing/2014/main" id="{6F0A92CB-3A8C-4E1A-A767-002F92A7A4B3}"/>
              </a:ext>
            </a:extLst>
          </p:cNvPr>
          <p:cNvSpPr>
            <a:spLocks noGrp="1"/>
          </p:cNvSpPr>
          <p:nvPr>
            <p:ph idx="1"/>
          </p:nvPr>
        </p:nvSpPr>
        <p:spPr/>
        <p:txBody>
          <a:bodyPr/>
          <a:lstStyle/>
          <a:p>
            <a:r>
              <a:rPr lang="de-CH" dirty="0"/>
              <a:t>Wie werden Daten einer Web-App gespeichert?</a:t>
            </a:r>
          </a:p>
          <a:p>
            <a:r>
              <a:rPr lang="de-CH" dirty="0"/>
              <a:t>Bisher:</a:t>
            </a:r>
          </a:p>
          <a:p>
            <a:endParaRPr lang="de-CH" dirty="0"/>
          </a:p>
          <a:p>
            <a:endParaRPr lang="de-CH" dirty="0"/>
          </a:p>
          <a:p>
            <a:endParaRPr lang="de-CH" dirty="0"/>
          </a:p>
          <a:p>
            <a:endParaRPr lang="de-CH" sz="2800" dirty="0"/>
          </a:p>
          <a:p>
            <a:r>
              <a:rPr lang="de-CH" b="1" dirty="0"/>
              <a:t>Problem:</a:t>
            </a:r>
            <a:r>
              <a:rPr lang="de-CH" dirty="0"/>
              <a:t> Java-Objekte sind nur im RAM abgelegt. Wenn App neugestartet wird, sind sie weg!</a:t>
            </a:r>
          </a:p>
          <a:p>
            <a:r>
              <a:rPr lang="de-CH" b="1" i="1" dirty="0">
                <a:solidFill>
                  <a:schemeClr val="tx2">
                    <a:lumMod val="60000"/>
                    <a:lumOff val="40000"/>
                  </a:schemeClr>
                </a:solidFill>
              </a:rPr>
              <a:t>Persistenz</a:t>
            </a:r>
            <a:r>
              <a:rPr lang="de-CH" b="1" dirty="0">
                <a:solidFill>
                  <a:schemeClr val="tx2">
                    <a:lumMod val="60000"/>
                    <a:lumOff val="40000"/>
                  </a:schemeClr>
                </a:solidFill>
              </a:rPr>
              <a:t>: </a:t>
            </a:r>
            <a:r>
              <a:rPr lang="de-CH" dirty="0"/>
              <a:t>Speichern von Applikationsdaten auf </a:t>
            </a:r>
            <a:r>
              <a:rPr lang="de-CH" b="1" i="1" dirty="0">
                <a:solidFill>
                  <a:schemeClr val="tx2">
                    <a:lumMod val="60000"/>
                    <a:lumOff val="40000"/>
                  </a:schemeClr>
                </a:solidFill>
              </a:rPr>
              <a:t>nichtflüchtigem</a:t>
            </a:r>
            <a:r>
              <a:rPr lang="de-CH" dirty="0"/>
              <a:t> Speichermedium, z.</a:t>
            </a:r>
            <a:r>
              <a:rPr lang="de-CH" sz="1200" dirty="0"/>
              <a:t> </a:t>
            </a:r>
            <a:r>
              <a:rPr lang="de-CH" dirty="0"/>
              <a:t>B. Festplatte.</a:t>
            </a:r>
          </a:p>
        </p:txBody>
      </p:sp>
      <p:sp>
        <p:nvSpPr>
          <p:cNvPr id="4" name="Slide Number Placeholder 3">
            <a:extLst>
              <a:ext uri="{FF2B5EF4-FFF2-40B4-BE49-F238E27FC236}">
                <a16:creationId xmlns:a16="http://schemas.microsoft.com/office/drawing/2014/main" id="{24D0E0B9-DBC7-47B9-A6AB-FC00CA843B83}"/>
              </a:ext>
            </a:extLst>
          </p:cNvPr>
          <p:cNvSpPr>
            <a:spLocks noGrp="1"/>
          </p:cNvSpPr>
          <p:nvPr>
            <p:ph type="sldNum" sz="quarter" idx="4"/>
          </p:nvPr>
        </p:nvSpPr>
        <p:spPr/>
        <p:txBody>
          <a:bodyPr/>
          <a:lstStyle/>
          <a:p>
            <a:fld id="{01E5B819-6909-4CDA-9F8C-527769432568}" type="slidenum">
              <a:rPr lang="en-US" smtClean="0"/>
              <a:t>3</a:t>
            </a:fld>
            <a:endParaRPr lang="en-US" dirty="0"/>
          </a:p>
        </p:txBody>
      </p:sp>
      <p:sp>
        <p:nvSpPr>
          <p:cNvPr id="5" name="Rectangle 4">
            <a:extLst>
              <a:ext uri="{FF2B5EF4-FFF2-40B4-BE49-F238E27FC236}">
                <a16:creationId xmlns:a16="http://schemas.microsoft.com/office/drawing/2014/main" id="{85738013-2EE6-4EE6-A7CE-9C44E843604F}"/>
              </a:ext>
            </a:extLst>
          </p:cNvPr>
          <p:cNvSpPr/>
          <p:nvPr/>
        </p:nvSpPr>
        <p:spPr>
          <a:xfrm>
            <a:off x="2052192" y="1922571"/>
            <a:ext cx="6695377" cy="2818821"/>
          </a:xfrm>
          <a:prstGeom prst="rect">
            <a:avLst/>
          </a:prstGeom>
          <a:solidFill>
            <a:srgbClr val="000000">
              <a:alpha val="3922"/>
            </a:srgbClr>
          </a:solidFill>
          <a:effectLst/>
        </p:spPr>
        <p:txBody>
          <a:bodyPr wrap="none" lIns="180000" tIns="72000" rIns="180000" bIns="144000" numCol="1" anchor="t">
            <a:spAutoFit/>
          </a:bodyPr>
          <a:lstStyle/>
          <a:p>
            <a:pPr>
              <a:lnSpc>
                <a:spcPct val="125000"/>
              </a:lnSpc>
            </a:pPr>
            <a:r>
              <a:rPr lang="de-CH" sz="1600" b="1" noProof="1">
                <a:solidFill>
                  <a:schemeClr val="accent4">
                    <a:lumMod val="75000"/>
                  </a:schemeClr>
                </a:solidFill>
                <a:latin typeface="Fira Code" panose="020B0509050000020004" pitchFamily="49" charset="0"/>
                <a:ea typeface="Fira Code" panose="020B0509050000020004" pitchFamily="49" charset="0"/>
              </a:rPr>
              <a:t>public</a:t>
            </a: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class</a:t>
            </a:r>
            <a:r>
              <a:rPr lang="de-CH" sz="1600" noProof="1">
                <a:latin typeface="Fira Code" panose="020B0509050000020004" pitchFamily="49" charset="0"/>
                <a:ea typeface="Fira Code" panose="020B0509050000020004" pitchFamily="49" charset="0"/>
              </a:rPr>
              <a:t> ContactService {</a:t>
            </a: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private</a:t>
            </a:r>
            <a:r>
              <a:rPr lang="de-CH" sz="1600" noProof="1">
                <a:latin typeface="Fira Code" panose="020B0509050000020004" pitchFamily="49" charset="0"/>
                <a:ea typeface="Fira Code" panose="020B0509050000020004" pitchFamily="49" charset="0"/>
              </a:rPr>
              <a:t> List&lt;Contact&gt; </a:t>
            </a:r>
            <a:r>
              <a:rPr lang="de-CH" sz="1600" noProof="1">
                <a:solidFill>
                  <a:schemeClr val="accent3">
                    <a:lumMod val="75000"/>
                  </a:schemeClr>
                </a:solidFill>
                <a:latin typeface="Fira Code" panose="020B0509050000020004" pitchFamily="49" charset="0"/>
                <a:ea typeface="Fira Code" panose="020B0509050000020004" pitchFamily="49" charset="0"/>
              </a:rPr>
              <a:t>contacts</a:t>
            </a:r>
            <a:r>
              <a:rPr lang="de-CH" sz="1600" noProof="1">
                <a:latin typeface="Fira Code" panose="020B0509050000020004" pitchFamily="49" charset="0"/>
                <a:ea typeface="Fira Code" panose="020B0509050000020004" pitchFamily="49" charset="0"/>
              </a:rPr>
              <a:t>;</a:t>
            </a:r>
          </a:p>
          <a:p>
            <a:pPr>
              <a:lnSpc>
                <a:spcPct val="125000"/>
              </a:lnSpc>
            </a:pPr>
            <a:endParaRPr lang="de-CH" sz="800" noProof="1">
              <a:latin typeface="Fira Code" panose="020B0509050000020004" pitchFamily="49" charset="0"/>
              <a:ea typeface="Fira Code" panose="020B0509050000020004" pitchFamily="49" charset="0"/>
            </a:endParaRPr>
          </a:p>
          <a:p>
            <a:pPr>
              <a:lnSpc>
                <a:spcPct val="125000"/>
              </a:lnSpc>
            </a:pP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public void</a:t>
            </a:r>
            <a:r>
              <a:rPr lang="de-CH" sz="1600" noProof="1">
                <a:latin typeface="Fira Code" panose="020B0509050000020004" pitchFamily="49" charset="0"/>
                <a:ea typeface="Fira Code" panose="020B0509050000020004" pitchFamily="49" charset="0"/>
              </a:rPr>
              <a:t> add(String first, String last, </a:t>
            </a:r>
            <a:r>
              <a:rPr lang="de-CH" sz="1600" noProof="1">
                <a:solidFill>
                  <a:schemeClr val="accent5"/>
                </a:solidFill>
                <a:latin typeface="Fira Code" panose="020B0509050000020004" pitchFamily="49" charset="0"/>
                <a:ea typeface="Fira Code" panose="020B0509050000020004" pitchFamily="49" charset="0"/>
              </a:rPr>
              <a:t>…</a:t>
            </a:r>
            <a:r>
              <a:rPr lang="de-CH" sz="1600" noProof="1">
                <a:latin typeface="Fira Code" panose="020B0509050000020004" pitchFamily="49" charset="0"/>
                <a:ea typeface="Fira Code" panose="020B0509050000020004" pitchFamily="49" charset="0"/>
              </a:rPr>
              <a:t>) {</a:t>
            </a:r>
          </a:p>
          <a:p>
            <a:pPr>
              <a:lnSpc>
                <a:spcPct val="125000"/>
              </a:lnSpc>
            </a:pPr>
            <a:r>
              <a:rPr lang="de-CH" sz="1600" noProof="1">
                <a:latin typeface="Fira Code" panose="020B0509050000020004" pitchFamily="49" charset="0"/>
                <a:ea typeface="Fira Code" panose="020B0509050000020004" pitchFamily="49" charset="0"/>
              </a:rPr>
              <a:t>      </a:t>
            </a:r>
            <a:r>
              <a:rPr lang="de-CH" sz="1600" b="1" noProof="1">
                <a:solidFill>
                  <a:schemeClr val="accent4">
                    <a:lumMod val="75000"/>
                  </a:schemeClr>
                </a:solidFill>
                <a:latin typeface="Fira Code" panose="020B0509050000020004" pitchFamily="49" charset="0"/>
                <a:ea typeface="Fira Code" panose="020B0509050000020004" pitchFamily="49" charset="0"/>
              </a:rPr>
              <a:t>var</a:t>
            </a:r>
            <a:r>
              <a:rPr lang="de-CH" sz="1600" noProof="1">
                <a:latin typeface="Fira Code" panose="020B0509050000020004" pitchFamily="49" charset="0"/>
                <a:ea typeface="Fira Code" panose="020B0509050000020004" pitchFamily="49" charset="0"/>
              </a:rPr>
              <a:t> contact = </a:t>
            </a:r>
            <a:r>
              <a:rPr lang="de-CH" sz="1600" b="1" noProof="1">
                <a:solidFill>
                  <a:schemeClr val="accent4">
                    <a:lumMod val="75000"/>
                  </a:schemeClr>
                </a:solidFill>
                <a:latin typeface="Fira Code" panose="020B0509050000020004" pitchFamily="49" charset="0"/>
                <a:ea typeface="Fira Code" panose="020B0509050000020004" pitchFamily="49" charset="0"/>
              </a:rPr>
              <a:t>new</a:t>
            </a:r>
            <a:r>
              <a:rPr lang="de-CH" sz="1600" noProof="1">
                <a:latin typeface="Fira Code" panose="020B0509050000020004" pitchFamily="49" charset="0"/>
                <a:ea typeface="Fira Code" panose="020B0509050000020004" pitchFamily="49" charset="0"/>
              </a:rPr>
              <a:t> Contact();</a:t>
            </a:r>
          </a:p>
          <a:p>
            <a:pPr>
              <a:lnSpc>
                <a:spcPct val="125000"/>
              </a:lnSpc>
            </a:pPr>
            <a:r>
              <a:rPr lang="de-CH" sz="1600" noProof="1">
                <a:latin typeface="Fira Code" panose="020B0509050000020004" pitchFamily="49" charset="0"/>
                <a:ea typeface="Fira Code" panose="020B0509050000020004" pitchFamily="49" charset="0"/>
              </a:rPr>
              <a:t>      </a:t>
            </a:r>
            <a:r>
              <a:rPr lang="de-CH" sz="1600" noProof="1">
                <a:solidFill>
                  <a:schemeClr val="accent5"/>
                </a:solidFill>
                <a:latin typeface="Fira Code" panose="020B0509050000020004" pitchFamily="49" charset="0"/>
                <a:ea typeface="Fira Code" panose="020B0509050000020004" pitchFamily="49" charset="0"/>
              </a:rPr>
              <a:t>...</a:t>
            </a:r>
          </a:p>
          <a:p>
            <a:pPr>
              <a:lnSpc>
                <a:spcPct val="125000"/>
              </a:lnSpc>
            </a:pPr>
            <a:r>
              <a:rPr lang="de-CH" sz="1600" noProof="1">
                <a:latin typeface="Fira Code" panose="020B0509050000020004" pitchFamily="49" charset="0"/>
                <a:ea typeface="Fira Code" panose="020B0509050000020004" pitchFamily="49" charset="0"/>
              </a:rPr>
              <a:t>      </a:t>
            </a:r>
            <a:r>
              <a:rPr lang="de-CH" sz="1600" noProof="1">
                <a:solidFill>
                  <a:schemeClr val="accent3">
                    <a:lumMod val="75000"/>
                  </a:schemeClr>
                </a:solidFill>
                <a:latin typeface="Fira Code" panose="020B0509050000020004" pitchFamily="49" charset="0"/>
                <a:ea typeface="Fira Code" panose="020B0509050000020004" pitchFamily="49" charset="0"/>
              </a:rPr>
              <a:t>contacts</a:t>
            </a:r>
            <a:r>
              <a:rPr lang="de-CH" sz="1600" noProof="1">
                <a:latin typeface="Fira Code" panose="020B0509050000020004" pitchFamily="49" charset="0"/>
                <a:ea typeface="Fira Code" panose="020B0509050000020004" pitchFamily="49" charset="0"/>
              </a:rPr>
              <a:t>.add(contact);</a:t>
            </a:r>
          </a:p>
          <a:p>
            <a:pPr>
              <a:lnSpc>
                <a:spcPct val="125000"/>
              </a:lnSpc>
            </a:pPr>
            <a:r>
              <a:rPr lang="de-CH" sz="1600" noProof="1">
                <a:latin typeface="Fira Code" panose="020B0509050000020004" pitchFamily="49" charset="0"/>
                <a:ea typeface="Fira Code" panose="020B0509050000020004" pitchFamily="49" charset="0"/>
              </a:rPr>
              <a:t>   }</a:t>
            </a:r>
          </a:p>
          <a:p>
            <a:pPr>
              <a:lnSpc>
                <a:spcPct val="125000"/>
              </a:lnSpc>
            </a:pPr>
            <a:r>
              <a:rPr lang="de-CH" sz="1600" noProof="1">
                <a:latin typeface="Fira Code" panose="020B0509050000020004" pitchFamily="49" charset="0"/>
                <a:ea typeface="Fira Code" panose="020B0509050000020004" pitchFamily="49" charset="0"/>
              </a:rPr>
              <a:t>}</a:t>
            </a:r>
          </a:p>
        </p:txBody>
      </p:sp>
    </p:spTree>
    <p:extLst>
      <p:ext uri="{BB962C8B-B14F-4D97-AF65-F5344CB8AC3E}">
        <p14:creationId xmlns:p14="http://schemas.microsoft.com/office/powerpoint/2010/main" val="222334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DA52-4AB7-4E1C-9BC9-5879F3260B01}"/>
              </a:ext>
            </a:extLst>
          </p:cNvPr>
          <p:cNvSpPr>
            <a:spLocks noGrp="1"/>
          </p:cNvSpPr>
          <p:nvPr>
            <p:ph type="title"/>
          </p:nvPr>
        </p:nvSpPr>
        <p:spPr/>
        <p:txBody>
          <a:bodyPr/>
          <a:lstStyle/>
          <a:p>
            <a:r>
              <a:rPr lang="de-CH" dirty="0"/>
              <a:t>Möglichkeiten für Persistenz</a:t>
            </a:r>
          </a:p>
        </p:txBody>
      </p:sp>
      <p:sp>
        <p:nvSpPr>
          <p:cNvPr id="4" name="Slide Number Placeholder 3">
            <a:extLst>
              <a:ext uri="{FF2B5EF4-FFF2-40B4-BE49-F238E27FC236}">
                <a16:creationId xmlns:a16="http://schemas.microsoft.com/office/drawing/2014/main" id="{0108A552-ABBD-433C-8FE0-814FD4E8DC55}"/>
              </a:ext>
            </a:extLst>
          </p:cNvPr>
          <p:cNvSpPr>
            <a:spLocks noGrp="1"/>
          </p:cNvSpPr>
          <p:nvPr>
            <p:ph type="sldNum" sz="quarter" idx="4"/>
          </p:nvPr>
        </p:nvSpPr>
        <p:spPr/>
        <p:txBody>
          <a:bodyPr/>
          <a:lstStyle/>
          <a:p>
            <a:fld id="{01E5B819-6909-4CDA-9F8C-527769432568}" type="slidenum">
              <a:rPr lang="en-US" smtClean="0"/>
              <a:t>4</a:t>
            </a:fld>
            <a:endParaRPr lang="en-US" dirty="0"/>
          </a:p>
        </p:txBody>
      </p:sp>
      <p:grpSp>
        <p:nvGrpSpPr>
          <p:cNvPr id="22" name="Group 21">
            <a:extLst>
              <a:ext uri="{FF2B5EF4-FFF2-40B4-BE49-F238E27FC236}">
                <a16:creationId xmlns:a16="http://schemas.microsoft.com/office/drawing/2014/main" id="{832AC1CB-6F3A-4339-AA5C-18621AEA2B91}"/>
              </a:ext>
            </a:extLst>
          </p:cNvPr>
          <p:cNvGrpSpPr/>
          <p:nvPr/>
        </p:nvGrpSpPr>
        <p:grpSpPr>
          <a:xfrm>
            <a:off x="814509" y="2332556"/>
            <a:ext cx="3579835" cy="2534195"/>
            <a:chOff x="1028740" y="2607345"/>
            <a:chExt cx="3579835" cy="2534195"/>
          </a:xfrm>
        </p:grpSpPr>
        <p:sp>
          <p:nvSpPr>
            <p:cNvPr id="8" name="Rectangle 7">
              <a:extLst>
                <a:ext uri="{FF2B5EF4-FFF2-40B4-BE49-F238E27FC236}">
                  <a16:creationId xmlns:a16="http://schemas.microsoft.com/office/drawing/2014/main" id="{DFEB899B-A320-487A-A4F9-CFD19CDA473B}"/>
                </a:ext>
              </a:extLst>
            </p:cNvPr>
            <p:cNvSpPr/>
            <p:nvPr/>
          </p:nvSpPr>
          <p:spPr>
            <a:xfrm>
              <a:off x="1028740" y="2607345"/>
              <a:ext cx="3579835" cy="25341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tIns="288000" rtlCol="0" anchor="t"/>
            <a:lstStyle/>
            <a:p>
              <a:pPr algn="ctr"/>
              <a:r>
                <a:rPr lang="de-CH" sz="2400" dirty="0"/>
                <a:t>Applikation</a:t>
              </a:r>
            </a:p>
          </p:txBody>
        </p:sp>
        <p:sp>
          <p:nvSpPr>
            <p:cNvPr id="10" name="Rectangle 9">
              <a:extLst>
                <a:ext uri="{FF2B5EF4-FFF2-40B4-BE49-F238E27FC236}">
                  <a16:creationId xmlns:a16="http://schemas.microsoft.com/office/drawing/2014/main" id="{8659A671-5561-4E0D-A708-93652689865F}"/>
                </a:ext>
              </a:extLst>
            </p:cNvPr>
            <p:cNvSpPr/>
            <p:nvPr/>
          </p:nvSpPr>
          <p:spPr>
            <a:xfrm>
              <a:off x="1286417" y="3722965"/>
              <a:ext cx="1328885" cy="519043"/>
            </a:xfrm>
            <a:prstGeom prst="rect">
              <a:avLst/>
            </a:prstGeom>
            <a:solidFill>
              <a:schemeClr val="bg1"/>
            </a:solidFill>
            <a:effectLst>
              <a:outerShdw blurRad="241300" dist="63500" dir="5400000" algn="t" rotWithShape="0">
                <a:prstClr val="black">
                  <a:alpha val="35000"/>
                </a:prstClr>
              </a:outerShdw>
            </a:effectLst>
          </p:spPr>
          <p:txBody>
            <a:bodyPr wrap="square" lIns="108000" tIns="72000" rIns="108000" bIns="90000" anchor="ctr">
              <a:noAutofit/>
            </a:bodyPr>
            <a:lstStyle/>
            <a:p>
              <a:pPr algn="ctr">
                <a:lnSpc>
                  <a:spcPct val="110000"/>
                </a:lnSpc>
              </a:pPr>
              <a:r>
                <a:rPr lang="en-US" dirty="0">
                  <a:solidFill>
                    <a:schemeClr val="accent4">
                      <a:lumMod val="75000"/>
                    </a:schemeClr>
                  </a:solidFill>
                  <a:latin typeface="Fira Code" panose="020B0509050000020004" pitchFamily="49" charset="0"/>
                  <a:ea typeface="Fira Code" panose="020B0509050000020004" pitchFamily="49" charset="0"/>
                </a:rPr>
                <a:t>Contact</a:t>
              </a:r>
            </a:p>
          </p:txBody>
        </p:sp>
        <p:sp>
          <p:nvSpPr>
            <p:cNvPr id="11" name="Rectangle 10">
              <a:extLst>
                <a:ext uri="{FF2B5EF4-FFF2-40B4-BE49-F238E27FC236}">
                  <a16:creationId xmlns:a16="http://schemas.microsoft.com/office/drawing/2014/main" id="{87F5F2ED-4990-4282-85E9-38B96F8D4D9B}"/>
                </a:ext>
              </a:extLst>
            </p:cNvPr>
            <p:cNvSpPr/>
            <p:nvPr/>
          </p:nvSpPr>
          <p:spPr>
            <a:xfrm>
              <a:off x="2302589" y="4432252"/>
              <a:ext cx="1328885" cy="519043"/>
            </a:xfrm>
            <a:prstGeom prst="rect">
              <a:avLst/>
            </a:prstGeom>
            <a:solidFill>
              <a:schemeClr val="bg1"/>
            </a:solidFill>
            <a:effectLst>
              <a:outerShdw blurRad="241300" dist="63500" dir="5400000" algn="t" rotWithShape="0">
                <a:prstClr val="black">
                  <a:alpha val="35000"/>
                </a:prstClr>
              </a:outerShdw>
            </a:effectLst>
          </p:spPr>
          <p:txBody>
            <a:bodyPr wrap="square" lIns="108000" tIns="72000" rIns="108000" bIns="90000" anchor="ctr">
              <a:noAutofit/>
            </a:bodyPr>
            <a:lstStyle/>
            <a:p>
              <a:pPr algn="ctr">
                <a:lnSpc>
                  <a:spcPct val="110000"/>
                </a:lnSpc>
              </a:pPr>
              <a:r>
                <a:rPr lang="en-US" dirty="0">
                  <a:solidFill>
                    <a:schemeClr val="accent4">
                      <a:lumMod val="75000"/>
                    </a:schemeClr>
                  </a:solidFill>
                  <a:latin typeface="Fira Code" panose="020B0509050000020004" pitchFamily="49" charset="0"/>
                  <a:ea typeface="Fira Code" panose="020B0509050000020004" pitchFamily="49" charset="0"/>
                </a:rPr>
                <a:t>Contact</a:t>
              </a:r>
            </a:p>
          </p:txBody>
        </p:sp>
        <p:sp>
          <p:nvSpPr>
            <p:cNvPr id="12" name="Rectangle 11">
              <a:extLst>
                <a:ext uri="{FF2B5EF4-FFF2-40B4-BE49-F238E27FC236}">
                  <a16:creationId xmlns:a16="http://schemas.microsoft.com/office/drawing/2014/main" id="{0E3A93DC-6816-44F9-A3A8-2EDD36242505}"/>
                </a:ext>
              </a:extLst>
            </p:cNvPr>
            <p:cNvSpPr/>
            <p:nvPr/>
          </p:nvSpPr>
          <p:spPr>
            <a:xfrm>
              <a:off x="2872979" y="3465512"/>
              <a:ext cx="1328885" cy="519043"/>
            </a:xfrm>
            <a:prstGeom prst="rect">
              <a:avLst/>
            </a:prstGeom>
            <a:solidFill>
              <a:schemeClr val="bg1"/>
            </a:solidFill>
            <a:effectLst>
              <a:outerShdw blurRad="241300" dist="63500" dir="5400000" algn="t" rotWithShape="0">
                <a:prstClr val="black">
                  <a:alpha val="35000"/>
                </a:prstClr>
              </a:outerShdw>
            </a:effectLst>
          </p:spPr>
          <p:txBody>
            <a:bodyPr wrap="square" lIns="108000" tIns="72000" rIns="108000" bIns="90000" anchor="ctr">
              <a:noAutofit/>
            </a:bodyPr>
            <a:lstStyle/>
            <a:p>
              <a:pPr algn="ctr">
                <a:lnSpc>
                  <a:spcPct val="110000"/>
                </a:lnSpc>
              </a:pPr>
              <a:r>
                <a:rPr lang="en-US" dirty="0">
                  <a:solidFill>
                    <a:schemeClr val="accent4">
                      <a:lumMod val="75000"/>
                    </a:schemeClr>
                  </a:solidFill>
                  <a:latin typeface="Fira Code" panose="020B0509050000020004" pitchFamily="49" charset="0"/>
                  <a:ea typeface="Fira Code" panose="020B0509050000020004" pitchFamily="49" charset="0"/>
                </a:rPr>
                <a:t>Contact</a:t>
              </a:r>
            </a:p>
          </p:txBody>
        </p:sp>
      </p:grpSp>
      <p:grpSp>
        <p:nvGrpSpPr>
          <p:cNvPr id="50" name="Group 49">
            <a:extLst>
              <a:ext uri="{FF2B5EF4-FFF2-40B4-BE49-F238E27FC236}">
                <a16:creationId xmlns:a16="http://schemas.microsoft.com/office/drawing/2014/main" id="{3A278CDE-3670-4D0C-8FE7-EC4763F29071}"/>
              </a:ext>
            </a:extLst>
          </p:cNvPr>
          <p:cNvGrpSpPr/>
          <p:nvPr/>
        </p:nvGrpSpPr>
        <p:grpSpPr>
          <a:xfrm>
            <a:off x="4531504" y="1607013"/>
            <a:ext cx="5760011" cy="1992641"/>
            <a:chOff x="4531504" y="1607013"/>
            <a:chExt cx="5760011" cy="1992641"/>
          </a:xfrm>
        </p:grpSpPr>
        <p:grpSp>
          <p:nvGrpSpPr>
            <p:cNvPr id="21" name="Group 20">
              <a:extLst>
                <a:ext uri="{FF2B5EF4-FFF2-40B4-BE49-F238E27FC236}">
                  <a16:creationId xmlns:a16="http://schemas.microsoft.com/office/drawing/2014/main" id="{310BE198-D1CC-4400-B8DC-588237A8B091}"/>
                </a:ext>
              </a:extLst>
            </p:cNvPr>
            <p:cNvGrpSpPr/>
            <p:nvPr/>
          </p:nvGrpSpPr>
          <p:grpSpPr>
            <a:xfrm>
              <a:off x="6069157" y="1607013"/>
              <a:ext cx="4222358" cy="725543"/>
              <a:chOff x="5931997" y="2244573"/>
              <a:chExt cx="4222358" cy="725543"/>
            </a:xfrm>
          </p:grpSpPr>
          <p:sp>
            <p:nvSpPr>
              <p:cNvPr id="26" name="Graphic 13">
                <a:extLst>
                  <a:ext uri="{FF2B5EF4-FFF2-40B4-BE49-F238E27FC236}">
                    <a16:creationId xmlns:a16="http://schemas.microsoft.com/office/drawing/2014/main" id="{70A33F62-F970-47C1-BB68-B223DC2FA406}"/>
                  </a:ext>
                </a:extLst>
              </p:cNvPr>
              <p:cNvSpPr/>
              <p:nvPr/>
            </p:nvSpPr>
            <p:spPr>
              <a:xfrm>
                <a:off x="5931997" y="2244573"/>
                <a:ext cx="544157" cy="725543"/>
              </a:xfrm>
              <a:custGeom>
                <a:avLst/>
                <a:gdLst>
                  <a:gd name="connsiteX0" fmla="*/ 317425 w 544157"/>
                  <a:gd name="connsiteY0" fmla="*/ 192722 h 725543"/>
                  <a:gd name="connsiteX1" fmla="*/ 317425 w 544157"/>
                  <a:gd name="connsiteY1" fmla="*/ 0 h 725543"/>
                  <a:gd name="connsiteX2" fmla="*/ 34010 w 544157"/>
                  <a:gd name="connsiteY2" fmla="*/ 0 h 725543"/>
                  <a:gd name="connsiteX3" fmla="*/ 0 w 544157"/>
                  <a:gd name="connsiteY3" fmla="*/ 34010 h 725543"/>
                  <a:gd name="connsiteX4" fmla="*/ 0 w 544157"/>
                  <a:gd name="connsiteY4" fmla="*/ 691533 h 725543"/>
                  <a:gd name="connsiteX5" fmla="*/ 34010 w 544157"/>
                  <a:gd name="connsiteY5" fmla="*/ 725543 h 725543"/>
                  <a:gd name="connsiteX6" fmla="*/ 510147 w 544157"/>
                  <a:gd name="connsiteY6" fmla="*/ 725543 h 725543"/>
                  <a:gd name="connsiteX7" fmla="*/ 544157 w 544157"/>
                  <a:gd name="connsiteY7" fmla="*/ 691533 h 725543"/>
                  <a:gd name="connsiteX8" fmla="*/ 544157 w 544157"/>
                  <a:gd name="connsiteY8" fmla="*/ 226732 h 725543"/>
                  <a:gd name="connsiteX9" fmla="*/ 351435 w 544157"/>
                  <a:gd name="connsiteY9" fmla="*/ 226732 h 725543"/>
                  <a:gd name="connsiteX10" fmla="*/ 317425 w 544157"/>
                  <a:gd name="connsiteY10" fmla="*/ 192722 h 725543"/>
                  <a:gd name="connsiteX11" fmla="*/ 181386 w 544157"/>
                  <a:gd name="connsiteY11" fmla="*/ 396781 h 725543"/>
                  <a:gd name="connsiteX12" fmla="*/ 170049 w 544157"/>
                  <a:gd name="connsiteY12" fmla="*/ 408118 h 725543"/>
                  <a:gd name="connsiteX13" fmla="*/ 158712 w 544157"/>
                  <a:gd name="connsiteY13" fmla="*/ 408118 h 725543"/>
                  <a:gd name="connsiteX14" fmla="*/ 136039 w 544157"/>
                  <a:gd name="connsiteY14" fmla="*/ 430791 h 725543"/>
                  <a:gd name="connsiteX15" fmla="*/ 136039 w 544157"/>
                  <a:gd name="connsiteY15" fmla="*/ 476138 h 725543"/>
                  <a:gd name="connsiteX16" fmla="*/ 158712 w 544157"/>
                  <a:gd name="connsiteY16" fmla="*/ 498811 h 725543"/>
                  <a:gd name="connsiteX17" fmla="*/ 170049 w 544157"/>
                  <a:gd name="connsiteY17" fmla="*/ 498811 h 725543"/>
                  <a:gd name="connsiteX18" fmla="*/ 181386 w 544157"/>
                  <a:gd name="connsiteY18" fmla="*/ 510147 h 725543"/>
                  <a:gd name="connsiteX19" fmla="*/ 181386 w 544157"/>
                  <a:gd name="connsiteY19" fmla="*/ 532821 h 725543"/>
                  <a:gd name="connsiteX20" fmla="*/ 170049 w 544157"/>
                  <a:gd name="connsiteY20" fmla="*/ 544157 h 725543"/>
                  <a:gd name="connsiteX21" fmla="*/ 158712 w 544157"/>
                  <a:gd name="connsiteY21" fmla="*/ 544157 h 725543"/>
                  <a:gd name="connsiteX22" fmla="*/ 90693 w 544157"/>
                  <a:gd name="connsiteY22" fmla="*/ 476138 h 725543"/>
                  <a:gd name="connsiteX23" fmla="*/ 90693 w 544157"/>
                  <a:gd name="connsiteY23" fmla="*/ 430791 h 725543"/>
                  <a:gd name="connsiteX24" fmla="*/ 158712 w 544157"/>
                  <a:gd name="connsiteY24" fmla="*/ 362772 h 725543"/>
                  <a:gd name="connsiteX25" fmla="*/ 170049 w 544157"/>
                  <a:gd name="connsiteY25" fmla="*/ 362772 h 725543"/>
                  <a:gd name="connsiteX26" fmla="*/ 181386 w 544157"/>
                  <a:gd name="connsiteY26" fmla="*/ 374108 h 725543"/>
                  <a:gd name="connsiteX27" fmla="*/ 181386 w 544157"/>
                  <a:gd name="connsiteY27" fmla="*/ 396781 h 725543"/>
                  <a:gd name="connsiteX28" fmla="*/ 244120 w 544157"/>
                  <a:gd name="connsiteY28" fmla="*/ 544157 h 725543"/>
                  <a:gd name="connsiteX29" fmla="*/ 226732 w 544157"/>
                  <a:gd name="connsiteY29" fmla="*/ 544157 h 725543"/>
                  <a:gd name="connsiteX30" fmla="*/ 215395 w 544157"/>
                  <a:gd name="connsiteY30" fmla="*/ 532821 h 725543"/>
                  <a:gd name="connsiteX31" fmla="*/ 215395 w 544157"/>
                  <a:gd name="connsiteY31" fmla="*/ 510147 h 725543"/>
                  <a:gd name="connsiteX32" fmla="*/ 226732 w 544157"/>
                  <a:gd name="connsiteY32" fmla="*/ 498811 h 725543"/>
                  <a:gd name="connsiteX33" fmla="*/ 244120 w 544157"/>
                  <a:gd name="connsiteY33" fmla="*/ 498811 h 725543"/>
                  <a:gd name="connsiteX34" fmla="*/ 258871 w 544157"/>
                  <a:gd name="connsiteY34" fmla="*/ 489430 h 725543"/>
                  <a:gd name="connsiteX35" fmla="*/ 255867 w 544157"/>
                  <a:gd name="connsiteY35" fmla="*/ 483988 h 725543"/>
                  <a:gd name="connsiteX36" fmla="*/ 224847 w 544157"/>
                  <a:gd name="connsiteY36" fmla="*/ 457390 h 725543"/>
                  <a:gd name="connsiteX37" fmla="*/ 205958 w 544157"/>
                  <a:gd name="connsiteY37" fmla="*/ 417513 h 725543"/>
                  <a:gd name="connsiteX38" fmla="*/ 266056 w 544157"/>
                  <a:gd name="connsiteY38" fmla="*/ 362786 h 725543"/>
                  <a:gd name="connsiteX39" fmla="*/ 283415 w 544157"/>
                  <a:gd name="connsiteY39" fmla="*/ 362786 h 725543"/>
                  <a:gd name="connsiteX40" fmla="*/ 294752 w 544157"/>
                  <a:gd name="connsiteY40" fmla="*/ 374122 h 725543"/>
                  <a:gd name="connsiteX41" fmla="*/ 294752 w 544157"/>
                  <a:gd name="connsiteY41" fmla="*/ 396796 h 725543"/>
                  <a:gd name="connsiteX42" fmla="*/ 283415 w 544157"/>
                  <a:gd name="connsiteY42" fmla="*/ 408132 h 725543"/>
                  <a:gd name="connsiteX43" fmla="*/ 266028 w 544157"/>
                  <a:gd name="connsiteY43" fmla="*/ 408132 h 725543"/>
                  <a:gd name="connsiteX44" fmla="*/ 251276 w 544157"/>
                  <a:gd name="connsiteY44" fmla="*/ 417513 h 725543"/>
                  <a:gd name="connsiteX45" fmla="*/ 254280 w 544157"/>
                  <a:gd name="connsiteY45" fmla="*/ 422955 h 725543"/>
                  <a:gd name="connsiteX46" fmla="*/ 285300 w 544157"/>
                  <a:gd name="connsiteY46" fmla="*/ 449553 h 725543"/>
                  <a:gd name="connsiteX47" fmla="*/ 304189 w 544157"/>
                  <a:gd name="connsiteY47" fmla="*/ 489430 h 725543"/>
                  <a:gd name="connsiteX48" fmla="*/ 244120 w 544157"/>
                  <a:gd name="connsiteY48" fmla="*/ 544157 h 725543"/>
                  <a:gd name="connsiteX49" fmla="*/ 362771 w 544157"/>
                  <a:gd name="connsiteY49" fmla="*/ 374108 h 725543"/>
                  <a:gd name="connsiteX50" fmla="*/ 362771 w 544157"/>
                  <a:gd name="connsiteY50" fmla="*/ 403583 h 725543"/>
                  <a:gd name="connsiteX51" fmla="*/ 385445 w 544157"/>
                  <a:gd name="connsiteY51" fmla="*/ 484187 h 725543"/>
                  <a:gd name="connsiteX52" fmla="*/ 408118 w 544157"/>
                  <a:gd name="connsiteY52" fmla="*/ 403583 h 725543"/>
                  <a:gd name="connsiteX53" fmla="*/ 408118 w 544157"/>
                  <a:gd name="connsiteY53" fmla="*/ 374108 h 725543"/>
                  <a:gd name="connsiteX54" fmla="*/ 419454 w 544157"/>
                  <a:gd name="connsiteY54" fmla="*/ 362772 h 725543"/>
                  <a:gd name="connsiteX55" fmla="*/ 442128 w 544157"/>
                  <a:gd name="connsiteY55" fmla="*/ 362772 h 725543"/>
                  <a:gd name="connsiteX56" fmla="*/ 453464 w 544157"/>
                  <a:gd name="connsiteY56" fmla="*/ 374108 h 725543"/>
                  <a:gd name="connsiteX57" fmla="*/ 453464 w 544157"/>
                  <a:gd name="connsiteY57" fmla="*/ 403583 h 725543"/>
                  <a:gd name="connsiteX58" fmla="*/ 402053 w 544157"/>
                  <a:gd name="connsiteY58" fmla="*/ 536916 h 725543"/>
                  <a:gd name="connsiteX59" fmla="*/ 385445 w 544157"/>
                  <a:gd name="connsiteY59" fmla="*/ 544157 h 725543"/>
                  <a:gd name="connsiteX60" fmla="*/ 368836 w 544157"/>
                  <a:gd name="connsiteY60" fmla="*/ 536916 h 725543"/>
                  <a:gd name="connsiteX61" fmla="*/ 317425 w 544157"/>
                  <a:gd name="connsiteY61" fmla="*/ 403583 h 725543"/>
                  <a:gd name="connsiteX62" fmla="*/ 317425 w 544157"/>
                  <a:gd name="connsiteY62" fmla="*/ 374108 h 725543"/>
                  <a:gd name="connsiteX63" fmla="*/ 328762 w 544157"/>
                  <a:gd name="connsiteY63" fmla="*/ 362772 h 725543"/>
                  <a:gd name="connsiteX64" fmla="*/ 351435 w 544157"/>
                  <a:gd name="connsiteY64" fmla="*/ 362772 h 725543"/>
                  <a:gd name="connsiteX65" fmla="*/ 362771 w 544157"/>
                  <a:gd name="connsiteY65" fmla="*/ 374108 h 725543"/>
                  <a:gd name="connsiteX66" fmla="*/ 534238 w 544157"/>
                  <a:gd name="connsiteY66" fmla="*/ 148793 h 725543"/>
                  <a:gd name="connsiteX67" fmla="*/ 395506 w 544157"/>
                  <a:gd name="connsiteY67" fmla="*/ 9920 h 725543"/>
                  <a:gd name="connsiteX68" fmla="*/ 371416 w 544157"/>
                  <a:gd name="connsiteY68" fmla="*/ 0 h 725543"/>
                  <a:gd name="connsiteX69" fmla="*/ 362771 w 544157"/>
                  <a:gd name="connsiteY69" fmla="*/ 0 h 725543"/>
                  <a:gd name="connsiteX70" fmla="*/ 362771 w 544157"/>
                  <a:gd name="connsiteY70" fmla="*/ 181386 h 725543"/>
                  <a:gd name="connsiteX71" fmla="*/ 544157 w 544157"/>
                  <a:gd name="connsiteY71" fmla="*/ 181386 h 725543"/>
                  <a:gd name="connsiteX72" fmla="*/ 544157 w 544157"/>
                  <a:gd name="connsiteY72" fmla="*/ 172742 h 725543"/>
                  <a:gd name="connsiteX73" fmla="*/ 534238 w 544157"/>
                  <a:gd name="connsiteY73" fmla="*/ 148793 h 72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544157" h="725543">
                    <a:moveTo>
                      <a:pt x="317425" y="192722"/>
                    </a:moveTo>
                    <a:lnTo>
                      <a:pt x="317425" y="0"/>
                    </a:lnTo>
                    <a:lnTo>
                      <a:pt x="34010" y="0"/>
                    </a:lnTo>
                    <a:cubicBezTo>
                      <a:pt x="15163" y="0"/>
                      <a:pt x="0" y="15163"/>
                      <a:pt x="0" y="34010"/>
                    </a:cubicBezTo>
                    <a:lnTo>
                      <a:pt x="0" y="691533"/>
                    </a:lnTo>
                    <a:cubicBezTo>
                      <a:pt x="0" y="710380"/>
                      <a:pt x="15163" y="725543"/>
                      <a:pt x="34010" y="725543"/>
                    </a:cubicBezTo>
                    <a:lnTo>
                      <a:pt x="510147" y="725543"/>
                    </a:lnTo>
                    <a:cubicBezTo>
                      <a:pt x="528994" y="725543"/>
                      <a:pt x="544157" y="710380"/>
                      <a:pt x="544157" y="691533"/>
                    </a:cubicBezTo>
                    <a:lnTo>
                      <a:pt x="544157" y="226732"/>
                    </a:lnTo>
                    <a:lnTo>
                      <a:pt x="351435" y="226732"/>
                    </a:lnTo>
                    <a:cubicBezTo>
                      <a:pt x="332729" y="226732"/>
                      <a:pt x="317425" y="211428"/>
                      <a:pt x="317425" y="192722"/>
                    </a:cubicBezTo>
                    <a:close/>
                    <a:moveTo>
                      <a:pt x="181386" y="396781"/>
                    </a:moveTo>
                    <a:cubicBezTo>
                      <a:pt x="181386" y="403045"/>
                      <a:pt x="176313" y="408118"/>
                      <a:pt x="170049" y="408118"/>
                    </a:cubicBezTo>
                    <a:lnTo>
                      <a:pt x="158712" y="408118"/>
                    </a:lnTo>
                    <a:cubicBezTo>
                      <a:pt x="146186" y="408118"/>
                      <a:pt x="136039" y="418264"/>
                      <a:pt x="136039" y="430791"/>
                    </a:cubicBezTo>
                    <a:lnTo>
                      <a:pt x="136039" y="476138"/>
                    </a:lnTo>
                    <a:cubicBezTo>
                      <a:pt x="136039" y="488665"/>
                      <a:pt x="146186" y="498811"/>
                      <a:pt x="158712" y="498811"/>
                    </a:cubicBezTo>
                    <a:lnTo>
                      <a:pt x="170049" y="498811"/>
                    </a:lnTo>
                    <a:cubicBezTo>
                      <a:pt x="176313" y="498811"/>
                      <a:pt x="181386" y="503884"/>
                      <a:pt x="181386" y="510147"/>
                    </a:cubicBezTo>
                    <a:lnTo>
                      <a:pt x="181386" y="532821"/>
                    </a:lnTo>
                    <a:cubicBezTo>
                      <a:pt x="181386" y="539084"/>
                      <a:pt x="176313" y="544157"/>
                      <a:pt x="170049" y="544157"/>
                    </a:cubicBezTo>
                    <a:lnTo>
                      <a:pt x="158712" y="544157"/>
                    </a:lnTo>
                    <a:cubicBezTo>
                      <a:pt x="121146" y="544157"/>
                      <a:pt x="90693" y="513704"/>
                      <a:pt x="90693" y="476138"/>
                    </a:cubicBezTo>
                    <a:lnTo>
                      <a:pt x="90693" y="430791"/>
                    </a:lnTo>
                    <a:cubicBezTo>
                      <a:pt x="90693" y="393224"/>
                      <a:pt x="121146" y="362772"/>
                      <a:pt x="158712" y="362772"/>
                    </a:cubicBezTo>
                    <a:lnTo>
                      <a:pt x="170049" y="362772"/>
                    </a:lnTo>
                    <a:cubicBezTo>
                      <a:pt x="176313" y="362772"/>
                      <a:pt x="181386" y="367845"/>
                      <a:pt x="181386" y="374108"/>
                    </a:cubicBezTo>
                    <a:lnTo>
                      <a:pt x="181386" y="396781"/>
                    </a:lnTo>
                    <a:close/>
                    <a:moveTo>
                      <a:pt x="244120" y="544157"/>
                    </a:moveTo>
                    <a:lnTo>
                      <a:pt x="226732" y="544157"/>
                    </a:lnTo>
                    <a:cubicBezTo>
                      <a:pt x="220469" y="544157"/>
                      <a:pt x="215395" y="539084"/>
                      <a:pt x="215395" y="532821"/>
                    </a:cubicBezTo>
                    <a:lnTo>
                      <a:pt x="215395" y="510147"/>
                    </a:lnTo>
                    <a:cubicBezTo>
                      <a:pt x="215395" y="503884"/>
                      <a:pt x="220469" y="498811"/>
                      <a:pt x="226732" y="498811"/>
                    </a:cubicBezTo>
                    <a:lnTo>
                      <a:pt x="244120" y="498811"/>
                    </a:lnTo>
                    <a:cubicBezTo>
                      <a:pt x="252551" y="498811"/>
                      <a:pt x="258871" y="493851"/>
                      <a:pt x="258871" y="489430"/>
                    </a:cubicBezTo>
                    <a:cubicBezTo>
                      <a:pt x="258871" y="487588"/>
                      <a:pt x="257809" y="485660"/>
                      <a:pt x="255867" y="483988"/>
                    </a:cubicBezTo>
                    <a:lnTo>
                      <a:pt x="224847" y="457390"/>
                    </a:lnTo>
                    <a:cubicBezTo>
                      <a:pt x="212845" y="447158"/>
                      <a:pt x="205958" y="432619"/>
                      <a:pt x="205958" y="417513"/>
                    </a:cubicBezTo>
                    <a:cubicBezTo>
                      <a:pt x="205958" y="387329"/>
                      <a:pt x="232911" y="362786"/>
                      <a:pt x="266056" y="362786"/>
                    </a:cubicBezTo>
                    <a:lnTo>
                      <a:pt x="283415" y="362786"/>
                    </a:lnTo>
                    <a:cubicBezTo>
                      <a:pt x="289679" y="362786"/>
                      <a:pt x="294752" y="367859"/>
                      <a:pt x="294752" y="374122"/>
                    </a:cubicBezTo>
                    <a:lnTo>
                      <a:pt x="294752" y="396796"/>
                    </a:lnTo>
                    <a:cubicBezTo>
                      <a:pt x="294752" y="403059"/>
                      <a:pt x="289679" y="408132"/>
                      <a:pt x="283415" y="408132"/>
                    </a:cubicBezTo>
                    <a:lnTo>
                      <a:pt x="266028" y="408132"/>
                    </a:lnTo>
                    <a:cubicBezTo>
                      <a:pt x="257596" y="408132"/>
                      <a:pt x="251276" y="413092"/>
                      <a:pt x="251276" y="417513"/>
                    </a:cubicBezTo>
                    <a:cubicBezTo>
                      <a:pt x="251276" y="419355"/>
                      <a:pt x="252339" y="421283"/>
                      <a:pt x="254280" y="422955"/>
                    </a:cubicBezTo>
                    <a:lnTo>
                      <a:pt x="285300" y="449553"/>
                    </a:lnTo>
                    <a:cubicBezTo>
                      <a:pt x="297302" y="459785"/>
                      <a:pt x="304189" y="474324"/>
                      <a:pt x="304189" y="489430"/>
                    </a:cubicBezTo>
                    <a:cubicBezTo>
                      <a:pt x="304204" y="519599"/>
                      <a:pt x="277265" y="544157"/>
                      <a:pt x="244120" y="544157"/>
                    </a:cubicBezTo>
                    <a:close/>
                    <a:moveTo>
                      <a:pt x="362771" y="374108"/>
                    </a:moveTo>
                    <a:lnTo>
                      <a:pt x="362771" y="403583"/>
                    </a:lnTo>
                    <a:cubicBezTo>
                      <a:pt x="362771" y="432307"/>
                      <a:pt x="370849" y="460507"/>
                      <a:pt x="385445" y="484187"/>
                    </a:cubicBezTo>
                    <a:cubicBezTo>
                      <a:pt x="400040" y="460521"/>
                      <a:pt x="408118" y="432307"/>
                      <a:pt x="408118" y="403583"/>
                    </a:cubicBezTo>
                    <a:lnTo>
                      <a:pt x="408118" y="374108"/>
                    </a:lnTo>
                    <a:cubicBezTo>
                      <a:pt x="408118" y="367845"/>
                      <a:pt x="413191" y="362772"/>
                      <a:pt x="419454" y="362772"/>
                    </a:cubicBezTo>
                    <a:lnTo>
                      <a:pt x="442128" y="362772"/>
                    </a:lnTo>
                    <a:cubicBezTo>
                      <a:pt x="448391" y="362772"/>
                      <a:pt x="453464" y="367845"/>
                      <a:pt x="453464" y="374108"/>
                    </a:cubicBezTo>
                    <a:lnTo>
                      <a:pt x="453464" y="403583"/>
                    </a:lnTo>
                    <a:cubicBezTo>
                      <a:pt x="453464" y="453861"/>
                      <a:pt x="435212" y="501206"/>
                      <a:pt x="402053" y="536916"/>
                    </a:cubicBezTo>
                    <a:cubicBezTo>
                      <a:pt x="397773" y="541522"/>
                      <a:pt x="391751" y="544157"/>
                      <a:pt x="385445" y="544157"/>
                    </a:cubicBezTo>
                    <a:cubicBezTo>
                      <a:pt x="379139" y="544157"/>
                      <a:pt x="373116" y="541522"/>
                      <a:pt x="368836" y="536916"/>
                    </a:cubicBezTo>
                    <a:cubicBezTo>
                      <a:pt x="335677" y="501206"/>
                      <a:pt x="317425" y="453861"/>
                      <a:pt x="317425" y="403583"/>
                    </a:cubicBezTo>
                    <a:lnTo>
                      <a:pt x="317425" y="374108"/>
                    </a:lnTo>
                    <a:cubicBezTo>
                      <a:pt x="317425" y="367845"/>
                      <a:pt x="322498" y="362772"/>
                      <a:pt x="328762" y="362772"/>
                    </a:cubicBezTo>
                    <a:lnTo>
                      <a:pt x="351435" y="362772"/>
                    </a:lnTo>
                    <a:cubicBezTo>
                      <a:pt x="357698" y="362772"/>
                      <a:pt x="362771" y="367845"/>
                      <a:pt x="362771" y="374108"/>
                    </a:cubicBezTo>
                    <a:close/>
                    <a:moveTo>
                      <a:pt x="534238" y="148793"/>
                    </a:moveTo>
                    <a:lnTo>
                      <a:pt x="395506" y="9920"/>
                    </a:lnTo>
                    <a:cubicBezTo>
                      <a:pt x="389129" y="3543"/>
                      <a:pt x="380485" y="0"/>
                      <a:pt x="371416" y="0"/>
                    </a:cubicBezTo>
                    <a:lnTo>
                      <a:pt x="362771" y="0"/>
                    </a:lnTo>
                    <a:lnTo>
                      <a:pt x="362771" y="181386"/>
                    </a:lnTo>
                    <a:lnTo>
                      <a:pt x="544157" y="181386"/>
                    </a:lnTo>
                    <a:lnTo>
                      <a:pt x="544157" y="172742"/>
                    </a:lnTo>
                    <a:cubicBezTo>
                      <a:pt x="544157" y="163814"/>
                      <a:pt x="540614" y="155170"/>
                      <a:pt x="534238" y="148793"/>
                    </a:cubicBezTo>
                    <a:close/>
                  </a:path>
                </a:pathLst>
              </a:custGeom>
              <a:solidFill>
                <a:schemeClr val="accent4"/>
              </a:solidFill>
              <a:ln w="1414" cap="flat">
                <a:noFill/>
                <a:prstDash val="solid"/>
                <a:miter/>
              </a:ln>
            </p:spPr>
            <p:txBody>
              <a:bodyPr rtlCol="0" anchor="ctr"/>
              <a:lstStyle/>
              <a:p>
                <a:endParaRPr lang="de-CH">
                  <a:solidFill>
                    <a:schemeClr val="accent4"/>
                  </a:solidFill>
                </a:endParaRPr>
              </a:p>
            </p:txBody>
          </p:sp>
          <p:sp>
            <p:nvSpPr>
              <p:cNvPr id="17" name="TextBox 16">
                <a:extLst>
                  <a:ext uri="{FF2B5EF4-FFF2-40B4-BE49-F238E27FC236}">
                    <a16:creationId xmlns:a16="http://schemas.microsoft.com/office/drawing/2014/main" id="{76FDBB0E-60A1-42B8-BC67-78E2FDAD32DF}"/>
                  </a:ext>
                </a:extLst>
              </p:cNvPr>
              <p:cNvSpPr txBox="1"/>
              <p:nvPr/>
            </p:nvSpPr>
            <p:spPr>
              <a:xfrm>
                <a:off x="6702769" y="2391900"/>
                <a:ext cx="3451586" cy="430887"/>
              </a:xfrm>
              <a:prstGeom prst="rect">
                <a:avLst/>
              </a:prstGeom>
              <a:noFill/>
            </p:spPr>
            <p:txBody>
              <a:bodyPr wrap="none" rtlCol="0" anchor="ctr">
                <a:spAutoFit/>
              </a:bodyPr>
              <a:lstStyle/>
              <a:p>
                <a:r>
                  <a:rPr lang="de-CH" sz="2200" dirty="0">
                    <a:solidFill>
                      <a:schemeClr val="accent4"/>
                    </a:solidFill>
                  </a:rPr>
                  <a:t>Tabelle: CSV / TSV / XLS…</a:t>
                </a:r>
              </a:p>
            </p:txBody>
          </p:sp>
        </p:grpSp>
        <p:cxnSp>
          <p:nvCxnSpPr>
            <p:cNvPr id="29" name="Straight Arrow Connector 28">
              <a:extLst>
                <a:ext uri="{FF2B5EF4-FFF2-40B4-BE49-F238E27FC236}">
                  <a16:creationId xmlns:a16="http://schemas.microsoft.com/office/drawing/2014/main" id="{B7678807-63C6-4E8A-B27E-0414291D9CD3}"/>
                </a:ext>
              </a:extLst>
            </p:cNvPr>
            <p:cNvCxnSpPr>
              <a:cxnSpLocks/>
            </p:cNvCxnSpPr>
            <p:nvPr/>
          </p:nvCxnSpPr>
          <p:spPr>
            <a:xfrm flipH="1">
              <a:off x="4531504" y="1976120"/>
              <a:ext cx="1394027" cy="1623534"/>
            </a:xfrm>
            <a:prstGeom prst="straightConnector1">
              <a:avLst/>
            </a:prstGeom>
            <a:ln w="76200" cap="rnd">
              <a:solidFill>
                <a:schemeClr val="accent4"/>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51" name="Group 50">
            <a:extLst>
              <a:ext uri="{FF2B5EF4-FFF2-40B4-BE49-F238E27FC236}">
                <a16:creationId xmlns:a16="http://schemas.microsoft.com/office/drawing/2014/main" id="{7F5A7A30-A1C7-4A7A-8DEC-92C0475D23FF}"/>
              </a:ext>
            </a:extLst>
          </p:cNvPr>
          <p:cNvGrpSpPr/>
          <p:nvPr/>
        </p:nvGrpSpPr>
        <p:grpSpPr>
          <a:xfrm>
            <a:off x="4531504" y="2599324"/>
            <a:ext cx="6000461" cy="1000330"/>
            <a:chOff x="4531504" y="2599324"/>
            <a:chExt cx="6000461" cy="1000330"/>
          </a:xfrm>
        </p:grpSpPr>
        <p:grpSp>
          <p:nvGrpSpPr>
            <p:cNvPr id="19" name="Group 18">
              <a:extLst>
                <a:ext uri="{FF2B5EF4-FFF2-40B4-BE49-F238E27FC236}">
                  <a16:creationId xmlns:a16="http://schemas.microsoft.com/office/drawing/2014/main" id="{ECB64953-9BC3-426C-83F4-BDD983A2B291}"/>
                </a:ext>
              </a:extLst>
            </p:cNvPr>
            <p:cNvGrpSpPr/>
            <p:nvPr/>
          </p:nvGrpSpPr>
          <p:grpSpPr>
            <a:xfrm>
              <a:off x="6069156" y="2599324"/>
              <a:ext cx="4462809" cy="725543"/>
              <a:chOff x="5931996" y="3236884"/>
              <a:chExt cx="4462809" cy="725543"/>
            </a:xfrm>
          </p:grpSpPr>
          <p:sp>
            <p:nvSpPr>
              <p:cNvPr id="27" name="Graphic 15">
                <a:extLst>
                  <a:ext uri="{FF2B5EF4-FFF2-40B4-BE49-F238E27FC236}">
                    <a16:creationId xmlns:a16="http://schemas.microsoft.com/office/drawing/2014/main" id="{7753D5C1-2702-424A-9C03-8E8945F26647}"/>
                  </a:ext>
                </a:extLst>
              </p:cNvPr>
              <p:cNvSpPr/>
              <p:nvPr/>
            </p:nvSpPr>
            <p:spPr>
              <a:xfrm>
                <a:off x="5931996" y="3236884"/>
                <a:ext cx="544158" cy="725543"/>
              </a:xfrm>
              <a:custGeom>
                <a:avLst/>
                <a:gdLst>
                  <a:gd name="connsiteX0" fmla="*/ 544158 w 544158"/>
                  <a:gd name="connsiteY0" fmla="*/ 172800 h 725543"/>
                  <a:gd name="connsiteX1" fmla="*/ 544158 w 544158"/>
                  <a:gd name="connsiteY1" fmla="*/ 181386 h 725543"/>
                  <a:gd name="connsiteX2" fmla="*/ 362772 w 544158"/>
                  <a:gd name="connsiteY2" fmla="*/ 181386 h 725543"/>
                  <a:gd name="connsiteX3" fmla="*/ 362772 w 544158"/>
                  <a:gd name="connsiteY3" fmla="*/ 0 h 725543"/>
                  <a:gd name="connsiteX4" fmla="*/ 371358 w 544158"/>
                  <a:gd name="connsiteY4" fmla="*/ 0 h 725543"/>
                  <a:gd name="connsiteX5" fmla="*/ 395407 w 544158"/>
                  <a:gd name="connsiteY5" fmla="*/ 9961 h 725543"/>
                  <a:gd name="connsiteX6" fmla="*/ 534197 w 544158"/>
                  <a:gd name="connsiteY6" fmla="*/ 148750 h 725543"/>
                  <a:gd name="connsiteX7" fmla="*/ 544158 w 544158"/>
                  <a:gd name="connsiteY7" fmla="*/ 172800 h 725543"/>
                  <a:gd name="connsiteX8" fmla="*/ 351435 w 544158"/>
                  <a:gd name="connsiteY8" fmla="*/ 226732 h 725543"/>
                  <a:gd name="connsiteX9" fmla="*/ 317426 w 544158"/>
                  <a:gd name="connsiteY9" fmla="*/ 192722 h 725543"/>
                  <a:gd name="connsiteX10" fmla="*/ 317426 w 544158"/>
                  <a:gd name="connsiteY10" fmla="*/ 0 h 725543"/>
                  <a:gd name="connsiteX11" fmla="*/ 34010 w 544158"/>
                  <a:gd name="connsiteY11" fmla="*/ 0 h 725543"/>
                  <a:gd name="connsiteX12" fmla="*/ 0 w 544158"/>
                  <a:gd name="connsiteY12" fmla="*/ 34010 h 725543"/>
                  <a:gd name="connsiteX13" fmla="*/ 0 w 544158"/>
                  <a:gd name="connsiteY13" fmla="*/ 691533 h 725543"/>
                  <a:gd name="connsiteX14" fmla="*/ 34010 w 544158"/>
                  <a:gd name="connsiteY14" fmla="*/ 725543 h 725543"/>
                  <a:gd name="connsiteX15" fmla="*/ 510148 w 544158"/>
                  <a:gd name="connsiteY15" fmla="*/ 725543 h 725543"/>
                  <a:gd name="connsiteX16" fmla="*/ 544158 w 544158"/>
                  <a:gd name="connsiteY16" fmla="*/ 691533 h 725543"/>
                  <a:gd name="connsiteX17" fmla="*/ 544158 w 544158"/>
                  <a:gd name="connsiteY17" fmla="*/ 226732 h 725543"/>
                  <a:gd name="connsiteX18" fmla="*/ 351435 w 544158"/>
                  <a:gd name="connsiteY18" fmla="*/ 226732 h 725543"/>
                  <a:gd name="connsiteX19" fmla="*/ 174593 w 544158"/>
                  <a:gd name="connsiteY19" fmla="*/ 567546 h 725543"/>
                  <a:gd name="connsiteX20" fmla="*/ 163776 w 544158"/>
                  <a:gd name="connsiteY20" fmla="*/ 567895 h 725543"/>
                  <a:gd name="connsiteX21" fmla="*/ 163776 w 544158"/>
                  <a:gd name="connsiteY21" fmla="*/ 567895 h 725543"/>
                  <a:gd name="connsiteX22" fmla="*/ 71856 w 544158"/>
                  <a:gd name="connsiteY22" fmla="*/ 481719 h 725543"/>
                  <a:gd name="connsiteX23" fmla="*/ 71507 w 544158"/>
                  <a:gd name="connsiteY23" fmla="*/ 470903 h 725543"/>
                  <a:gd name="connsiteX24" fmla="*/ 71856 w 544158"/>
                  <a:gd name="connsiteY24" fmla="*/ 470554 h 725543"/>
                  <a:gd name="connsiteX25" fmla="*/ 163776 w 544158"/>
                  <a:gd name="connsiteY25" fmla="*/ 384379 h 725543"/>
                  <a:gd name="connsiteX26" fmla="*/ 174593 w 544158"/>
                  <a:gd name="connsiteY26" fmla="*/ 384728 h 725543"/>
                  <a:gd name="connsiteX27" fmla="*/ 174593 w 544158"/>
                  <a:gd name="connsiteY27" fmla="*/ 384728 h 725543"/>
                  <a:gd name="connsiteX28" fmla="*/ 202338 w 544158"/>
                  <a:gd name="connsiteY28" fmla="*/ 414323 h 725543"/>
                  <a:gd name="connsiteX29" fmla="*/ 201989 w 544158"/>
                  <a:gd name="connsiteY29" fmla="*/ 425140 h 725543"/>
                  <a:gd name="connsiteX30" fmla="*/ 201810 w 544158"/>
                  <a:gd name="connsiteY30" fmla="*/ 425301 h 725543"/>
                  <a:gd name="connsiteX31" fmla="*/ 144046 w 544158"/>
                  <a:gd name="connsiteY31" fmla="*/ 476138 h 725543"/>
                  <a:gd name="connsiteX32" fmla="*/ 201810 w 544158"/>
                  <a:gd name="connsiteY32" fmla="*/ 526974 h 725543"/>
                  <a:gd name="connsiteX33" fmla="*/ 202499 w 544158"/>
                  <a:gd name="connsiteY33" fmla="*/ 537773 h 725543"/>
                  <a:gd name="connsiteX34" fmla="*/ 202338 w 544158"/>
                  <a:gd name="connsiteY34" fmla="*/ 537952 h 725543"/>
                  <a:gd name="connsiteX35" fmla="*/ 174593 w 544158"/>
                  <a:gd name="connsiteY35" fmla="*/ 567546 h 725543"/>
                  <a:gd name="connsiteX36" fmla="*/ 247282 w 544158"/>
                  <a:gd name="connsiteY36" fmla="*/ 639079 h 725543"/>
                  <a:gd name="connsiteX37" fmla="*/ 208379 w 544158"/>
                  <a:gd name="connsiteY37" fmla="*/ 627785 h 725543"/>
                  <a:gd name="connsiteX38" fmla="*/ 203162 w 544158"/>
                  <a:gd name="connsiteY38" fmla="*/ 618302 h 725543"/>
                  <a:gd name="connsiteX39" fmla="*/ 290228 w 544158"/>
                  <a:gd name="connsiteY39" fmla="*/ 318411 h 725543"/>
                  <a:gd name="connsiteX40" fmla="*/ 299711 w 544158"/>
                  <a:gd name="connsiteY40" fmla="*/ 313195 h 725543"/>
                  <a:gd name="connsiteX41" fmla="*/ 338612 w 544158"/>
                  <a:gd name="connsiteY41" fmla="*/ 324489 h 725543"/>
                  <a:gd name="connsiteX42" fmla="*/ 343827 w 544158"/>
                  <a:gd name="connsiteY42" fmla="*/ 333972 h 725543"/>
                  <a:gd name="connsiteX43" fmla="*/ 343827 w 544158"/>
                  <a:gd name="connsiteY43" fmla="*/ 333972 h 725543"/>
                  <a:gd name="connsiteX44" fmla="*/ 256762 w 544158"/>
                  <a:gd name="connsiteY44" fmla="*/ 633862 h 725543"/>
                  <a:gd name="connsiteX45" fmla="*/ 247287 w 544158"/>
                  <a:gd name="connsiteY45" fmla="*/ 639080 h 725543"/>
                  <a:gd name="connsiteX46" fmla="*/ 247282 w 544158"/>
                  <a:gd name="connsiteY46" fmla="*/ 639079 h 725543"/>
                  <a:gd name="connsiteX47" fmla="*/ 475136 w 544158"/>
                  <a:gd name="connsiteY47" fmla="*/ 481719 h 725543"/>
                  <a:gd name="connsiteX48" fmla="*/ 383216 w 544158"/>
                  <a:gd name="connsiteY48" fmla="*/ 567895 h 725543"/>
                  <a:gd name="connsiteX49" fmla="*/ 372400 w 544158"/>
                  <a:gd name="connsiteY49" fmla="*/ 567546 h 725543"/>
                  <a:gd name="connsiteX50" fmla="*/ 372400 w 544158"/>
                  <a:gd name="connsiteY50" fmla="*/ 567546 h 725543"/>
                  <a:gd name="connsiteX51" fmla="*/ 344653 w 544158"/>
                  <a:gd name="connsiteY51" fmla="*/ 537950 h 725543"/>
                  <a:gd name="connsiteX52" fmla="*/ 345002 w 544158"/>
                  <a:gd name="connsiteY52" fmla="*/ 527134 h 725543"/>
                  <a:gd name="connsiteX53" fmla="*/ 345180 w 544158"/>
                  <a:gd name="connsiteY53" fmla="*/ 526972 h 725543"/>
                  <a:gd name="connsiteX54" fmla="*/ 402946 w 544158"/>
                  <a:gd name="connsiteY54" fmla="*/ 476138 h 725543"/>
                  <a:gd name="connsiteX55" fmla="*/ 345182 w 544158"/>
                  <a:gd name="connsiteY55" fmla="*/ 425301 h 725543"/>
                  <a:gd name="connsiteX56" fmla="*/ 344493 w 544158"/>
                  <a:gd name="connsiteY56" fmla="*/ 414502 h 725543"/>
                  <a:gd name="connsiteX57" fmla="*/ 344655 w 544158"/>
                  <a:gd name="connsiteY57" fmla="*/ 414323 h 725543"/>
                  <a:gd name="connsiteX58" fmla="*/ 372401 w 544158"/>
                  <a:gd name="connsiteY58" fmla="*/ 384728 h 725543"/>
                  <a:gd name="connsiteX59" fmla="*/ 383218 w 544158"/>
                  <a:gd name="connsiteY59" fmla="*/ 384379 h 725543"/>
                  <a:gd name="connsiteX60" fmla="*/ 383218 w 544158"/>
                  <a:gd name="connsiteY60" fmla="*/ 384379 h 725543"/>
                  <a:gd name="connsiteX61" fmla="*/ 475138 w 544158"/>
                  <a:gd name="connsiteY61" fmla="*/ 470554 h 725543"/>
                  <a:gd name="connsiteX62" fmla="*/ 475485 w 544158"/>
                  <a:gd name="connsiteY62" fmla="*/ 481371 h 725543"/>
                  <a:gd name="connsiteX63" fmla="*/ 475136 w 544158"/>
                  <a:gd name="connsiteY63" fmla="*/ 481719 h 725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544158" h="725543">
                    <a:moveTo>
                      <a:pt x="544158" y="172800"/>
                    </a:moveTo>
                    <a:lnTo>
                      <a:pt x="544158" y="181386"/>
                    </a:lnTo>
                    <a:lnTo>
                      <a:pt x="362772" y="181386"/>
                    </a:lnTo>
                    <a:lnTo>
                      <a:pt x="362772" y="0"/>
                    </a:lnTo>
                    <a:lnTo>
                      <a:pt x="371358" y="0"/>
                    </a:lnTo>
                    <a:cubicBezTo>
                      <a:pt x="380378" y="0"/>
                      <a:pt x="389029" y="3584"/>
                      <a:pt x="395407" y="9961"/>
                    </a:cubicBezTo>
                    <a:lnTo>
                      <a:pt x="534197" y="148750"/>
                    </a:lnTo>
                    <a:cubicBezTo>
                      <a:pt x="540574" y="155129"/>
                      <a:pt x="544158" y="163780"/>
                      <a:pt x="544158" y="172800"/>
                    </a:cubicBezTo>
                    <a:close/>
                    <a:moveTo>
                      <a:pt x="351435" y="226732"/>
                    </a:moveTo>
                    <a:cubicBezTo>
                      <a:pt x="332730" y="226732"/>
                      <a:pt x="317426" y="211428"/>
                      <a:pt x="317426" y="192722"/>
                    </a:cubicBezTo>
                    <a:lnTo>
                      <a:pt x="317426" y="0"/>
                    </a:lnTo>
                    <a:lnTo>
                      <a:pt x="34010" y="0"/>
                    </a:lnTo>
                    <a:cubicBezTo>
                      <a:pt x="15227" y="0"/>
                      <a:pt x="0" y="15226"/>
                      <a:pt x="0" y="34010"/>
                    </a:cubicBezTo>
                    <a:lnTo>
                      <a:pt x="0" y="691533"/>
                    </a:lnTo>
                    <a:cubicBezTo>
                      <a:pt x="0" y="710317"/>
                      <a:pt x="15227" y="725543"/>
                      <a:pt x="34010" y="725543"/>
                    </a:cubicBezTo>
                    <a:lnTo>
                      <a:pt x="510148" y="725543"/>
                    </a:lnTo>
                    <a:cubicBezTo>
                      <a:pt x="528932" y="725543"/>
                      <a:pt x="544158" y="710317"/>
                      <a:pt x="544158" y="691533"/>
                    </a:cubicBezTo>
                    <a:lnTo>
                      <a:pt x="544158" y="226732"/>
                    </a:lnTo>
                    <a:lnTo>
                      <a:pt x="351435" y="226732"/>
                    </a:lnTo>
                    <a:close/>
                    <a:moveTo>
                      <a:pt x="174593" y="567546"/>
                    </a:moveTo>
                    <a:cubicBezTo>
                      <a:pt x="171702" y="570630"/>
                      <a:pt x="166860" y="570786"/>
                      <a:pt x="163776" y="567895"/>
                    </a:cubicBezTo>
                    <a:cubicBezTo>
                      <a:pt x="163776" y="567895"/>
                      <a:pt x="163776" y="567895"/>
                      <a:pt x="163776" y="567895"/>
                    </a:cubicBezTo>
                    <a:lnTo>
                      <a:pt x="71856" y="481719"/>
                    </a:lnTo>
                    <a:cubicBezTo>
                      <a:pt x="68773" y="478829"/>
                      <a:pt x="68616" y="473986"/>
                      <a:pt x="71507" y="470903"/>
                    </a:cubicBezTo>
                    <a:cubicBezTo>
                      <a:pt x="71619" y="470784"/>
                      <a:pt x="71736" y="470666"/>
                      <a:pt x="71856" y="470554"/>
                    </a:cubicBezTo>
                    <a:lnTo>
                      <a:pt x="163776" y="384379"/>
                    </a:lnTo>
                    <a:cubicBezTo>
                      <a:pt x="166860" y="381488"/>
                      <a:pt x="171702" y="381644"/>
                      <a:pt x="174593" y="384728"/>
                    </a:cubicBezTo>
                    <a:cubicBezTo>
                      <a:pt x="174593" y="384728"/>
                      <a:pt x="174593" y="384728"/>
                      <a:pt x="174593" y="384728"/>
                    </a:cubicBezTo>
                    <a:lnTo>
                      <a:pt x="202338" y="414323"/>
                    </a:lnTo>
                    <a:cubicBezTo>
                      <a:pt x="205228" y="417407"/>
                      <a:pt x="205071" y="422249"/>
                      <a:pt x="201989" y="425140"/>
                    </a:cubicBezTo>
                    <a:cubicBezTo>
                      <a:pt x="201929" y="425195"/>
                      <a:pt x="201871" y="425249"/>
                      <a:pt x="201810" y="425301"/>
                    </a:cubicBezTo>
                    <a:lnTo>
                      <a:pt x="144046" y="476138"/>
                    </a:lnTo>
                    <a:lnTo>
                      <a:pt x="201810" y="526974"/>
                    </a:lnTo>
                    <a:cubicBezTo>
                      <a:pt x="204983" y="529765"/>
                      <a:pt x="205292" y="534601"/>
                      <a:pt x="202499" y="537773"/>
                    </a:cubicBezTo>
                    <a:cubicBezTo>
                      <a:pt x="202447" y="537834"/>
                      <a:pt x="202393" y="537894"/>
                      <a:pt x="202338" y="537952"/>
                    </a:cubicBezTo>
                    <a:lnTo>
                      <a:pt x="174593" y="567546"/>
                    </a:lnTo>
                    <a:close/>
                    <a:moveTo>
                      <a:pt x="247282" y="639079"/>
                    </a:moveTo>
                    <a:lnTo>
                      <a:pt x="208379" y="627785"/>
                    </a:lnTo>
                    <a:cubicBezTo>
                      <a:pt x="204320" y="626606"/>
                      <a:pt x="201985" y="622360"/>
                      <a:pt x="203162" y="618302"/>
                    </a:cubicBezTo>
                    <a:lnTo>
                      <a:pt x="290228" y="318411"/>
                    </a:lnTo>
                    <a:cubicBezTo>
                      <a:pt x="291407" y="314353"/>
                      <a:pt x="295652" y="312018"/>
                      <a:pt x="299711" y="313195"/>
                    </a:cubicBezTo>
                    <a:lnTo>
                      <a:pt x="338612" y="324489"/>
                    </a:lnTo>
                    <a:cubicBezTo>
                      <a:pt x="342671" y="325668"/>
                      <a:pt x="345006" y="329912"/>
                      <a:pt x="343827" y="333972"/>
                    </a:cubicBezTo>
                    <a:cubicBezTo>
                      <a:pt x="343827" y="333972"/>
                      <a:pt x="343827" y="333972"/>
                      <a:pt x="343827" y="333972"/>
                    </a:cubicBezTo>
                    <a:lnTo>
                      <a:pt x="256762" y="633862"/>
                    </a:lnTo>
                    <a:cubicBezTo>
                      <a:pt x="255587" y="637920"/>
                      <a:pt x="251344" y="640256"/>
                      <a:pt x="247287" y="639080"/>
                    </a:cubicBezTo>
                    <a:cubicBezTo>
                      <a:pt x="247286" y="639080"/>
                      <a:pt x="247283" y="639079"/>
                      <a:pt x="247282" y="639079"/>
                    </a:cubicBezTo>
                    <a:close/>
                    <a:moveTo>
                      <a:pt x="475136" y="481719"/>
                    </a:moveTo>
                    <a:lnTo>
                      <a:pt x="383216" y="567895"/>
                    </a:lnTo>
                    <a:cubicBezTo>
                      <a:pt x="380133" y="570786"/>
                      <a:pt x="375291" y="570630"/>
                      <a:pt x="372400" y="567546"/>
                    </a:cubicBezTo>
                    <a:cubicBezTo>
                      <a:pt x="372400" y="567546"/>
                      <a:pt x="372400" y="567546"/>
                      <a:pt x="372400" y="567546"/>
                    </a:cubicBezTo>
                    <a:lnTo>
                      <a:pt x="344653" y="537950"/>
                    </a:lnTo>
                    <a:cubicBezTo>
                      <a:pt x="341762" y="534867"/>
                      <a:pt x="341920" y="530025"/>
                      <a:pt x="345002" y="527134"/>
                    </a:cubicBezTo>
                    <a:cubicBezTo>
                      <a:pt x="345061" y="527079"/>
                      <a:pt x="345121" y="527025"/>
                      <a:pt x="345180" y="526972"/>
                    </a:cubicBezTo>
                    <a:lnTo>
                      <a:pt x="402946" y="476138"/>
                    </a:lnTo>
                    <a:lnTo>
                      <a:pt x="345182" y="425301"/>
                    </a:lnTo>
                    <a:cubicBezTo>
                      <a:pt x="342009" y="422510"/>
                      <a:pt x="341700" y="417675"/>
                      <a:pt x="344493" y="414502"/>
                    </a:cubicBezTo>
                    <a:cubicBezTo>
                      <a:pt x="344546" y="414441"/>
                      <a:pt x="344599" y="414381"/>
                      <a:pt x="344655" y="414323"/>
                    </a:cubicBezTo>
                    <a:lnTo>
                      <a:pt x="372401" y="384728"/>
                    </a:lnTo>
                    <a:cubicBezTo>
                      <a:pt x="375292" y="381644"/>
                      <a:pt x="380134" y="381488"/>
                      <a:pt x="383218" y="384379"/>
                    </a:cubicBezTo>
                    <a:cubicBezTo>
                      <a:pt x="383218" y="384379"/>
                      <a:pt x="383218" y="384379"/>
                      <a:pt x="383218" y="384379"/>
                    </a:cubicBezTo>
                    <a:lnTo>
                      <a:pt x="475138" y="470554"/>
                    </a:lnTo>
                    <a:cubicBezTo>
                      <a:pt x="478220" y="473445"/>
                      <a:pt x="478376" y="478287"/>
                      <a:pt x="475485" y="481371"/>
                    </a:cubicBezTo>
                    <a:cubicBezTo>
                      <a:pt x="475373" y="481490"/>
                      <a:pt x="475257" y="481608"/>
                      <a:pt x="475136" y="481719"/>
                    </a:cubicBezTo>
                    <a:close/>
                  </a:path>
                </a:pathLst>
              </a:custGeom>
              <a:solidFill>
                <a:schemeClr val="accent4"/>
              </a:solidFill>
              <a:ln w="1414" cap="flat">
                <a:noFill/>
                <a:prstDash val="solid"/>
                <a:miter/>
              </a:ln>
            </p:spPr>
            <p:txBody>
              <a:bodyPr rtlCol="0" anchor="ctr"/>
              <a:lstStyle/>
              <a:p>
                <a:endParaRPr lang="de-CH">
                  <a:solidFill>
                    <a:schemeClr val="accent4"/>
                  </a:solidFill>
                </a:endParaRPr>
              </a:p>
            </p:txBody>
          </p:sp>
          <p:sp>
            <p:nvSpPr>
              <p:cNvPr id="18" name="TextBox 17">
                <a:extLst>
                  <a:ext uri="{FF2B5EF4-FFF2-40B4-BE49-F238E27FC236}">
                    <a16:creationId xmlns:a16="http://schemas.microsoft.com/office/drawing/2014/main" id="{143454E0-411F-432C-BCC9-9D406F8F4910}"/>
                  </a:ext>
                </a:extLst>
              </p:cNvPr>
              <p:cNvSpPr txBox="1"/>
              <p:nvPr/>
            </p:nvSpPr>
            <p:spPr>
              <a:xfrm>
                <a:off x="6702769" y="3384211"/>
                <a:ext cx="3692036" cy="430887"/>
              </a:xfrm>
              <a:prstGeom prst="rect">
                <a:avLst/>
              </a:prstGeom>
              <a:noFill/>
            </p:spPr>
            <p:txBody>
              <a:bodyPr wrap="none" rtlCol="0" anchor="ctr">
                <a:spAutoFit/>
              </a:bodyPr>
              <a:lstStyle/>
              <a:p>
                <a:r>
                  <a:rPr lang="de-CH" sz="2200" dirty="0">
                    <a:solidFill>
                      <a:schemeClr val="accent4"/>
                    </a:solidFill>
                  </a:rPr>
                  <a:t>Baum: XML / YAML / JSON…</a:t>
                </a:r>
              </a:p>
            </p:txBody>
          </p:sp>
        </p:grpSp>
        <p:cxnSp>
          <p:nvCxnSpPr>
            <p:cNvPr id="32" name="Straight Arrow Connector 31">
              <a:extLst>
                <a:ext uri="{FF2B5EF4-FFF2-40B4-BE49-F238E27FC236}">
                  <a16:creationId xmlns:a16="http://schemas.microsoft.com/office/drawing/2014/main" id="{BB0765F7-2BDB-449A-8617-07B487EF8FF3}"/>
                </a:ext>
              </a:extLst>
            </p:cNvPr>
            <p:cNvCxnSpPr>
              <a:cxnSpLocks/>
            </p:cNvCxnSpPr>
            <p:nvPr/>
          </p:nvCxnSpPr>
          <p:spPr>
            <a:xfrm flipH="1">
              <a:off x="4531504" y="2962094"/>
              <a:ext cx="1394027" cy="637560"/>
            </a:xfrm>
            <a:prstGeom prst="straightConnector1">
              <a:avLst/>
            </a:prstGeom>
            <a:ln w="76200" cap="rnd">
              <a:solidFill>
                <a:schemeClr val="accent4"/>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52" name="Group 51">
            <a:extLst>
              <a:ext uri="{FF2B5EF4-FFF2-40B4-BE49-F238E27FC236}">
                <a16:creationId xmlns:a16="http://schemas.microsoft.com/office/drawing/2014/main" id="{8F74D2B5-6868-48BD-9AE0-C239E69203F4}"/>
              </a:ext>
            </a:extLst>
          </p:cNvPr>
          <p:cNvGrpSpPr/>
          <p:nvPr/>
        </p:nvGrpSpPr>
        <p:grpSpPr>
          <a:xfrm>
            <a:off x="4531504" y="3591635"/>
            <a:ext cx="5219799" cy="725543"/>
            <a:chOff x="4531504" y="3591635"/>
            <a:chExt cx="5219799" cy="725543"/>
          </a:xfrm>
        </p:grpSpPr>
        <p:grpSp>
          <p:nvGrpSpPr>
            <p:cNvPr id="40" name="Group 39">
              <a:extLst>
                <a:ext uri="{FF2B5EF4-FFF2-40B4-BE49-F238E27FC236}">
                  <a16:creationId xmlns:a16="http://schemas.microsoft.com/office/drawing/2014/main" id="{BCC64384-07D0-43A3-8CA4-6AEC814F5709}"/>
                </a:ext>
              </a:extLst>
            </p:cNvPr>
            <p:cNvGrpSpPr/>
            <p:nvPr/>
          </p:nvGrpSpPr>
          <p:grpSpPr>
            <a:xfrm>
              <a:off x="6069156" y="3591635"/>
              <a:ext cx="3682147" cy="725543"/>
              <a:chOff x="6069156" y="3591635"/>
              <a:chExt cx="3682147" cy="725543"/>
            </a:xfrm>
          </p:grpSpPr>
          <p:sp>
            <p:nvSpPr>
              <p:cNvPr id="25" name="Graphic 23">
                <a:extLst>
                  <a:ext uri="{FF2B5EF4-FFF2-40B4-BE49-F238E27FC236}">
                    <a16:creationId xmlns:a16="http://schemas.microsoft.com/office/drawing/2014/main" id="{AC5DD67D-E4AD-470B-8E06-5B8630226841}"/>
                  </a:ext>
                </a:extLst>
              </p:cNvPr>
              <p:cNvSpPr/>
              <p:nvPr/>
            </p:nvSpPr>
            <p:spPr>
              <a:xfrm>
                <a:off x="6069156" y="3591635"/>
                <a:ext cx="544157" cy="725543"/>
              </a:xfrm>
              <a:custGeom>
                <a:avLst/>
                <a:gdLst>
                  <a:gd name="connsiteX0" fmla="*/ 905991 w 1553128"/>
                  <a:gd name="connsiteY0" fmla="*/ 550066 h 2070837"/>
                  <a:gd name="connsiteX1" fmla="*/ 905991 w 1553128"/>
                  <a:gd name="connsiteY1" fmla="*/ 0 h 2070837"/>
                  <a:gd name="connsiteX2" fmla="*/ 97071 w 1553128"/>
                  <a:gd name="connsiteY2" fmla="*/ 0 h 2070837"/>
                  <a:gd name="connsiteX3" fmla="*/ 0 w 1553128"/>
                  <a:gd name="connsiteY3" fmla="*/ 97070 h 2070837"/>
                  <a:gd name="connsiteX4" fmla="*/ 0 w 1553128"/>
                  <a:gd name="connsiteY4" fmla="*/ 1973767 h 2070837"/>
                  <a:gd name="connsiteX5" fmla="*/ 97071 w 1553128"/>
                  <a:gd name="connsiteY5" fmla="*/ 2070837 h 2070837"/>
                  <a:gd name="connsiteX6" fmla="*/ 1456058 w 1553128"/>
                  <a:gd name="connsiteY6" fmla="*/ 2070837 h 2070837"/>
                  <a:gd name="connsiteX7" fmla="*/ 1553128 w 1553128"/>
                  <a:gd name="connsiteY7" fmla="*/ 1973767 h 2070837"/>
                  <a:gd name="connsiteX8" fmla="*/ 1553128 w 1553128"/>
                  <a:gd name="connsiteY8" fmla="*/ 647137 h 2070837"/>
                  <a:gd name="connsiteX9" fmla="*/ 1003062 w 1553128"/>
                  <a:gd name="connsiteY9" fmla="*/ 647137 h 2070837"/>
                  <a:gd name="connsiteX10" fmla="*/ 905991 w 1553128"/>
                  <a:gd name="connsiteY10" fmla="*/ 550066 h 2070837"/>
                  <a:gd name="connsiteX11" fmla="*/ 1553128 w 1553128"/>
                  <a:gd name="connsiteY11" fmla="*/ 493037 h 2070837"/>
                  <a:gd name="connsiteX12" fmla="*/ 1553128 w 1553128"/>
                  <a:gd name="connsiteY12" fmla="*/ 517709 h 2070837"/>
                  <a:gd name="connsiteX13" fmla="*/ 1035419 w 1553128"/>
                  <a:gd name="connsiteY13" fmla="*/ 517709 h 2070837"/>
                  <a:gd name="connsiteX14" fmla="*/ 1035419 w 1553128"/>
                  <a:gd name="connsiteY14" fmla="*/ 0 h 2070837"/>
                  <a:gd name="connsiteX15" fmla="*/ 1060091 w 1553128"/>
                  <a:gd name="connsiteY15" fmla="*/ 0 h 2070837"/>
                  <a:gd name="connsiteX16" fmla="*/ 1128849 w 1553128"/>
                  <a:gd name="connsiteY16" fmla="*/ 28312 h 2070837"/>
                  <a:gd name="connsiteX17" fmla="*/ 1524816 w 1553128"/>
                  <a:gd name="connsiteY17" fmla="*/ 424683 h 2070837"/>
                  <a:gd name="connsiteX18" fmla="*/ 1553128 w 1553128"/>
                  <a:gd name="connsiteY18" fmla="*/ 493037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53128" h="2070837">
                    <a:moveTo>
                      <a:pt x="905991" y="550066"/>
                    </a:moveTo>
                    <a:lnTo>
                      <a:pt x="905991" y="0"/>
                    </a:lnTo>
                    <a:lnTo>
                      <a:pt x="97071" y="0"/>
                    </a:lnTo>
                    <a:cubicBezTo>
                      <a:pt x="43277" y="0"/>
                      <a:pt x="0" y="43277"/>
                      <a:pt x="0" y="97070"/>
                    </a:cubicBezTo>
                    <a:lnTo>
                      <a:pt x="0" y="1973767"/>
                    </a:lnTo>
                    <a:cubicBezTo>
                      <a:pt x="0" y="2027560"/>
                      <a:pt x="43277" y="2070837"/>
                      <a:pt x="97071" y="2070837"/>
                    </a:cubicBezTo>
                    <a:lnTo>
                      <a:pt x="1456058" y="2070837"/>
                    </a:lnTo>
                    <a:cubicBezTo>
                      <a:pt x="1509851" y="2070837"/>
                      <a:pt x="1553128" y="2027560"/>
                      <a:pt x="1553128" y="1973767"/>
                    </a:cubicBezTo>
                    <a:lnTo>
                      <a:pt x="1553128" y="647137"/>
                    </a:lnTo>
                    <a:lnTo>
                      <a:pt x="1003062" y="647137"/>
                    </a:lnTo>
                    <a:cubicBezTo>
                      <a:pt x="949673" y="647137"/>
                      <a:pt x="905991" y="603455"/>
                      <a:pt x="905991" y="550066"/>
                    </a:cubicBezTo>
                    <a:close/>
                    <a:moveTo>
                      <a:pt x="1553128" y="493037"/>
                    </a:moveTo>
                    <a:lnTo>
                      <a:pt x="1553128" y="517709"/>
                    </a:lnTo>
                    <a:lnTo>
                      <a:pt x="1035419" y="517709"/>
                    </a:lnTo>
                    <a:lnTo>
                      <a:pt x="1035419" y="0"/>
                    </a:lnTo>
                    <a:lnTo>
                      <a:pt x="1060091" y="0"/>
                    </a:lnTo>
                    <a:cubicBezTo>
                      <a:pt x="1085976" y="0"/>
                      <a:pt x="1110648" y="10112"/>
                      <a:pt x="1128849" y="28312"/>
                    </a:cubicBezTo>
                    <a:lnTo>
                      <a:pt x="1524816" y="424683"/>
                    </a:lnTo>
                    <a:cubicBezTo>
                      <a:pt x="1543017" y="442884"/>
                      <a:pt x="1553128" y="467556"/>
                      <a:pt x="1553128" y="493037"/>
                    </a:cubicBezTo>
                    <a:close/>
                  </a:path>
                </a:pathLst>
              </a:custGeom>
              <a:solidFill>
                <a:schemeClr val="accent4"/>
              </a:solidFill>
              <a:ln w="4043" cap="flat">
                <a:noFill/>
                <a:prstDash val="solid"/>
                <a:miter/>
              </a:ln>
            </p:spPr>
            <p:txBody>
              <a:bodyPr lIns="72000" rIns="72000" bIns="36000" rtlCol="0" anchor="b"/>
              <a:lstStyle/>
              <a:p>
                <a:pPr algn="ctr">
                  <a:lnSpc>
                    <a:spcPct val="80000"/>
                  </a:lnSpc>
                </a:pPr>
                <a:r>
                  <a:rPr lang="de-CH" sz="1100" dirty="0">
                    <a:solidFill>
                      <a:schemeClr val="bg1"/>
                    </a:solidFill>
                    <a:latin typeface="Fira Code Medium" panose="020B0809050000020004" pitchFamily="49" charset="0"/>
                    <a:ea typeface="Fira Code Medium" panose="020B0809050000020004" pitchFamily="49" charset="0"/>
                    <a:cs typeface="Fira Code" panose="020B0809050000020004" pitchFamily="49" charset="0"/>
                  </a:rPr>
                  <a:t>011110010010</a:t>
                </a:r>
              </a:p>
            </p:txBody>
          </p:sp>
          <p:sp>
            <p:nvSpPr>
              <p:cNvPr id="28" name="TextBox 27">
                <a:extLst>
                  <a:ext uri="{FF2B5EF4-FFF2-40B4-BE49-F238E27FC236}">
                    <a16:creationId xmlns:a16="http://schemas.microsoft.com/office/drawing/2014/main" id="{5F3B048E-E921-46F4-8545-69739ACB9356}"/>
                  </a:ext>
                </a:extLst>
              </p:cNvPr>
              <p:cNvSpPr txBox="1"/>
              <p:nvPr/>
            </p:nvSpPr>
            <p:spPr>
              <a:xfrm>
                <a:off x="6839929" y="3751775"/>
                <a:ext cx="2911374" cy="430887"/>
              </a:xfrm>
              <a:prstGeom prst="rect">
                <a:avLst/>
              </a:prstGeom>
              <a:noFill/>
            </p:spPr>
            <p:txBody>
              <a:bodyPr wrap="none" rtlCol="0" anchor="ctr">
                <a:spAutoFit/>
              </a:bodyPr>
              <a:lstStyle/>
              <a:p>
                <a:r>
                  <a:rPr lang="de-CH" sz="2200" dirty="0">
                    <a:solidFill>
                      <a:schemeClr val="accent4"/>
                    </a:solidFill>
                  </a:rPr>
                  <a:t>Objekt-Serialisierung</a:t>
                </a:r>
              </a:p>
            </p:txBody>
          </p:sp>
        </p:grpSp>
        <p:cxnSp>
          <p:nvCxnSpPr>
            <p:cNvPr id="35" name="Straight Arrow Connector 34">
              <a:extLst>
                <a:ext uri="{FF2B5EF4-FFF2-40B4-BE49-F238E27FC236}">
                  <a16:creationId xmlns:a16="http://schemas.microsoft.com/office/drawing/2014/main" id="{C8606547-4721-46CD-A8EE-4545EA547495}"/>
                </a:ext>
              </a:extLst>
            </p:cNvPr>
            <p:cNvCxnSpPr>
              <a:cxnSpLocks/>
            </p:cNvCxnSpPr>
            <p:nvPr/>
          </p:nvCxnSpPr>
          <p:spPr>
            <a:xfrm flipH="1" flipV="1">
              <a:off x="4531504" y="3599654"/>
              <a:ext cx="1394027" cy="367564"/>
            </a:xfrm>
            <a:prstGeom prst="straightConnector1">
              <a:avLst/>
            </a:prstGeom>
            <a:ln w="76200" cap="rnd">
              <a:solidFill>
                <a:schemeClr val="accent4"/>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53" name="Group 52">
            <a:extLst>
              <a:ext uri="{FF2B5EF4-FFF2-40B4-BE49-F238E27FC236}">
                <a16:creationId xmlns:a16="http://schemas.microsoft.com/office/drawing/2014/main" id="{73BFF786-CAA7-48E0-922B-F1CAEAD0142A}"/>
              </a:ext>
            </a:extLst>
          </p:cNvPr>
          <p:cNvGrpSpPr/>
          <p:nvPr/>
        </p:nvGrpSpPr>
        <p:grpSpPr>
          <a:xfrm>
            <a:off x="4531504" y="3599654"/>
            <a:ext cx="4007929" cy="2467737"/>
            <a:chOff x="4531504" y="3599654"/>
            <a:chExt cx="4007929" cy="2467737"/>
          </a:xfrm>
        </p:grpSpPr>
        <p:grpSp>
          <p:nvGrpSpPr>
            <p:cNvPr id="5" name="Group 4">
              <a:extLst>
                <a:ext uri="{FF2B5EF4-FFF2-40B4-BE49-F238E27FC236}">
                  <a16:creationId xmlns:a16="http://schemas.microsoft.com/office/drawing/2014/main" id="{7CE0BFE3-0AA9-4F87-9E48-AC5B7F3420C1}"/>
                </a:ext>
              </a:extLst>
            </p:cNvPr>
            <p:cNvGrpSpPr/>
            <p:nvPr/>
          </p:nvGrpSpPr>
          <p:grpSpPr>
            <a:xfrm>
              <a:off x="5925531" y="5117209"/>
              <a:ext cx="2613902" cy="950182"/>
              <a:chOff x="4984176" y="5421787"/>
              <a:chExt cx="2613902" cy="950182"/>
            </a:xfrm>
          </p:grpSpPr>
          <p:pic>
            <p:nvPicPr>
              <p:cNvPr id="6" name="Graphic 5">
                <a:extLst>
                  <a:ext uri="{FF2B5EF4-FFF2-40B4-BE49-F238E27FC236}">
                    <a16:creationId xmlns:a16="http://schemas.microsoft.com/office/drawing/2014/main" id="{666775BF-C3C7-4C71-AE32-B907670B4485}"/>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84176" y="5421787"/>
                <a:ext cx="831408" cy="950182"/>
              </a:xfrm>
              <a:prstGeom prst="rect">
                <a:avLst/>
              </a:prstGeom>
            </p:spPr>
          </p:pic>
          <p:sp>
            <p:nvSpPr>
              <p:cNvPr id="7" name="TextBox 6">
                <a:extLst>
                  <a:ext uri="{FF2B5EF4-FFF2-40B4-BE49-F238E27FC236}">
                    <a16:creationId xmlns:a16="http://schemas.microsoft.com/office/drawing/2014/main" id="{0001F75A-39D3-428C-BA63-92D02C270FBE}"/>
                  </a:ext>
                </a:extLst>
              </p:cNvPr>
              <p:cNvSpPr txBox="1"/>
              <p:nvPr/>
            </p:nvSpPr>
            <p:spPr>
              <a:xfrm>
                <a:off x="5898574" y="5666045"/>
                <a:ext cx="1699504" cy="461665"/>
              </a:xfrm>
              <a:prstGeom prst="rect">
                <a:avLst/>
              </a:prstGeom>
              <a:noFill/>
            </p:spPr>
            <p:txBody>
              <a:bodyPr wrap="none" rtlCol="0" anchor="ctr">
                <a:spAutoFit/>
              </a:bodyPr>
              <a:lstStyle/>
              <a:p>
                <a:r>
                  <a:rPr lang="de-CH" sz="2400" dirty="0"/>
                  <a:t>Datenbank</a:t>
                </a:r>
              </a:p>
            </p:txBody>
          </p:sp>
        </p:grpSp>
        <p:cxnSp>
          <p:nvCxnSpPr>
            <p:cNvPr id="37" name="Straight Arrow Connector 36">
              <a:extLst>
                <a:ext uri="{FF2B5EF4-FFF2-40B4-BE49-F238E27FC236}">
                  <a16:creationId xmlns:a16="http://schemas.microsoft.com/office/drawing/2014/main" id="{B317A86A-C3F8-4D04-9623-F83B87062F0F}"/>
                </a:ext>
              </a:extLst>
            </p:cNvPr>
            <p:cNvCxnSpPr>
              <a:cxnSpLocks/>
            </p:cNvCxnSpPr>
            <p:nvPr/>
          </p:nvCxnSpPr>
          <p:spPr>
            <a:xfrm flipH="1" flipV="1">
              <a:off x="4531504" y="3599654"/>
              <a:ext cx="1394027" cy="1422734"/>
            </a:xfrm>
            <a:prstGeom prst="straightConnector1">
              <a:avLst/>
            </a:prstGeom>
            <a:ln w="76200" cap="rnd">
              <a:headEnd type="triangle" w="med" len="med"/>
              <a:tailEnd type="none" w="med" len="med"/>
            </a:ln>
          </p:spPr>
          <p:style>
            <a:lnRef idx="1">
              <a:schemeClr val="dk1"/>
            </a:lnRef>
            <a:fillRef idx="0">
              <a:schemeClr val="dk1"/>
            </a:fillRef>
            <a:effectRef idx="0">
              <a:schemeClr val="dk1"/>
            </a:effectRef>
            <a:fontRef idx="minor">
              <a:schemeClr val="tx1"/>
            </a:fontRef>
          </p:style>
        </p:cxnSp>
      </p:grpSp>
      <p:grpSp>
        <p:nvGrpSpPr>
          <p:cNvPr id="49" name="Group 48">
            <a:extLst>
              <a:ext uri="{FF2B5EF4-FFF2-40B4-BE49-F238E27FC236}">
                <a16:creationId xmlns:a16="http://schemas.microsoft.com/office/drawing/2014/main" id="{AA4EB249-50EE-4E78-A4AD-4B166F37B5F3}"/>
              </a:ext>
            </a:extLst>
          </p:cNvPr>
          <p:cNvGrpSpPr/>
          <p:nvPr/>
        </p:nvGrpSpPr>
        <p:grpSpPr>
          <a:xfrm>
            <a:off x="8548497" y="5038301"/>
            <a:ext cx="1911101" cy="1107996"/>
            <a:chOff x="8548497" y="5038301"/>
            <a:chExt cx="1911101" cy="1107996"/>
          </a:xfrm>
        </p:grpSpPr>
        <p:sp>
          <p:nvSpPr>
            <p:cNvPr id="47" name="TextBox 46">
              <a:extLst>
                <a:ext uri="{FF2B5EF4-FFF2-40B4-BE49-F238E27FC236}">
                  <a16:creationId xmlns:a16="http://schemas.microsoft.com/office/drawing/2014/main" id="{36778E31-F24B-4638-80E6-AB9155D4E585}"/>
                </a:ext>
              </a:extLst>
            </p:cNvPr>
            <p:cNvSpPr txBox="1"/>
            <p:nvPr/>
          </p:nvSpPr>
          <p:spPr>
            <a:xfrm>
              <a:off x="8548497" y="5038301"/>
              <a:ext cx="1911101" cy="1107996"/>
            </a:xfrm>
            <a:prstGeom prst="rect">
              <a:avLst/>
            </a:prstGeom>
            <a:noFill/>
          </p:spPr>
          <p:txBody>
            <a:bodyPr wrap="none" rtlCol="0" anchor="ctr">
              <a:spAutoFit/>
            </a:bodyPr>
            <a:lstStyle/>
            <a:p>
              <a:pPr algn="ctr"/>
              <a:r>
                <a:rPr lang="de-CH" sz="6600" dirty="0">
                  <a:solidFill>
                    <a:schemeClr val="accent4"/>
                  </a:solidFill>
                  <a:latin typeface="Fira Sans Light" panose="020B0403050000020004" pitchFamily="34" charset="0"/>
                  <a:ea typeface="Fira Sans Light" panose="020B0403050000020004" pitchFamily="34" charset="0"/>
                </a:rPr>
                <a:t>(     )</a:t>
              </a:r>
            </a:p>
          </p:txBody>
        </p:sp>
        <p:sp>
          <p:nvSpPr>
            <p:cNvPr id="42" name="Graphic 23">
              <a:extLst>
                <a:ext uri="{FF2B5EF4-FFF2-40B4-BE49-F238E27FC236}">
                  <a16:creationId xmlns:a16="http://schemas.microsoft.com/office/drawing/2014/main" id="{5F2D2F98-AB68-4C2B-8B12-839AF4206280}"/>
                </a:ext>
              </a:extLst>
            </p:cNvPr>
            <p:cNvSpPr/>
            <p:nvPr/>
          </p:nvSpPr>
          <p:spPr>
            <a:xfrm>
              <a:off x="9508437" y="5193967"/>
              <a:ext cx="544157" cy="725543"/>
            </a:xfrm>
            <a:custGeom>
              <a:avLst/>
              <a:gdLst>
                <a:gd name="connsiteX0" fmla="*/ 905991 w 1553128"/>
                <a:gd name="connsiteY0" fmla="*/ 550066 h 2070837"/>
                <a:gd name="connsiteX1" fmla="*/ 905991 w 1553128"/>
                <a:gd name="connsiteY1" fmla="*/ 0 h 2070837"/>
                <a:gd name="connsiteX2" fmla="*/ 97071 w 1553128"/>
                <a:gd name="connsiteY2" fmla="*/ 0 h 2070837"/>
                <a:gd name="connsiteX3" fmla="*/ 0 w 1553128"/>
                <a:gd name="connsiteY3" fmla="*/ 97070 h 2070837"/>
                <a:gd name="connsiteX4" fmla="*/ 0 w 1553128"/>
                <a:gd name="connsiteY4" fmla="*/ 1973767 h 2070837"/>
                <a:gd name="connsiteX5" fmla="*/ 97071 w 1553128"/>
                <a:gd name="connsiteY5" fmla="*/ 2070837 h 2070837"/>
                <a:gd name="connsiteX6" fmla="*/ 1456058 w 1553128"/>
                <a:gd name="connsiteY6" fmla="*/ 2070837 h 2070837"/>
                <a:gd name="connsiteX7" fmla="*/ 1553128 w 1553128"/>
                <a:gd name="connsiteY7" fmla="*/ 1973767 h 2070837"/>
                <a:gd name="connsiteX8" fmla="*/ 1553128 w 1553128"/>
                <a:gd name="connsiteY8" fmla="*/ 647137 h 2070837"/>
                <a:gd name="connsiteX9" fmla="*/ 1003062 w 1553128"/>
                <a:gd name="connsiteY9" fmla="*/ 647137 h 2070837"/>
                <a:gd name="connsiteX10" fmla="*/ 905991 w 1553128"/>
                <a:gd name="connsiteY10" fmla="*/ 550066 h 2070837"/>
                <a:gd name="connsiteX11" fmla="*/ 1553128 w 1553128"/>
                <a:gd name="connsiteY11" fmla="*/ 493037 h 2070837"/>
                <a:gd name="connsiteX12" fmla="*/ 1553128 w 1553128"/>
                <a:gd name="connsiteY12" fmla="*/ 517709 h 2070837"/>
                <a:gd name="connsiteX13" fmla="*/ 1035419 w 1553128"/>
                <a:gd name="connsiteY13" fmla="*/ 517709 h 2070837"/>
                <a:gd name="connsiteX14" fmla="*/ 1035419 w 1553128"/>
                <a:gd name="connsiteY14" fmla="*/ 0 h 2070837"/>
                <a:gd name="connsiteX15" fmla="*/ 1060091 w 1553128"/>
                <a:gd name="connsiteY15" fmla="*/ 0 h 2070837"/>
                <a:gd name="connsiteX16" fmla="*/ 1128849 w 1553128"/>
                <a:gd name="connsiteY16" fmla="*/ 28312 h 2070837"/>
                <a:gd name="connsiteX17" fmla="*/ 1524816 w 1553128"/>
                <a:gd name="connsiteY17" fmla="*/ 424683 h 2070837"/>
                <a:gd name="connsiteX18" fmla="*/ 1553128 w 1553128"/>
                <a:gd name="connsiteY18" fmla="*/ 493037 h 2070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553128" h="2070837">
                  <a:moveTo>
                    <a:pt x="905991" y="550066"/>
                  </a:moveTo>
                  <a:lnTo>
                    <a:pt x="905991" y="0"/>
                  </a:lnTo>
                  <a:lnTo>
                    <a:pt x="97071" y="0"/>
                  </a:lnTo>
                  <a:cubicBezTo>
                    <a:pt x="43277" y="0"/>
                    <a:pt x="0" y="43277"/>
                    <a:pt x="0" y="97070"/>
                  </a:cubicBezTo>
                  <a:lnTo>
                    <a:pt x="0" y="1973767"/>
                  </a:lnTo>
                  <a:cubicBezTo>
                    <a:pt x="0" y="2027560"/>
                    <a:pt x="43277" y="2070837"/>
                    <a:pt x="97071" y="2070837"/>
                  </a:cubicBezTo>
                  <a:lnTo>
                    <a:pt x="1456058" y="2070837"/>
                  </a:lnTo>
                  <a:cubicBezTo>
                    <a:pt x="1509851" y="2070837"/>
                    <a:pt x="1553128" y="2027560"/>
                    <a:pt x="1553128" y="1973767"/>
                  </a:cubicBezTo>
                  <a:lnTo>
                    <a:pt x="1553128" y="647137"/>
                  </a:lnTo>
                  <a:lnTo>
                    <a:pt x="1003062" y="647137"/>
                  </a:lnTo>
                  <a:cubicBezTo>
                    <a:pt x="949673" y="647137"/>
                    <a:pt x="905991" y="603455"/>
                    <a:pt x="905991" y="550066"/>
                  </a:cubicBezTo>
                  <a:close/>
                  <a:moveTo>
                    <a:pt x="1553128" y="493037"/>
                  </a:moveTo>
                  <a:lnTo>
                    <a:pt x="1553128" y="517709"/>
                  </a:lnTo>
                  <a:lnTo>
                    <a:pt x="1035419" y="517709"/>
                  </a:lnTo>
                  <a:lnTo>
                    <a:pt x="1035419" y="0"/>
                  </a:lnTo>
                  <a:lnTo>
                    <a:pt x="1060091" y="0"/>
                  </a:lnTo>
                  <a:cubicBezTo>
                    <a:pt x="1085976" y="0"/>
                    <a:pt x="1110648" y="10112"/>
                    <a:pt x="1128849" y="28312"/>
                  </a:cubicBezTo>
                  <a:lnTo>
                    <a:pt x="1524816" y="424683"/>
                  </a:lnTo>
                  <a:cubicBezTo>
                    <a:pt x="1543017" y="442884"/>
                    <a:pt x="1553128" y="467556"/>
                    <a:pt x="1553128" y="493037"/>
                  </a:cubicBezTo>
                  <a:close/>
                </a:path>
              </a:pathLst>
            </a:custGeom>
            <a:solidFill>
              <a:schemeClr val="accent4"/>
            </a:solidFill>
            <a:ln w="4043" cap="flat">
              <a:noFill/>
              <a:prstDash val="solid"/>
              <a:miter/>
            </a:ln>
          </p:spPr>
          <p:txBody>
            <a:bodyPr lIns="72000" rIns="72000" bIns="36000" rtlCol="0" anchor="b"/>
            <a:lstStyle/>
            <a:p>
              <a:pPr algn="ctr">
                <a:lnSpc>
                  <a:spcPct val="80000"/>
                </a:lnSpc>
              </a:pPr>
              <a:r>
                <a:rPr lang="de-CH" sz="1100" dirty="0">
                  <a:solidFill>
                    <a:schemeClr val="bg1"/>
                  </a:solidFill>
                  <a:latin typeface="Fira Code Medium" panose="020B0809050000020004" pitchFamily="49" charset="0"/>
                  <a:ea typeface="Fira Code Medium" panose="020B0809050000020004" pitchFamily="49" charset="0"/>
                  <a:cs typeface="Fira Code" panose="020B0809050000020004" pitchFamily="49" charset="0"/>
                </a:rPr>
                <a:t>011110010010</a:t>
              </a:r>
            </a:p>
          </p:txBody>
        </p:sp>
        <p:cxnSp>
          <p:nvCxnSpPr>
            <p:cNvPr id="44" name="Straight Arrow Connector 43">
              <a:extLst>
                <a:ext uri="{FF2B5EF4-FFF2-40B4-BE49-F238E27FC236}">
                  <a16:creationId xmlns:a16="http://schemas.microsoft.com/office/drawing/2014/main" id="{90FB26C4-C4AB-4AAA-A143-A402CD15983A}"/>
                </a:ext>
              </a:extLst>
            </p:cNvPr>
            <p:cNvCxnSpPr>
              <a:cxnSpLocks/>
            </p:cNvCxnSpPr>
            <p:nvPr/>
          </p:nvCxnSpPr>
          <p:spPr>
            <a:xfrm flipH="1">
              <a:off x="8869680" y="5592298"/>
              <a:ext cx="487680" cy="0"/>
            </a:xfrm>
            <a:prstGeom prst="straightConnector1">
              <a:avLst/>
            </a:prstGeom>
            <a:ln w="76200" cap="flat">
              <a:solidFill>
                <a:schemeClr val="accent4"/>
              </a:solidFill>
              <a:headEnd type="triangle" w="med" len="med"/>
              <a:tailEnd type="none" w="med" len="med"/>
            </a:ln>
          </p:spPr>
          <p:style>
            <a:lnRef idx="1">
              <a:schemeClr val="dk1"/>
            </a:lnRef>
            <a:fillRef idx="0">
              <a:schemeClr val="dk1"/>
            </a:fillRef>
            <a:effectRef idx="0">
              <a:schemeClr val="dk1"/>
            </a:effectRef>
            <a:fontRef idx="minor">
              <a:schemeClr val="tx1"/>
            </a:fontRef>
          </p:style>
        </p:cxnSp>
      </p:grpSp>
      <p:sp>
        <p:nvSpPr>
          <p:cNvPr id="54" name="Graphic 11">
            <a:extLst>
              <a:ext uri="{FF2B5EF4-FFF2-40B4-BE49-F238E27FC236}">
                <a16:creationId xmlns:a16="http://schemas.microsoft.com/office/drawing/2014/main" id="{2834559F-9DB5-4DED-B3E8-2E616D56F32A}"/>
              </a:ext>
            </a:extLst>
          </p:cNvPr>
          <p:cNvSpPr/>
          <p:nvPr/>
        </p:nvSpPr>
        <p:spPr>
          <a:xfrm>
            <a:off x="9477329" y="1026812"/>
            <a:ext cx="927009" cy="646993"/>
          </a:xfrm>
          <a:custGeom>
            <a:avLst/>
            <a:gdLst>
              <a:gd name="connsiteX0" fmla="*/ 2438400 w 4876800"/>
              <a:gd name="connsiteY0" fmla="*/ 0 h 4267200"/>
              <a:gd name="connsiteX1" fmla="*/ 0 w 4876800"/>
              <a:gd name="connsiteY1" fmla="*/ 1981200 h 4267200"/>
              <a:gd name="connsiteX2" fmla="*/ 542925 w 4876800"/>
              <a:gd name="connsiteY2" fmla="*/ 3226118 h 4267200"/>
              <a:gd name="connsiteX3" fmla="*/ 20955 w 4876800"/>
              <a:gd name="connsiteY3" fmla="*/ 4138613 h 4267200"/>
              <a:gd name="connsiteX4" fmla="*/ 6668 w 4876800"/>
              <a:gd name="connsiteY4" fmla="*/ 4221480 h 4267200"/>
              <a:gd name="connsiteX5" fmla="*/ 76200 w 4876800"/>
              <a:gd name="connsiteY5" fmla="*/ 4267200 h 4267200"/>
              <a:gd name="connsiteX6" fmla="*/ 1415415 w 4876800"/>
              <a:gd name="connsiteY6" fmla="*/ 3777615 h 4267200"/>
              <a:gd name="connsiteX7" fmla="*/ 2438400 w 4876800"/>
              <a:gd name="connsiteY7" fmla="*/ 3962400 h 4267200"/>
              <a:gd name="connsiteX8" fmla="*/ 4876800 w 4876800"/>
              <a:gd name="connsiteY8" fmla="*/ 1981200 h 4267200"/>
              <a:gd name="connsiteX9" fmla="*/ 2438400 w 4876800"/>
              <a:gd name="connsiteY9" fmla="*/ 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0"/>
                </a:moveTo>
                <a:cubicBezTo>
                  <a:pt x="1091565" y="0"/>
                  <a:pt x="0" y="886778"/>
                  <a:pt x="0" y="1981200"/>
                </a:cubicBezTo>
                <a:cubicBezTo>
                  <a:pt x="0" y="2453640"/>
                  <a:pt x="203835" y="2886075"/>
                  <a:pt x="542925" y="3226118"/>
                </a:cubicBezTo>
                <a:cubicBezTo>
                  <a:pt x="423863" y="3706178"/>
                  <a:pt x="25718" y="4133850"/>
                  <a:pt x="20955" y="4138613"/>
                </a:cubicBezTo>
                <a:cubicBezTo>
                  <a:pt x="0" y="4160520"/>
                  <a:pt x="-5715" y="4192905"/>
                  <a:pt x="6668" y="4221480"/>
                </a:cubicBezTo>
                <a:cubicBezTo>
                  <a:pt x="19050" y="4250055"/>
                  <a:pt x="45720" y="4267200"/>
                  <a:pt x="76200" y="4267200"/>
                </a:cubicBezTo>
                <a:cubicBezTo>
                  <a:pt x="707708" y="4267200"/>
                  <a:pt x="1181100" y="3964305"/>
                  <a:pt x="1415415" y="3777615"/>
                </a:cubicBezTo>
                <a:cubicBezTo>
                  <a:pt x="1726883" y="3894773"/>
                  <a:pt x="2072640" y="3962400"/>
                  <a:pt x="2438400" y="3962400"/>
                </a:cubicBezTo>
                <a:cubicBezTo>
                  <a:pt x="3785235" y="3962400"/>
                  <a:pt x="4876800" y="3075623"/>
                  <a:pt x="4876800" y="1981200"/>
                </a:cubicBezTo>
                <a:cubicBezTo>
                  <a:pt x="4876800" y="886778"/>
                  <a:pt x="3785235" y="0"/>
                  <a:pt x="2438400" y="0"/>
                </a:cubicBezTo>
                <a:close/>
              </a:path>
            </a:pathLst>
          </a:custGeom>
          <a:solidFill>
            <a:srgbClr val="000000"/>
          </a:solidFill>
          <a:ln w="9525" cap="flat">
            <a:noFill/>
            <a:prstDash val="solid"/>
            <a:miter/>
          </a:ln>
        </p:spPr>
        <p:txBody>
          <a:bodyPr vert="horz" tIns="0" bIns="36000" rtlCol="0" anchor="ctr"/>
          <a:lstStyle/>
          <a:p>
            <a:pPr algn="ctr"/>
            <a:r>
              <a:rPr lang="de-CH" sz="1600" dirty="0">
                <a:solidFill>
                  <a:schemeClr val="bg1"/>
                </a:solidFill>
              </a:rPr>
              <a:t>OOP2</a:t>
            </a:r>
          </a:p>
        </p:txBody>
      </p:sp>
    </p:spTree>
    <p:extLst>
      <p:ext uri="{BB962C8B-B14F-4D97-AF65-F5344CB8AC3E}">
        <p14:creationId xmlns:p14="http://schemas.microsoft.com/office/powerpoint/2010/main" val="138532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F388-406D-43A2-BD37-0A16CCD4D02A}"/>
              </a:ext>
            </a:extLst>
          </p:cNvPr>
          <p:cNvSpPr>
            <a:spLocks noGrp="1"/>
          </p:cNvSpPr>
          <p:nvPr>
            <p:ph type="title"/>
          </p:nvPr>
        </p:nvSpPr>
        <p:spPr/>
        <p:txBody>
          <a:bodyPr/>
          <a:lstStyle/>
          <a:p>
            <a:r>
              <a:rPr lang="de-CH" dirty="0"/>
              <a:t>Architektur einer Web-App: vereinfacht</a:t>
            </a:r>
          </a:p>
        </p:txBody>
      </p:sp>
      <p:sp>
        <p:nvSpPr>
          <p:cNvPr id="4" name="Slide Number Placeholder 3">
            <a:extLst>
              <a:ext uri="{FF2B5EF4-FFF2-40B4-BE49-F238E27FC236}">
                <a16:creationId xmlns:a16="http://schemas.microsoft.com/office/drawing/2014/main" id="{AFA8BE8F-0644-41BE-887D-A2C49AB40F7D}"/>
              </a:ext>
            </a:extLst>
          </p:cNvPr>
          <p:cNvSpPr>
            <a:spLocks noGrp="1"/>
          </p:cNvSpPr>
          <p:nvPr>
            <p:ph type="sldNum" sz="quarter" idx="4"/>
          </p:nvPr>
        </p:nvSpPr>
        <p:spPr/>
        <p:txBody>
          <a:bodyPr/>
          <a:lstStyle/>
          <a:p>
            <a:fld id="{01E5B819-6909-4CDA-9F8C-527769432568}" type="slidenum">
              <a:rPr lang="en-US" smtClean="0"/>
              <a:t>5</a:t>
            </a:fld>
            <a:endParaRPr lang="en-US" dirty="0"/>
          </a:p>
        </p:txBody>
      </p:sp>
      <p:grpSp>
        <p:nvGrpSpPr>
          <p:cNvPr id="7" name="Group 6">
            <a:extLst>
              <a:ext uri="{FF2B5EF4-FFF2-40B4-BE49-F238E27FC236}">
                <a16:creationId xmlns:a16="http://schemas.microsoft.com/office/drawing/2014/main" id="{2A28F9BC-A6CC-4A31-815F-D1142A7C40F5}"/>
              </a:ext>
            </a:extLst>
          </p:cNvPr>
          <p:cNvGrpSpPr/>
          <p:nvPr/>
        </p:nvGrpSpPr>
        <p:grpSpPr>
          <a:xfrm>
            <a:off x="4263412" y="1358537"/>
            <a:ext cx="2272937" cy="600891"/>
            <a:chOff x="4382589" y="2423160"/>
            <a:chExt cx="2272937" cy="600891"/>
          </a:xfrm>
        </p:grpSpPr>
        <p:sp>
          <p:nvSpPr>
            <p:cNvPr id="6" name="Rectangle 5">
              <a:extLst>
                <a:ext uri="{FF2B5EF4-FFF2-40B4-BE49-F238E27FC236}">
                  <a16:creationId xmlns:a16="http://schemas.microsoft.com/office/drawing/2014/main" id="{C145ADD4-9A36-497D-8644-266881A2684A}"/>
                </a:ext>
              </a:extLst>
            </p:cNvPr>
            <p:cNvSpPr/>
            <p:nvPr/>
          </p:nvSpPr>
          <p:spPr>
            <a:xfrm>
              <a:off x="4382589" y="2423160"/>
              <a:ext cx="2272937" cy="60089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     Browser</a:t>
              </a:r>
            </a:p>
          </p:txBody>
        </p:sp>
        <p:pic>
          <p:nvPicPr>
            <p:cNvPr id="5" name="Graphic 4">
              <a:extLst>
                <a:ext uri="{FF2B5EF4-FFF2-40B4-BE49-F238E27FC236}">
                  <a16:creationId xmlns:a16="http://schemas.microsoft.com/office/drawing/2014/main" id="{552F66A6-15D1-4819-BA13-882ACC1F34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2349" y="2520396"/>
              <a:ext cx="431198" cy="406417"/>
            </a:xfrm>
            <a:prstGeom prst="rect">
              <a:avLst/>
            </a:prstGeom>
            <a:effectLst>
              <a:outerShdw blurRad="50800" dist="38100" dir="5400000" algn="t" rotWithShape="0">
                <a:prstClr val="black">
                  <a:alpha val="35000"/>
                </a:prstClr>
              </a:outerShdw>
            </a:effectLst>
          </p:spPr>
        </p:pic>
      </p:grpSp>
      <p:grpSp>
        <p:nvGrpSpPr>
          <p:cNvPr id="11" name="Group 10">
            <a:extLst>
              <a:ext uri="{FF2B5EF4-FFF2-40B4-BE49-F238E27FC236}">
                <a16:creationId xmlns:a16="http://schemas.microsoft.com/office/drawing/2014/main" id="{08BA7813-922F-49AA-99F3-2C420540B467}"/>
              </a:ext>
            </a:extLst>
          </p:cNvPr>
          <p:cNvGrpSpPr/>
          <p:nvPr/>
        </p:nvGrpSpPr>
        <p:grpSpPr>
          <a:xfrm>
            <a:off x="5012798" y="5650441"/>
            <a:ext cx="2247467" cy="884758"/>
            <a:chOff x="5012798" y="5454499"/>
            <a:chExt cx="2247467" cy="884758"/>
          </a:xfrm>
        </p:grpSpPr>
        <p:pic>
          <p:nvPicPr>
            <p:cNvPr id="9" name="Graphic 8">
              <a:extLst>
                <a:ext uri="{FF2B5EF4-FFF2-40B4-BE49-F238E27FC236}">
                  <a16:creationId xmlns:a16="http://schemas.microsoft.com/office/drawing/2014/main" id="{88207C2C-8614-42AE-B1CE-8B3C8DE7BEC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12798" y="5454499"/>
              <a:ext cx="774163" cy="884758"/>
            </a:xfrm>
            <a:prstGeom prst="rect">
              <a:avLst/>
            </a:prstGeom>
          </p:spPr>
        </p:pic>
        <p:sp>
          <p:nvSpPr>
            <p:cNvPr id="10" name="TextBox 9">
              <a:extLst>
                <a:ext uri="{FF2B5EF4-FFF2-40B4-BE49-F238E27FC236}">
                  <a16:creationId xmlns:a16="http://schemas.microsoft.com/office/drawing/2014/main" id="{89B1304E-AB8E-4E8A-959A-7C5EC07AF611}"/>
                </a:ext>
              </a:extLst>
            </p:cNvPr>
            <p:cNvSpPr txBox="1"/>
            <p:nvPr/>
          </p:nvSpPr>
          <p:spPr>
            <a:xfrm>
              <a:off x="5812433" y="5696823"/>
              <a:ext cx="1447832" cy="400110"/>
            </a:xfrm>
            <a:prstGeom prst="rect">
              <a:avLst/>
            </a:prstGeom>
            <a:noFill/>
          </p:spPr>
          <p:txBody>
            <a:bodyPr wrap="none" rtlCol="0">
              <a:spAutoFit/>
            </a:bodyPr>
            <a:lstStyle/>
            <a:p>
              <a:r>
                <a:rPr lang="de-CH" sz="2000" dirty="0"/>
                <a:t>Datenbank</a:t>
              </a:r>
            </a:p>
          </p:txBody>
        </p:sp>
      </p:grpSp>
      <p:sp>
        <p:nvSpPr>
          <p:cNvPr id="12" name="Rectangle 11">
            <a:extLst>
              <a:ext uri="{FF2B5EF4-FFF2-40B4-BE49-F238E27FC236}">
                <a16:creationId xmlns:a16="http://schemas.microsoft.com/office/drawing/2014/main" id="{B5A9076D-E8DD-45C2-AF8C-33C11C9EF618}"/>
              </a:ext>
            </a:extLst>
          </p:cNvPr>
          <p:cNvSpPr/>
          <p:nvPr/>
        </p:nvSpPr>
        <p:spPr>
          <a:xfrm>
            <a:off x="2917936" y="2571891"/>
            <a:ext cx="4963886" cy="246608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400" dirty="0"/>
              <a:t>Applikationslogik</a:t>
            </a:r>
          </a:p>
        </p:txBody>
      </p:sp>
      <p:cxnSp>
        <p:nvCxnSpPr>
          <p:cNvPr id="13" name="Straight Arrow Connector 12">
            <a:extLst>
              <a:ext uri="{FF2B5EF4-FFF2-40B4-BE49-F238E27FC236}">
                <a16:creationId xmlns:a16="http://schemas.microsoft.com/office/drawing/2014/main" id="{3904BCBD-9F2B-4E09-B291-3C453D4F9BA6}"/>
              </a:ext>
            </a:extLst>
          </p:cNvPr>
          <p:cNvCxnSpPr>
            <a:cxnSpLocks/>
          </p:cNvCxnSpPr>
          <p:nvPr/>
        </p:nvCxnSpPr>
        <p:spPr>
          <a:xfrm flipV="1">
            <a:off x="5399881" y="2017465"/>
            <a:ext cx="0" cy="496389"/>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1241107-F9DD-4835-9CD1-E39FBC3D8CF5}"/>
              </a:ext>
            </a:extLst>
          </p:cNvPr>
          <p:cNvCxnSpPr>
            <a:cxnSpLocks/>
          </p:cNvCxnSpPr>
          <p:nvPr/>
        </p:nvCxnSpPr>
        <p:spPr>
          <a:xfrm flipV="1">
            <a:off x="5399881" y="5096016"/>
            <a:ext cx="0" cy="496389"/>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1920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F388-406D-43A2-BD37-0A16CCD4D02A}"/>
              </a:ext>
            </a:extLst>
          </p:cNvPr>
          <p:cNvSpPr>
            <a:spLocks noGrp="1"/>
          </p:cNvSpPr>
          <p:nvPr>
            <p:ph type="title"/>
          </p:nvPr>
        </p:nvSpPr>
        <p:spPr/>
        <p:txBody>
          <a:bodyPr/>
          <a:lstStyle/>
          <a:p>
            <a:r>
              <a:rPr lang="de-CH" dirty="0"/>
              <a:t>Schichtenarchitektur (</a:t>
            </a:r>
            <a:r>
              <a:rPr lang="de-CH" i="1" dirty="0" err="1"/>
              <a:t>layered</a:t>
            </a:r>
            <a:r>
              <a:rPr lang="de-CH" dirty="0"/>
              <a:t>)</a:t>
            </a:r>
          </a:p>
        </p:txBody>
      </p:sp>
      <p:sp>
        <p:nvSpPr>
          <p:cNvPr id="4" name="Slide Number Placeholder 3">
            <a:extLst>
              <a:ext uri="{FF2B5EF4-FFF2-40B4-BE49-F238E27FC236}">
                <a16:creationId xmlns:a16="http://schemas.microsoft.com/office/drawing/2014/main" id="{AFA8BE8F-0644-41BE-887D-A2C49AB40F7D}"/>
              </a:ext>
            </a:extLst>
          </p:cNvPr>
          <p:cNvSpPr>
            <a:spLocks noGrp="1"/>
          </p:cNvSpPr>
          <p:nvPr>
            <p:ph type="sldNum" sz="quarter" idx="4"/>
          </p:nvPr>
        </p:nvSpPr>
        <p:spPr/>
        <p:txBody>
          <a:bodyPr/>
          <a:lstStyle/>
          <a:p>
            <a:fld id="{01E5B819-6909-4CDA-9F8C-527769432568}" type="slidenum">
              <a:rPr lang="en-US" smtClean="0"/>
              <a:t>6</a:t>
            </a:fld>
            <a:endParaRPr lang="en-US" dirty="0"/>
          </a:p>
        </p:txBody>
      </p:sp>
      <p:grpSp>
        <p:nvGrpSpPr>
          <p:cNvPr id="7" name="Group 6">
            <a:extLst>
              <a:ext uri="{FF2B5EF4-FFF2-40B4-BE49-F238E27FC236}">
                <a16:creationId xmlns:a16="http://schemas.microsoft.com/office/drawing/2014/main" id="{2A28F9BC-A6CC-4A31-815F-D1142A7C40F5}"/>
              </a:ext>
            </a:extLst>
          </p:cNvPr>
          <p:cNvGrpSpPr/>
          <p:nvPr/>
        </p:nvGrpSpPr>
        <p:grpSpPr>
          <a:xfrm>
            <a:off x="4263412" y="1358537"/>
            <a:ext cx="2272937" cy="600891"/>
            <a:chOff x="4382589" y="2423160"/>
            <a:chExt cx="2272937" cy="600891"/>
          </a:xfrm>
        </p:grpSpPr>
        <p:sp>
          <p:nvSpPr>
            <p:cNvPr id="6" name="Rectangle 5">
              <a:extLst>
                <a:ext uri="{FF2B5EF4-FFF2-40B4-BE49-F238E27FC236}">
                  <a16:creationId xmlns:a16="http://schemas.microsoft.com/office/drawing/2014/main" id="{C145ADD4-9A36-497D-8644-266881A2684A}"/>
                </a:ext>
              </a:extLst>
            </p:cNvPr>
            <p:cNvSpPr/>
            <p:nvPr/>
          </p:nvSpPr>
          <p:spPr>
            <a:xfrm>
              <a:off x="4382589" y="2423160"/>
              <a:ext cx="2272937" cy="60089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     Browser</a:t>
              </a:r>
            </a:p>
          </p:txBody>
        </p:sp>
        <p:pic>
          <p:nvPicPr>
            <p:cNvPr id="5" name="Graphic 4">
              <a:extLst>
                <a:ext uri="{FF2B5EF4-FFF2-40B4-BE49-F238E27FC236}">
                  <a16:creationId xmlns:a16="http://schemas.microsoft.com/office/drawing/2014/main" id="{552F66A6-15D1-4819-BA13-882ACC1F34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2349" y="2520396"/>
              <a:ext cx="431198" cy="406417"/>
            </a:xfrm>
            <a:prstGeom prst="rect">
              <a:avLst/>
            </a:prstGeom>
            <a:effectLst>
              <a:outerShdw blurRad="50800" dist="38100" dir="5400000" algn="t" rotWithShape="0">
                <a:prstClr val="black">
                  <a:alpha val="35000"/>
                </a:prstClr>
              </a:outerShdw>
            </a:effectLst>
          </p:spPr>
        </p:pic>
      </p:grpSp>
      <p:grpSp>
        <p:nvGrpSpPr>
          <p:cNvPr id="11" name="Group 10">
            <a:extLst>
              <a:ext uri="{FF2B5EF4-FFF2-40B4-BE49-F238E27FC236}">
                <a16:creationId xmlns:a16="http://schemas.microsoft.com/office/drawing/2014/main" id="{08BA7813-922F-49AA-99F3-2C420540B467}"/>
              </a:ext>
            </a:extLst>
          </p:cNvPr>
          <p:cNvGrpSpPr/>
          <p:nvPr/>
        </p:nvGrpSpPr>
        <p:grpSpPr>
          <a:xfrm>
            <a:off x="5012798" y="5650441"/>
            <a:ext cx="2247467" cy="884758"/>
            <a:chOff x="5012798" y="5454499"/>
            <a:chExt cx="2247467" cy="884758"/>
          </a:xfrm>
        </p:grpSpPr>
        <p:pic>
          <p:nvPicPr>
            <p:cNvPr id="9" name="Graphic 8">
              <a:extLst>
                <a:ext uri="{FF2B5EF4-FFF2-40B4-BE49-F238E27FC236}">
                  <a16:creationId xmlns:a16="http://schemas.microsoft.com/office/drawing/2014/main" id="{88207C2C-8614-42AE-B1CE-8B3C8DE7BEC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12798" y="5454499"/>
              <a:ext cx="774163" cy="884758"/>
            </a:xfrm>
            <a:prstGeom prst="rect">
              <a:avLst/>
            </a:prstGeom>
          </p:spPr>
        </p:pic>
        <p:sp>
          <p:nvSpPr>
            <p:cNvPr id="10" name="TextBox 9">
              <a:extLst>
                <a:ext uri="{FF2B5EF4-FFF2-40B4-BE49-F238E27FC236}">
                  <a16:creationId xmlns:a16="http://schemas.microsoft.com/office/drawing/2014/main" id="{89B1304E-AB8E-4E8A-959A-7C5EC07AF611}"/>
                </a:ext>
              </a:extLst>
            </p:cNvPr>
            <p:cNvSpPr txBox="1"/>
            <p:nvPr/>
          </p:nvSpPr>
          <p:spPr>
            <a:xfrm>
              <a:off x="5812433" y="5696823"/>
              <a:ext cx="1447832" cy="400110"/>
            </a:xfrm>
            <a:prstGeom prst="rect">
              <a:avLst/>
            </a:prstGeom>
            <a:noFill/>
          </p:spPr>
          <p:txBody>
            <a:bodyPr wrap="none" rtlCol="0">
              <a:spAutoFit/>
            </a:bodyPr>
            <a:lstStyle/>
            <a:p>
              <a:r>
                <a:rPr lang="de-CH" sz="2000" dirty="0"/>
                <a:t>Datenbank</a:t>
              </a:r>
            </a:p>
          </p:txBody>
        </p:sp>
      </p:grpSp>
      <p:cxnSp>
        <p:nvCxnSpPr>
          <p:cNvPr id="13" name="Straight Arrow Connector 12">
            <a:extLst>
              <a:ext uri="{FF2B5EF4-FFF2-40B4-BE49-F238E27FC236}">
                <a16:creationId xmlns:a16="http://schemas.microsoft.com/office/drawing/2014/main" id="{3904BCBD-9F2B-4E09-B291-3C453D4F9BA6}"/>
              </a:ext>
            </a:extLst>
          </p:cNvPr>
          <p:cNvCxnSpPr>
            <a:cxnSpLocks/>
          </p:cNvCxnSpPr>
          <p:nvPr/>
        </p:nvCxnSpPr>
        <p:spPr>
          <a:xfrm flipV="1">
            <a:off x="5399881" y="2017465"/>
            <a:ext cx="0" cy="496389"/>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1241107-F9DD-4835-9CD1-E39FBC3D8CF5}"/>
              </a:ext>
            </a:extLst>
          </p:cNvPr>
          <p:cNvCxnSpPr>
            <a:cxnSpLocks/>
          </p:cNvCxnSpPr>
          <p:nvPr/>
        </p:nvCxnSpPr>
        <p:spPr>
          <a:xfrm flipV="1">
            <a:off x="5399881" y="5096016"/>
            <a:ext cx="0" cy="496389"/>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C6A62FF6-7C79-471A-AD64-F66A0625674D}"/>
              </a:ext>
            </a:extLst>
          </p:cNvPr>
          <p:cNvSpPr/>
          <p:nvPr/>
        </p:nvSpPr>
        <p:spPr>
          <a:xfrm>
            <a:off x="2917938" y="2571891"/>
            <a:ext cx="4963886" cy="60089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de-CH" sz="2000" i="1" dirty="0" err="1"/>
              <a:t>Presentation</a:t>
            </a:r>
            <a:r>
              <a:rPr lang="de-CH" sz="2000" i="1" dirty="0"/>
              <a:t> Layer</a:t>
            </a:r>
            <a:r>
              <a:rPr lang="de-CH" sz="2000" dirty="0">
                <a:solidFill>
                  <a:schemeClr val="lt1">
                    <a:alpha val="50000"/>
                  </a:schemeClr>
                </a:solidFill>
              </a:rPr>
              <a:t> </a:t>
            </a:r>
            <a:r>
              <a:rPr lang="de-CH" sz="1600" dirty="0">
                <a:solidFill>
                  <a:srgbClr val="BFD9F3"/>
                </a:solidFill>
              </a:rPr>
              <a:t>(Präsentationsschicht)</a:t>
            </a:r>
            <a:endParaRPr lang="de-CH" sz="2000" dirty="0">
              <a:solidFill>
                <a:srgbClr val="BFD9F3"/>
              </a:solidFill>
            </a:endParaRPr>
          </a:p>
        </p:txBody>
      </p:sp>
      <p:sp>
        <p:nvSpPr>
          <p:cNvPr id="19" name="Rectangle 18">
            <a:extLst>
              <a:ext uri="{FF2B5EF4-FFF2-40B4-BE49-F238E27FC236}">
                <a16:creationId xmlns:a16="http://schemas.microsoft.com/office/drawing/2014/main" id="{8110E23D-79E8-4405-BF11-081139987594}"/>
              </a:ext>
            </a:extLst>
          </p:cNvPr>
          <p:cNvSpPr/>
          <p:nvPr/>
        </p:nvSpPr>
        <p:spPr>
          <a:xfrm>
            <a:off x="2917938" y="4437088"/>
            <a:ext cx="4963886" cy="60089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de-CH" sz="2000" i="1" dirty="0"/>
              <a:t>Data Layer</a:t>
            </a:r>
            <a:r>
              <a:rPr lang="de-CH" sz="2000" dirty="0">
                <a:solidFill>
                  <a:schemeClr val="lt1">
                    <a:alpha val="50000"/>
                  </a:schemeClr>
                </a:solidFill>
              </a:rPr>
              <a:t> </a:t>
            </a:r>
            <a:r>
              <a:rPr lang="de-CH" sz="1600" dirty="0">
                <a:solidFill>
                  <a:srgbClr val="8FAFD0"/>
                </a:solidFill>
              </a:rPr>
              <a:t>(Datenhaltungsschicht)</a:t>
            </a:r>
            <a:endParaRPr lang="de-CH" sz="2000" dirty="0">
              <a:solidFill>
                <a:srgbClr val="8FAFD0"/>
              </a:solidFill>
            </a:endParaRPr>
          </a:p>
        </p:txBody>
      </p:sp>
      <p:sp>
        <p:nvSpPr>
          <p:cNvPr id="20" name="Rectangle 19">
            <a:extLst>
              <a:ext uri="{FF2B5EF4-FFF2-40B4-BE49-F238E27FC236}">
                <a16:creationId xmlns:a16="http://schemas.microsoft.com/office/drawing/2014/main" id="{C123639E-A0EB-455B-BB63-8C0C23176F56}"/>
              </a:ext>
            </a:extLst>
          </p:cNvPr>
          <p:cNvSpPr/>
          <p:nvPr/>
        </p:nvSpPr>
        <p:spPr>
          <a:xfrm>
            <a:off x="2917938" y="3506733"/>
            <a:ext cx="4963886" cy="6008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de-CH" sz="2000" i="1" dirty="0"/>
              <a:t>Business </a:t>
            </a:r>
            <a:r>
              <a:rPr lang="de-CH" sz="2000" i="1" dirty="0" err="1"/>
              <a:t>Logic</a:t>
            </a:r>
            <a:r>
              <a:rPr lang="de-CH" sz="2000" i="1" dirty="0"/>
              <a:t> Layer</a:t>
            </a:r>
            <a:r>
              <a:rPr lang="de-CH" sz="2000" dirty="0">
                <a:solidFill>
                  <a:schemeClr val="lt1">
                    <a:alpha val="50000"/>
                  </a:schemeClr>
                </a:solidFill>
              </a:rPr>
              <a:t> </a:t>
            </a:r>
            <a:r>
              <a:rPr lang="de-CH" sz="1600" dirty="0">
                <a:solidFill>
                  <a:srgbClr val="94BFEA"/>
                </a:solidFill>
              </a:rPr>
              <a:t>(Logikschicht)</a:t>
            </a:r>
            <a:endParaRPr lang="de-CH" sz="2000" dirty="0">
              <a:solidFill>
                <a:srgbClr val="94BFEA"/>
              </a:solidFill>
            </a:endParaRPr>
          </a:p>
        </p:txBody>
      </p:sp>
      <p:cxnSp>
        <p:nvCxnSpPr>
          <p:cNvPr id="21" name="Straight Arrow Connector 20">
            <a:extLst>
              <a:ext uri="{FF2B5EF4-FFF2-40B4-BE49-F238E27FC236}">
                <a16:creationId xmlns:a16="http://schemas.microsoft.com/office/drawing/2014/main" id="{4CD10F53-0D38-403E-BF33-0DA656C5F13E}"/>
              </a:ext>
            </a:extLst>
          </p:cNvPr>
          <p:cNvCxnSpPr>
            <a:cxnSpLocks/>
            <a:stCxn id="20" idx="0"/>
            <a:endCxn id="15" idx="2"/>
          </p:cNvCxnSpPr>
          <p:nvPr/>
        </p:nvCxnSpPr>
        <p:spPr>
          <a:xfrm flipV="1">
            <a:off x="5399881" y="3172782"/>
            <a:ext cx="0" cy="333951"/>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EB179CC-D44A-481D-9135-B439C3053918}"/>
              </a:ext>
            </a:extLst>
          </p:cNvPr>
          <p:cNvCxnSpPr>
            <a:cxnSpLocks/>
            <a:stCxn id="19" idx="0"/>
            <a:endCxn id="20" idx="2"/>
          </p:cNvCxnSpPr>
          <p:nvPr/>
        </p:nvCxnSpPr>
        <p:spPr>
          <a:xfrm flipV="1">
            <a:off x="5399881" y="4107624"/>
            <a:ext cx="0" cy="329464"/>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21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F388-406D-43A2-BD37-0A16CCD4D02A}"/>
              </a:ext>
            </a:extLst>
          </p:cNvPr>
          <p:cNvSpPr>
            <a:spLocks noGrp="1"/>
          </p:cNvSpPr>
          <p:nvPr>
            <p:ph type="title"/>
          </p:nvPr>
        </p:nvSpPr>
        <p:spPr/>
        <p:txBody>
          <a:bodyPr/>
          <a:lstStyle/>
          <a:p>
            <a:r>
              <a:rPr lang="de-CH" dirty="0"/>
              <a:t>Separate Models</a:t>
            </a:r>
          </a:p>
        </p:txBody>
      </p:sp>
      <p:sp>
        <p:nvSpPr>
          <p:cNvPr id="4" name="Slide Number Placeholder 3">
            <a:extLst>
              <a:ext uri="{FF2B5EF4-FFF2-40B4-BE49-F238E27FC236}">
                <a16:creationId xmlns:a16="http://schemas.microsoft.com/office/drawing/2014/main" id="{AFA8BE8F-0644-41BE-887D-A2C49AB40F7D}"/>
              </a:ext>
            </a:extLst>
          </p:cNvPr>
          <p:cNvSpPr>
            <a:spLocks noGrp="1"/>
          </p:cNvSpPr>
          <p:nvPr>
            <p:ph type="sldNum" sz="quarter" idx="4"/>
          </p:nvPr>
        </p:nvSpPr>
        <p:spPr/>
        <p:txBody>
          <a:bodyPr/>
          <a:lstStyle/>
          <a:p>
            <a:fld id="{01E5B819-6909-4CDA-9F8C-527769432568}" type="slidenum">
              <a:rPr lang="en-US" smtClean="0"/>
              <a:t>7</a:t>
            </a:fld>
            <a:endParaRPr lang="en-US" dirty="0"/>
          </a:p>
        </p:txBody>
      </p:sp>
      <p:grpSp>
        <p:nvGrpSpPr>
          <p:cNvPr id="7" name="Group 6">
            <a:extLst>
              <a:ext uri="{FF2B5EF4-FFF2-40B4-BE49-F238E27FC236}">
                <a16:creationId xmlns:a16="http://schemas.microsoft.com/office/drawing/2014/main" id="{2A28F9BC-A6CC-4A31-815F-D1142A7C40F5}"/>
              </a:ext>
            </a:extLst>
          </p:cNvPr>
          <p:cNvGrpSpPr/>
          <p:nvPr/>
        </p:nvGrpSpPr>
        <p:grpSpPr>
          <a:xfrm>
            <a:off x="5412698" y="1358537"/>
            <a:ext cx="2272937" cy="600891"/>
            <a:chOff x="4382589" y="2423160"/>
            <a:chExt cx="2272937" cy="600891"/>
          </a:xfrm>
        </p:grpSpPr>
        <p:sp>
          <p:nvSpPr>
            <p:cNvPr id="6" name="Rectangle 5">
              <a:extLst>
                <a:ext uri="{FF2B5EF4-FFF2-40B4-BE49-F238E27FC236}">
                  <a16:creationId xmlns:a16="http://schemas.microsoft.com/office/drawing/2014/main" id="{C145ADD4-9A36-497D-8644-266881A2684A}"/>
                </a:ext>
              </a:extLst>
            </p:cNvPr>
            <p:cNvSpPr/>
            <p:nvPr/>
          </p:nvSpPr>
          <p:spPr>
            <a:xfrm>
              <a:off x="4382589" y="2423160"/>
              <a:ext cx="2272937" cy="60089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     Browser</a:t>
              </a:r>
            </a:p>
          </p:txBody>
        </p:sp>
        <p:pic>
          <p:nvPicPr>
            <p:cNvPr id="5" name="Graphic 4">
              <a:extLst>
                <a:ext uri="{FF2B5EF4-FFF2-40B4-BE49-F238E27FC236}">
                  <a16:creationId xmlns:a16="http://schemas.microsoft.com/office/drawing/2014/main" id="{552F66A6-15D1-4819-BA13-882ACC1F34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2349" y="2520396"/>
              <a:ext cx="431198" cy="406417"/>
            </a:xfrm>
            <a:prstGeom prst="rect">
              <a:avLst/>
            </a:prstGeom>
            <a:effectLst>
              <a:outerShdw blurRad="50800" dist="38100" dir="5400000" algn="t" rotWithShape="0">
                <a:prstClr val="black">
                  <a:alpha val="35000"/>
                </a:prstClr>
              </a:outerShdw>
            </a:effectLst>
          </p:spPr>
        </p:pic>
      </p:grpSp>
      <p:grpSp>
        <p:nvGrpSpPr>
          <p:cNvPr id="11" name="Group 10">
            <a:extLst>
              <a:ext uri="{FF2B5EF4-FFF2-40B4-BE49-F238E27FC236}">
                <a16:creationId xmlns:a16="http://schemas.microsoft.com/office/drawing/2014/main" id="{08BA7813-922F-49AA-99F3-2C420540B467}"/>
              </a:ext>
            </a:extLst>
          </p:cNvPr>
          <p:cNvGrpSpPr/>
          <p:nvPr/>
        </p:nvGrpSpPr>
        <p:grpSpPr>
          <a:xfrm>
            <a:off x="6162084" y="5650441"/>
            <a:ext cx="2247467" cy="884758"/>
            <a:chOff x="5012798" y="5454499"/>
            <a:chExt cx="2247467" cy="884758"/>
          </a:xfrm>
        </p:grpSpPr>
        <p:pic>
          <p:nvPicPr>
            <p:cNvPr id="9" name="Graphic 8">
              <a:extLst>
                <a:ext uri="{FF2B5EF4-FFF2-40B4-BE49-F238E27FC236}">
                  <a16:creationId xmlns:a16="http://schemas.microsoft.com/office/drawing/2014/main" id="{88207C2C-8614-42AE-B1CE-8B3C8DE7BEC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12798" y="5454499"/>
              <a:ext cx="774163" cy="884758"/>
            </a:xfrm>
            <a:prstGeom prst="rect">
              <a:avLst/>
            </a:prstGeom>
          </p:spPr>
        </p:pic>
        <p:sp>
          <p:nvSpPr>
            <p:cNvPr id="10" name="TextBox 9">
              <a:extLst>
                <a:ext uri="{FF2B5EF4-FFF2-40B4-BE49-F238E27FC236}">
                  <a16:creationId xmlns:a16="http://schemas.microsoft.com/office/drawing/2014/main" id="{89B1304E-AB8E-4E8A-959A-7C5EC07AF611}"/>
                </a:ext>
              </a:extLst>
            </p:cNvPr>
            <p:cNvSpPr txBox="1"/>
            <p:nvPr/>
          </p:nvSpPr>
          <p:spPr>
            <a:xfrm>
              <a:off x="5812433" y="5696823"/>
              <a:ext cx="1447832" cy="400110"/>
            </a:xfrm>
            <a:prstGeom prst="rect">
              <a:avLst/>
            </a:prstGeom>
            <a:noFill/>
          </p:spPr>
          <p:txBody>
            <a:bodyPr wrap="none" rtlCol="0">
              <a:spAutoFit/>
            </a:bodyPr>
            <a:lstStyle/>
            <a:p>
              <a:r>
                <a:rPr lang="de-CH" sz="2000" dirty="0"/>
                <a:t>Datenbank</a:t>
              </a:r>
            </a:p>
          </p:txBody>
        </p:sp>
      </p:grpSp>
      <p:cxnSp>
        <p:nvCxnSpPr>
          <p:cNvPr id="13" name="Straight Arrow Connector 12">
            <a:extLst>
              <a:ext uri="{FF2B5EF4-FFF2-40B4-BE49-F238E27FC236}">
                <a16:creationId xmlns:a16="http://schemas.microsoft.com/office/drawing/2014/main" id="{3904BCBD-9F2B-4E09-B291-3C453D4F9BA6}"/>
              </a:ext>
            </a:extLst>
          </p:cNvPr>
          <p:cNvCxnSpPr>
            <a:cxnSpLocks/>
          </p:cNvCxnSpPr>
          <p:nvPr/>
        </p:nvCxnSpPr>
        <p:spPr>
          <a:xfrm flipV="1">
            <a:off x="6549167" y="2017465"/>
            <a:ext cx="0" cy="496389"/>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1241107-F9DD-4835-9CD1-E39FBC3D8CF5}"/>
              </a:ext>
            </a:extLst>
          </p:cNvPr>
          <p:cNvCxnSpPr>
            <a:cxnSpLocks/>
          </p:cNvCxnSpPr>
          <p:nvPr/>
        </p:nvCxnSpPr>
        <p:spPr>
          <a:xfrm flipV="1">
            <a:off x="6549167" y="5096016"/>
            <a:ext cx="0" cy="496389"/>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C6A62FF6-7C79-471A-AD64-F66A0625674D}"/>
              </a:ext>
            </a:extLst>
          </p:cNvPr>
          <p:cNvSpPr/>
          <p:nvPr/>
        </p:nvSpPr>
        <p:spPr>
          <a:xfrm>
            <a:off x="4067224" y="2571891"/>
            <a:ext cx="4963886" cy="60089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de-CH" sz="2000" i="1" dirty="0" err="1"/>
              <a:t>Presentation</a:t>
            </a:r>
            <a:r>
              <a:rPr lang="de-CH" sz="2000" i="1" dirty="0"/>
              <a:t> Layer</a:t>
            </a:r>
            <a:r>
              <a:rPr lang="de-CH" sz="2000" dirty="0">
                <a:solidFill>
                  <a:schemeClr val="lt1">
                    <a:alpha val="50000"/>
                  </a:schemeClr>
                </a:solidFill>
              </a:rPr>
              <a:t> </a:t>
            </a:r>
            <a:r>
              <a:rPr lang="de-CH" sz="1600" dirty="0">
                <a:solidFill>
                  <a:srgbClr val="BFD9F3"/>
                </a:solidFill>
              </a:rPr>
              <a:t>(Präsentationsschicht)</a:t>
            </a:r>
            <a:endParaRPr lang="de-CH" sz="2000" dirty="0">
              <a:solidFill>
                <a:srgbClr val="BFD9F3"/>
              </a:solidFill>
            </a:endParaRPr>
          </a:p>
        </p:txBody>
      </p:sp>
      <p:sp>
        <p:nvSpPr>
          <p:cNvPr id="19" name="Rectangle 18">
            <a:extLst>
              <a:ext uri="{FF2B5EF4-FFF2-40B4-BE49-F238E27FC236}">
                <a16:creationId xmlns:a16="http://schemas.microsoft.com/office/drawing/2014/main" id="{8110E23D-79E8-4405-BF11-081139987594}"/>
              </a:ext>
            </a:extLst>
          </p:cNvPr>
          <p:cNvSpPr/>
          <p:nvPr/>
        </p:nvSpPr>
        <p:spPr>
          <a:xfrm>
            <a:off x="4067224" y="4437088"/>
            <a:ext cx="4963886" cy="60089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de-CH" sz="2000" i="1" dirty="0"/>
              <a:t>Data Layer</a:t>
            </a:r>
            <a:r>
              <a:rPr lang="de-CH" sz="2000" dirty="0">
                <a:solidFill>
                  <a:schemeClr val="lt1">
                    <a:alpha val="50000"/>
                  </a:schemeClr>
                </a:solidFill>
              </a:rPr>
              <a:t> </a:t>
            </a:r>
            <a:r>
              <a:rPr lang="de-CH" sz="1600" dirty="0">
                <a:solidFill>
                  <a:srgbClr val="8FAFD0"/>
                </a:solidFill>
              </a:rPr>
              <a:t>(Datenhaltungsschicht)</a:t>
            </a:r>
            <a:endParaRPr lang="de-CH" sz="2000" dirty="0">
              <a:solidFill>
                <a:srgbClr val="8FAFD0"/>
              </a:solidFill>
            </a:endParaRPr>
          </a:p>
        </p:txBody>
      </p:sp>
      <p:sp>
        <p:nvSpPr>
          <p:cNvPr id="20" name="Rectangle 19">
            <a:extLst>
              <a:ext uri="{FF2B5EF4-FFF2-40B4-BE49-F238E27FC236}">
                <a16:creationId xmlns:a16="http://schemas.microsoft.com/office/drawing/2014/main" id="{C123639E-A0EB-455B-BB63-8C0C23176F56}"/>
              </a:ext>
            </a:extLst>
          </p:cNvPr>
          <p:cNvSpPr/>
          <p:nvPr/>
        </p:nvSpPr>
        <p:spPr>
          <a:xfrm>
            <a:off x="4067224" y="3506733"/>
            <a:ext cx="4963886" cy="6008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de-CH" sz="2000" i="1" dirty="0"/>
              <a:t>Business </a:t>
            </a:r>
            <a:r>
              <a:rPr lang="de-CH" sz="2000" i="1" dirty="0" err="1"/>
              <a:t>Logic</a:t>
            </a:r>
            <a:r>
              <a:rPr lang="de-CH" sz="2000" i="1" dirty="0"/>
              <a:t> Layer</a:t>
            </a:r>
            <a:r>
              <a:rPr lang="de-CH" sz="2000" dirty="0">
                <a:solidFill>
                  <a:schemeClr val="lt1">
                    <a:alpha val="50000"/>
                  </a:schemeClr>
                </a:solidFill>
              </a:rPr>
              <a:t> </a:t>
            </a:r>
            <a:r>
              <a:rPr lang="de-CH" sz="1600" dirty="0">
                <a:solidFill>
                  <a:srgbClr val="94BFEA"/>
                </a:solidFill>
              </a:rPr>
              <a:t>(Logikschicht)</a:t>
            </a:r>
            <a:endParaRPr lang="de-CH" sz="2000" dirty="0">
              <a:solidFill>
                <a:srgbClr val="94BFEA"/>
              </a:solidFill>
            </a:endParaRPr>
          </a:p>
        </p:txBody>
      </p:sp>
      <p:cxnSp>
        <p:nvCxnSpPr>
          <p:cNvPr id="21" name="Straight Arrow Connector 20">
            <a:extLst>
              <a:ext uri="{FF2B5EF4-FFF2-40B4-BE49-F238E27FC236}">
                <a16:creationId xmlns:a16="http://schemas.microsoft.com/office/drawing/2014/main" id="{4CD10F53-0D38-403E-BF33-0DA656C5F13E}"/>
              </a:ext>
            </a:extLst>
          </p:cNvPr>
          <p:cNvCxnSpPr>
            <a:cxnSpLocks/>
            <a:stCxn id="20" idx="0"/>
            <a:endCxn id="15" idx="2"/>
          </p:cNvCxnSpPr>
          <p:nvPr/>
        </p:nvCxnSpPr>
        <p:spPr>
          <a:xfrm flipV="1">
            <a:off x="6549167" y="3172782"/>
            <a:ext cx="0" cy="333951"/>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EB179CC-D44A-481D-9135-B439C3053918}"/>
              </a:ext>
            </a:extLst>
          </p:cNvPr>
          <p:cNvCxnSpPr>
            <a:cxnSpLocks/>
            <a:stCxn id="19" idx="0"/>
            <a:endCxn id="20" idx="2"/>
          </p:cNvCxnSpPr>
          <p:nvPr/>
        </p:nvCxnSpPr>
        <p:spPr>
          <a:xfrm flipV="1">
            <a:off x="6549167" y="4107624"/>
            <a:ext cx="0" cy="329464"/>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647C2B2D-52EA-4158-969C-2F36A86BB2EC}"/>
              </a:ext>
            </a:extLst>
          </p:cNvPr>
          <p:cNvSpPr/>
          <p:nvPr/>
        </p:nvSpPr>
        <p:spPr>
          <a:xfrm>
            <a:off x="908352" y="3506764"/>
            <a:ext cx="2320510" cy="60082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1600" i="1" dirty="0"/>
              <a:t>Domain Model</a:t>
            </a:r>
            <a:endParaRPr lang="de-CH" sz="1600" dirty="0">
              <a:solidFill>
                <a:srgbClr val="94BFEA"/>
              </a:solidFill>
            </a:endParaRPr>
          </a:p>
        </p:txBody>
      </p:sp>
      <p:cxnSp>
        <p:nvCxnSpPr>
          <p:cNvPr id="24" name="Straight Arrow Connector 23">
            <a:extLst>
              <a:ext uri="{FF2B5EF4-FFF2-40B4-BE49-F238E27FC236}">
                <a16:creationId xmlns:a16="http://schemas.microsoft.com/office/drawing/2014/main" id="{B29055D7-B592-4872-93F2-301E623D3F82}"/>
              </a:ext>
            </a:extLst>
          </p:cNvPr>
          <p:cNvCxnSpPr>
            <a:cxnSpLocks/>
          </p:cNvCxnSpPr>
          <p:nvPr/>
        </p:nvCxnSpPr>
        <p:spPr>
          <a:xfrm>
            <a:off x="3253819" y="3807178"/>
            <a:ext cx="788447" cy="1"/>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7" name="Rectangle 26">
            <a:extLst>
              <a:ext uri="{FF2B5EF4-FFF2-40B4-BE49-F238E27FC236}">
                <a16:creationId xmlns:a16="http://schemas.microsoft.com/office/drawing/2014/main" id="{390F097A-CE28-48F6-A0F5-F662488D401F}"/>
              </a:ext>
            </a:extLst>
          </p:cNvPr>
          <p:cNvSpPr/>
          <p:nvPr/>
        </p:nvSpPr>
        <p:spPr>
          <a:xfrm>
            <a:off x="908352" y="2551715"/>
            <a:ext cx="2320510" cy="60082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1600" i="1" dirty="0"/>
              <a:t>View Model</a:t>
            </a:r>
            <a:endParaRPr lang="de-CH" sz="1600" dirty="0">
              <a:solidFill>
                <a:srgbClr val="94BFEA"/>
              </a:solidFill>
            </a:endParaRPr>
          </a:p>
        </p:txBody>
      </p:sp>
      <p:cxnSp>
        <p:nvCxnSpPr>
          <p:cNvPr id="28" name="Straight Arrow Connector 27">
            <a:extLst>
              <a:ext uri="{FF2B5EF4-FFF2-40B4-BE49-F238E27FC236}">
                <a16:creationId xmlns:a16="http://schemas.microsoft.com/office/drawing/2014/main" id="{E892EF4A-28B2-492E-BCEF-16601E9868E7}"/>
              </a:ext>
            </a:extLst>
          </p:cNvPr>
          <p:cNvCxnSpPr>
            <a:cxnSpLocks/>
          </p:cNvCxnSpPr>
          <p:nvPr/>
        </p:nvCxnSpPr>
        <p:spPr>
          <a:xfrm>
            <a:off x="3253819" y="2852129"/>
            <a:ext cx="788447" cy="1"/>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DA9E385C-268C-47AA-B2EE-532983D21E07}"/>
              </a:ext>
            </a:extLst>
          </p:cNvPr>
          <p:cNvSpPr/>
          <p:nvPr/>
        </p:nvSpPr>
        <p:spPr>
          <a:xfrm>
            <a:off x="908352" y="4437088"/>
            <a:ext cx="2320510" cy="60082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en-CH" sz="1600" i="1" dirty="0"/>
              <a:t>Entity</a:t>
            </a:r>
            <a:endParaRPr lang="de-CH" sz="1600" dirty="0">
              <a:solidFill>
                <a:srgbClr val="94BFEA"/>
              </a:solidFill>
            </a:endParaRPr>
          </a:p>
        </p:txBody>
      </p:sp>
      <p:cxnSp>
        <p:nvCxnSpPr>
          <p:cNvPr id="30" name="Straight Arrow Connector 29">
            <a:extLst>
              <a:ext uri="{FF2B5EF4-FFF2-40B4-BE49-F238E27FC236}">
                <a16:creationId xmlns:a16="http://schemas.microsoft.com/office/drawing/2014/main" id="{EE842B27-180A-4749-B437-900069F9386A}"/>
              </a:ext>
            </a:extLst>
          </p:cNvPr>
          <p:cNvCxnSpPr>
            <a:cxnSpLocks/>
          </p:cNvCxnSpPr>
          <p:nvPr/>
        </p:nvCxnSpPr>
        <p:spPr>
          <a:xfrm>
            <a:off x="3253819" y="4737502"/>
            <a:ext cx="788447" cy="1"/>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3111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9F388-406D-43A2-BD37-0A16CCD4D02A}"/>
              </a:ext>
            </a:extLst>
          </p:cNvPr>
          <p:cNvSpPr>
            <a:spLocks noGrp="1"/>
          </p:cNvSpPr>
          <p:nvPr>
            <p:ph type="title"/>
          </p:nvPr>
        </p:nvSpPr>
        <p:spPr/>
        <p:txBody>
          <a:bodyPr/>
          <a:lstStyle/>
          <a:p>
            <a:r>
              <a:rPr lang="de-CH" dirty="0"/>
              <a:t>Ein einziges Model</a:t>
            </a:r>
          </a:p>
        </p:txBody>
      </p:sp>
      <p:sp>
        <p:nvSpPr>
          <p:cNvPr id="4" name="Slide Number Placeholder 3">
            <a:extLst>
              <a:ext uri="{FF2B5EF4-FFF2-40B4-BE49-F238E27FC236}">
                <a16:creationId xmlns:a16="http://schemas.microsoft.com/office/drawing/2014/main" id="{AFA8BE8F-0644-41BE-887D-A2C49AB40F7D}"/>
              </a:ext>
            </a:extLst>
          </p:cNvPr>
          <p:cNvSpPr>
            <a:spLocks noGrp="1"/>
          </p:cNvSpPr>
          <p:nvPr>
            <p:ph type="sldNum" sz="quarter" idx="4"/>
          </p:nvPr>
        </p:nvSpPr>
        <p:spPr/>
        <p:txBody>
          <a:bodyPr/>
          <a:lstStyle/>
          <a:p>
            <a:fld id="{01E5B819-6909-4CDA-9F8C-527769432568}" type="slidenum">
              <a:rPr lang="en-US" smtClean="0"/>
              <a:t>8</a:t>
            </a:fld>
            <a:endParaRPr lang="en-US" dirty="0"/>
          </a:p>
        </p:txBody>
      </p:sp>
      <p:grpSp>
        <p:nvGrpSpPr>
          <p:cNvPr id="7" name="Group 6">
            <a:extLst>
              <a:ext uri="{FF2B5EF4-FFF2-40B4-BE49-F238E27FC236}">
                <a16:creationId xmlns:a16="http://schemas.microsoft.com/office/drawing/2014/main" id="{2A28F9BC-A6CC-4A31-815F-D1142A7C40F5}"/>
              </a:ext>
            </a:extLst>
          </p:cNvPr>
          <p:cNvGrpSpPr/>
          <p:nvPr/>
        </p:nvGrpSpPr>
        <p:grpSpPr>
          <a:xfrm>
            <a:off x="5412698" y="1358537"/>
            <a:ext cx="2272937" cy="600891"/>
            <a:chOff x="4382589" y="2423160"/>
            <a:chExt cx="2272937" cy="600891"/>
          </a:xfrm>
        </p:grpSpPr>
        <p:sp>
          <p:nvSpPr>
            <p:cNvPr id="6" name="Rectangle 5">
              <a:extLst>
                <a:ext uri="{FF2B5EF4-FFF2-40B4-BE49-F238E27FC236}">
                  <a16:creationId xmlns:a16="http://schemas.microsoft.com/office/drawing/2014/main" id="{C145ADD4-9A36-497D-8644-266881A2684A}"/>
                </a:ext>
              </a:extLst>
            </p:cNvPr>
            <p:cNvSpPr/>
            <p:nvPr/>
          </p:nvSpPr>
          <p:spPr>
            <a:xfrm>
              <a:off x="4382589" y="2423160"/>
              <a:ext cx="2272937" cy="600891"/>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z="2000" dirty="0"/>
                <a:t>     Browser</a:t>
              </a:r>
            </a:p>
          </p:txBody>
        </p:sp>
        <p:pic>
          <p:nvPicPr>
            <p:cNvPr id="5" name="Graphic 4">
              <a:extLst>
                <a:ext uri="{FF2B5EF4-FFF2-40B4-BE49-F238E27FC236}">
                  <a16:creationId xmlns:a16="http://schemas.microsoft.com/office/drawing/2014/main" id="{552F66A6-15D1-4819-BA13-882ACC1F34A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42349" y="2520396"/>
              <a:ext cx="431198" cy="406417"/>
            </a:xfrm>
            <a:prstGeom prst="rect">
              <a:avLst/>
            </a:prstGeom>
            <a:effectLst>
              <a:outerShdw blurRad="50800" dist="38100" dir="5400000" algn="t" rotWithShape="0">
                <a:prstClr val="black">
                  <a:alpha val="35000"/>
                </a:prstClr>
              </a:outerShdw>
            </a:effectLst>
          </p:spPr>
        </p:pic>
      </p:grpSp>
      <p:grpSp>
        <p:nvGrpSpPr>
          <p:cNvPr id="11" name="Group 10">
            <a:extLst>
              <a:ext uri="{FF2B5EF4-FFF2-40B4-BE49-F238E27FC236}">
                <a16:creationId xmlns:a16="http://schemas.microsoft.com/office/drawing/2014/main" id="{08BA7813-922F-49AA-99F3-2C420540B467}"/>
              </a:ext>
            </a:extLst>
          </p:cNvPr>
          <p:cNvGrpSpPr/>
          <p:nvPr/>
        </p:nvGrpSpPr>
        <p:grpSpPr>
          <a:xfrm>
            <a:off x="6162084" y="5650441"/>
            <a:ext cx="2247467" cy="884758"/>
            <a:chOff x="5012798" y="5454499"/>
            <a:chExt cx="2247467" cy="884758"/>
          </a:xfrm>
        </p:grpSpPr>
        <p:pic>
          <p:nvPicPr>
            <p:cNvPr id="9" name="Graphic 8">
              <a:extLst>
                <a:ext uri="{FF2B5EF4-FFF2-40B4-BE49-F238E27FC236}">
                  <a16:creationId xmlns:a16="http://schemas.microsoft.com/office/drawing/2014/main" id="{88207C2C-8614-42AE-B1CE-8B3C8DE7BEC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012798" y="5454499"/>
              <a:ext cx="774163" cy="884758"/>
            </a:xfrm>
            <a:prstGeom prst="rect">
              <a:avLst/>
            </a:prstGeom>
          </p:spPr>
        </p:pic>
        <p:sp>
          <p:nvSpPr>
            <p:cNvPr id="10" name="TextBox 9">
              <a:extLst>
                <a:ext uri="{FF2B5EF4-FFF2-40B4-BE49-F238E27FC236}">
                  <a16:creationId xmlns:a16="http://schemas.microsoft.com/office/drawing/2014/main" id="{89B1304E-AB8E-4E8A-959A-7C5EC07AF611}"/>
                </a:ext>
              </a:extLst>
            </p:cNvPr>
            <p:cNvSpPr txBox="1"/>
            <p:nvPr/>
          </p:nvSpPr>
          <p:spPr>
            <a:xfrm>
              <a:off x="5812433" y="5696823"/>
              <a:ext cx="1447832" cy="400110"/>
            </a:xfrm>
            <a:prstGeom prst="rect">
              <a:avLst/>
            </a:prstGeom>
            <a:noFill/>
          </p:spPr>
          <p:txBody>
            <a:bodyPr wrap="none" rtlCol="0">
              <a:spAutoFit/>
            </a:bodyPr>
            <a:lstStyle/>
            <a:p>
              <a:r>
                <a:rPr lang="de-CH" sz="2000" dirty="0"/>
                <a:t>Datenbank</a:t>
              </a:r>
            </a:p>
          </p:txBody>
        </p:sp>
      </p:grpSp>
      <p:cxnSp>
        <p:nvCxnSpPr>
          <p:cNvPr id="13" name="Straight Arrow Connector 12">
            <a:extLst>
              <a:ext uri="{FF2B5EF4-FFF2-40B4-BE49-F238E27FC236}">
                <a16:creationId xmlns:a16="http://schemas.microsoft.com/office/drawing/2014/main" id="{3904BCBD-9F2B-4E09-B291-3C453D4F9BA6}"/>
              </a:ext>
            </a:extLst>
          </p:cNvPr>
          <p:cNvCxnSpPr>
            <a:cxnSpLocks/>
          </p:cNvCxnSpPr>
          <p:nvPr/>
        </p:nvCxnSpPr>
        <p:spPr>
          <a:xfrm flipV="1">
            <a:off x="6549167" y="2017465"/>
            <a:ext cx="0" cy="496389"/>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81241107-F9DD-4835-9CD1-E39FBC3D8CF5}"/>
              </a:ext>
            </a:extLst>
          </p:cNvPr>
          <p:cNvCxnSpPr>
            <a:cxnSpLocks/>
          </p:cNvCxnSpPr>
          <p:nvPr/>
        </p:nvCxnSpPr>
        <p:spPr>
          <a:xfrm flipV="1">
            <a:off x="6549167" y="5096016"/>
            <a:ext cx="0" cy="496389"/>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5" name="Rectangle 14">
            <a:extLst>
              <a:ext uri="{FF2B5EF4-FFF2-40B4-BE49-F238E27FC236}">
                <a16:creationId xmlns:a16="http://schemas.microsoft.com/office/drawing/2014/main" id="{C6A62FF6-7C79-471A-AD64-F66A0625674D}"/>
              </a:ext>
            </a:extLst>
          </p:cNvPr>
          <p:cNvSpPr/>
          <p:nvPr/>
        </p:nvSpPr>
        <p:spPr>
          <a:xfrm>
            <a:off x="4067224" y="2571891"/>
            <a:ext cx="4963886" cy="600891"/>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de-CH" sz="2000" i="1" dirty="0" err="1"/>
              <a:t>Presentation</a:t>
            </a:r>
            <a:r>
              <a:rPr lang="de-CH" sz="2000" i="1" dirty="0"/>
              <a:t> Layer</a:t>
            </a:r>
            <a:r>
              <a:rPr lang="de-CH" sz="2000" dirty="0">
                <a:solidFill>
                  <a:schemeClr val="lt1">
                    <a:alpha val="50000"/>
                  </a:schemeClr>
                </a:solidFill>
              </a:rPr>
              <a:t> </a:t>
            </a:r>
            <a:r>
              <a:rPr lang="de-CH" sz="1600" dirty="0">
                <a:solidFill>
                  <a:srgbClr val="BFD9F3"/>
                </a:solidFill>
              </a:rPr>
              <a:t>(Präsentationsschicht)</a:t>
            </a:r>
            <a:endParaRPr lang="de-CH" sz="2000" dirty="0">
              <a:solidFill>
                <a:srgbClr val="BFD9F3"/>
              </a:solidFill>
            </a:endParaRPr>
          </a:p>
        </p:txBody>
      </p:sp>
      <p:sp>
        <p:nvSpPr>
          <p:cNvPr id="19" name="Rectangle 18">
            <a:extLst>
              <a:ext uri="{FF2B5EF4-FFF2-40B4-BE49-F238E27FC236}">
                <a16:creationId xmlns:a16="http://schemas.microsoft.com/office/drawing/2014/main" id="{8110E23D-79E8-4405-BF11-081139987594}"/>
              </a:ext>
            </a:extLst>
          </p:cNvPr>
          <p:cNvSpPr/>
          <p:nvPr/>
        </p:nvSpPr>
        <p:spPr>
          <a:xfrm>
            <a:off x="4067224" y="4437088"/>
            <a:ext cx="4963886" cy="60089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de-CH" sz="2000" i="1" dirty="0"/>
              <a:t>Data Layer</a:t>
            </a:r>
            <a:r>
              <a:rPr lang="de-CH" sz="2000" dirty="0">
                <a:solidFill>
                  <a:schemeClr val="lt1">
                    <a:alpha val="50000"/>
                  </a:schemeClr>
                </a:solidFill>
              </a:rPr>
              <a:t> </a:t>
            </a:r>
            <a:r>
              <a:rPr lang="de-CH" sz="1600" dirty="0">
                <a:solidFill>
                  <a:srgbClr val="8FAFD0"/>
                </a:solidFill>
              </a:rPr>
              <a:t>(Datenhaltungsschicht)</a:t>
            </a:r>
            <a:endParaRPr lang="de-CH" sz="2000" dirty="0">
              <a:solidFill>
                <a:srgbClr val="8FAFD0"/>
              </a:solidFill>
            </a:endParaRPr>
          </a:p>
        </p:txBody>
      </p:sp>
      <p:sp>
        <p:nvSpPr>
          <p:cNvPr id="20" name="Rectangle 19">
            <a:extLst>
              <a:ext uri="{FF2B5EF4-FFF2-40B4-BE49-F238E27FC236}">
                <a16:creationId xmlns:a16="http://schemas.microsoft.com/office/drawing/2014/main" id="{C123639E-A0EB-455B-BB63-8C0C23176F56}"/>
              </a:ext>
            </a:extLst>
          </p:cNvPr>
          <p:cNvSpPr/>
          <p:nvPr/>
        </p:nvSpPr>
        <p:spPr>
          <a:xfrm>
            <a:off x="4067224" y="3506733"/>
            <a:ext cx="4963886" cy="60089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576000" rtlCol="0" anchor="ctr"/>
          <a:lstStyle/>
          <a:p>
            <a:r>
              <a:rPr lang="de-CH" sz="2000" i="1" dirty="0"/>
              <a:t>Business </a:t>
            </a:r>
            <a:r>
              <a:rPr lang="de-CH" sz="2000" i="1" dirty="0" err="1"/>
              <a:t>Logic</a:t>
            </a:r>
            <a:r>
              <a:rPr lang="de-CH" sz="2000" i="1" dirty="0"/>
              <a:t> Layer</a:t>
            </a:r>
            <a:r>
              <a:rPr lang="de-CH" sz="2000" dirty="0">
                <a:solidFill>
                  <a:schemeClr val="lt1">
                    <a:alpha val="50000"/>
                  </a:schemeClr>
                </a:solidFill>
              </a:rPr>
              <a:t> </a:t>
            </a:r>
            <a:r>
              <a:rPr lang="de-CH" sz="1600" dirty="0">
                <a:solidFill>
                  <a:srgbClr val="94BFEA"/>
                </a:solidFill>
              </a:rPr>
              <a:t>(Logikschicht)</a:t>
            </a:r>
            <a:endParaRPr lang="de-CH" sz="2000" dirty="0">
              <a:solidFill>
                <a:srgbClr val="94BFEA"/>
              </a:solidFill>
            </a:endParaRPr>
          </a:p>
        </p:txBody>
      </p:sp>
      <p:cxnSp>
        <p:nvCxnSpPr>
          <p:cNvPr id="21" name="Straight Arrow Connector 20">
            <a:extLst>
              <a:ext uri="{FF2B5EF4-FFF2-40B4-BE49-F238E27FC236}">
                <a16:creationId xmlns:a16="http://schemas.microsoft.com/office/drawing/2014/main" id="{4CD10F53-0D38-403E-BF33-0DA656C5F13E}"/>
              </a:ext>
            </a:extLst>
          </p:cNvPr>
          <p:cNvCxnSpPr>
            <a:cxnSpLocks/>
            <a:stCxn id="20" idx="0"/>
            <a:endCxn id="15" idx="2"/>
          </p:cNvCxnSpPr>
          <p:nvPr/>
        </p:nvCxnSpPr>
        <p:spPr>
          <a:xfrm flipV="1">
            <a:off x="6549167" y="3172782"/>
            <a:ext cx="0" cy="333951"/>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0EB179CC-D44A-481D-9135-B439C3053918}"/>
              </a:ext>
            </a:extLst>
          </p:cNvPr>
          <p:cNvCxnSpPr>
            <a:cxnSpLocks/>
            <a:stCxn id="19" idx="0"/>
            <a:endCxn id="20" idx="2"/>
          </p:cNvCxnSpPr>
          <p:nvPr/>
        </p:nvCxnSpPr>
        <p:spPr>
          <a:xfrm flipV="1">
            <a:off x="6549167" y="4107624"/>
            <a:ext cx="0" cy="329464"/>
          </a:xfrm>
          <a:prstGeom prst="straightConnector1">
            <a:avLst/>
          </a:prstGeom>
          <a:ln w="571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23" name="Rectangle 22">
            <a:extLst>
              <a:ext uri="{FF2B5EF4-FFF2-40B4-BE49-F238E27FC236}">
                <a16:creationId xmlns:a16="http://schemas.microsoft.com/office/drawing/2014/main" id="{647C2B2D-52EA-4158-969C-2F36A86BB2EC}"/>
              </a:ext>
            </a:extLst>
          </p:cNvPr>
          <p:cNvSpPr/>
          <p:nvPr/>
        </p:nvSpPr>
        <p:spPr>
          <a:xfrm>
            <a:off x="908352" y="3291840"/>
            <a:ext cx="2320510" cy="1030676"/>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rtlCol="0" anchor="ctr"/>
          <a:lstStyle/>
          <a:p>
            <a:pPr algn="ctr"/>
            <a:r>
              <a:rPr lang="de-CH" sz="2000" i="1" dirty="0"/>
              <a:t>Model</a:t>
            </a:r>
            <a:endParaRPr lang="de-CH" sz="2000" dirty="0">
              <a:solidFill>
                <a:srgbClr val="94BFEA"/>
              </a:solidFill>
            </a:endParaRPr>
          </a:p>
        </p:txBody>
      </p:sp>
      <p:cxnSp>
        <p:nvCxnSpPr>
          <p:cNvPr id="24" name="Straight Arrow Connector 23">
            <a:extLst>
              <a:ext uri="{FF2B5EF4-FFF2-40B4-BE49-F238E27FC236}">
                <a16:creationId xmlns:a16="http://schemas.microsoft.com/office/drawing/2014/main" id="{B29055D7-B592-4872-93F2-301E623D3F82}"/>
              </a:ext>
            </a:extLst>
          </p:cNvPr>
          <p:cNvCxnSpPr>
            <a:cxnSpLocks/>
          </p:cNvCxnSpPr>
          <p:nvPr/>
        </p:nvCxnSpPr>
        <p:spPr>
          <a:xfrm>
            <a:off x="3253819" y="3807178"/>
            <a:ext cx="788447" cy="1"/>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701A14E1-BB51-459B-9448-B923F5CC6195}"/>
              </a:ext>
            </a:extLst>
          </p:cNvPr>
          <p:cNvCxnSpPr>
            <a:cxnSpLocks/>
          </p:cNvCxnSpPr>
          <p:nvPr/>
        </p:nvCxnSpPr>
        <p:spPr>
          <a:xfrm>
            <a:off x="3253819" y="4106517"/>
            <a:ext cx="788447" cy="43200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F847ACF-8876-46DD-86C2-21B7F77949A1}"/>
              </a:ext>
            </a:extLst>
          </p:cNvPr>
          <p:cNvCxnSpPr>
            <a:cxnSpLocks/>
          </p:cNvCxnSpPr>
          <p:nvPr/>
        </p:nvCxnSpPr>
        <p:spPr>
          <a:xfrm flipH="1">
            <a:off x="3253819" y="3075840"/>
            <a:ext cx="788447" cy="432000"/>
          </a:xfrm>
          <a:prstGeom prst="straightConnector1">
            <a:avLst/>
          </a:prstGeom>
          <a:ln w="57150">
            <a:headEnd type="triangl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12499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0E738-BB51-4758-858E-A1C45D5E44A1}"/>
              </a:ext>
            </a:extLst>
          </p:cNvPr>
          <p:cNvSpPr>
            <a:spLocks noGrp="1"/>
          </p:cNvSpPr>
          <p:nvPr>
            <p:ph type="title"/>
          </p:nvPr>
        </p:nvSpPr>
        <p:spPr/>
        <p:txBody>
          <a:bodyPr/>
          <a:lstStyle/>
          <a:p>
            <a:r>
              <a:rPr lang="de-CH" dirty="0"/>
              <a:t>Einziges Model vs. separate Models</a:t>
            </a:r>
          </a:p>
        </p:txBody>
      </p:sp>
      <p:sp>
        <p:nvSpPr>
          <p:cNvPr id="3" name="Content Placeholder 2">
            <a:extLst>
              <a:ext uri="{FF2B5EF4-FFF2-40B4-BE49-F238E27FC236}">
                <a16:creationId xmlns:a16="http://schemas.microsoft.com/office/drawing/2014/main" id="{037E2613-B13B-45AC-AB7E-D594553591B3}"/>
              </a:ext>
            </a:extLst>
          </p:cNvPr>
          <p:cNvSpPr>
            <a:spLocks noGrp="1"/>
          </p:cNvSpPr>
          <p:nvPr>
            <p:ph sz="half" idx="1"/>
          </p:nvPr>
        </p:nvSpPr>
        <p:spPr>
          <a:xfrm>
            <a:off x="383823" y="1295783"/>
            <a:ext cx="4739803" cy="5548569"/>
          </a:xfrm>
        </p:spPr>
        <p:txBody>
          <a:bodyPr/>
          <a:lstStyle/>
          <a:p>
            <a:r>
              <a:rPr lang="de-CH" b="1" dirty="0"/>
              <a:t>Einziges Model</a:t>
            </a:r>
          </a:p>
          <a:p>
            <a:pPr marL="342900" indent="-342900">
              <a:buFont typeface="Arial" panose="020B0604020202020204" pitchFamily="34" charset="0"/>
              <a:buChar char="•"/>
            </a:pPr>
            <a:r>
              <a:rPr lang="de-CH" dirty="0"/>
              <a:t>Einfach, wenig Duplizierung</a:t>
            </a:r>
          </a:p>
          <a:p>
            <a:pPr marL="342900" indent="-342900">
              <a:buFont typeface="Arial" panose="020B0604020202020204" pitchFamily="34" charset="0"/>
              <a:buChar char="•"/>
            </a:pPr>
            <a:r>
              <a:rPr lang="de-CH" dirty="0"/>
              <a:t>Weniger flexibel</a:t>
            </a:r>
          </a:p>
          <a:p>
            <a:pPr marL="342900" indent="-342900">
              <a:buFont typeface="Arial" panose="020B0604020202020204" pitchFamily="34" charset="0"/>
              <a:buChar char="•"/>
            </a:pPr>
            <a:r>
              <a:rPr lang="de-CH" dirty="0"/>
              <a:t>Details von gewählten Libraries/Frameworks schleichen sich ein</a:t>
            </a:r>
          </a:p>
          <a:p>
            <a:pPr marL="342900" indent="-342900">
              <a:buFont typeface="Arial" panose="020B0604020202020204" pitchFamily="34" charset="0"/>
              <a:buChar char="•"/>
            </a:pPr>
            <a:r>
              <a:rPr lang="de-CH" dirty="0"/>
              <a:t>Kann problematisch werden wenn App wächst</a:t>
            </a:r>
          </a:p>
        </p:txBody>
      </p:sp>
      <p:sp>
        <p:nvSpPr>
          <p:cNvPr id="4" name="Content Placeholder 3">
            <a:extLst>
              <a:ext uri="{FF2B5EF4-FFF2-40B4-BE49-F238E27FC236}">
                <a16:creationId xmlns:a16="http://schemas.microsoft.com/office/drawing/2014/main" id="{E0D5B8F5-B44D-49D5-ADF9-6DAB529E25BC}"/>
              </a:ext>
            </a:extLst>
          </p:cNvPr>
          <p:cNvSpPr>
            <a:spLocks noGrp="1"/>
          </p:cNvSpPr>
          <p:nvPr>
            <p:ph sz="half" idx="2"/>
          </p:nvPr>
        </p:nvSpPr>
        <p:spPr>
          <a:xfrm>
            <a:off x="5676137" y="1295783"/>
            <a:ext cx="4739803" cy="5548569"/>
          </a:xfrm>
        </p:spPr>
        <p:txBody>
          <a:bodyPr/>
          <a:lstStyle/>
          <a:p>
            <a:r>
              <a:rPr lang="de-CH" b="1" dirty="0"/>
              <a:t>Separate Models</a:t>
            </a:r>
          </a:p>
          <a:p>
            <a:pPr marL="342900" indent="-342900">
              <a:buFont typeface="Arial" panose="020B0604020202020204" pitchFamily="34" charset="0"/>
              <a:buChar char="•"/>
            </a:pPr>
            <a:r>
              <a:rPr lang="de-CH" dirty="0"/>
              <a:t>Viel Duplizierung und </a:t>
            </a:r>
            <a:r>
              <a:rPr lang="de-CH" dirty="0" err="1"/>
              <a:t>Boilerplate</a:t>
            </a:r>
            <a:r>
              <a:rPr lang="de-CH" dirty="0"/>
              <a:t>-Code zum Umwandeln zwischen Models</a:t>
            </a:r>
          </a:p>
          <a:p>
            <a:pPr marL="342900" indent="-342900">
              <a:buFont typeface="Arial" panose="020B0604020202020204" pitchFamily="34" charset="0"/>
              <a:buChar char="•"/>
            </a:pPr>
            <a:r>
              <a:rPr lang="de-CH" dirty="0"/>
              <a:t>Entsprechend aufwändig zu pflegen/ändern</a:t>
            </a:r>
          </a:p>
          <a:p>
            <a:pPr marL="342900" indent="-342900">
              <a:buFont typeface="Arial" panose="020B0604020202020204" pitchFamily="34" charset="0"/>
              <a:buChar char="•"/>
            </a:pPr>
            <a:r>
              <a:rPr lang="de-CH" dirty="0"/>
              <a:t>Klare Trennung von Zuständigkeiten</a:t>
            </a:r>
          </a:p>
          <a:p>
            <a:pPr marL="342900" indent="-342900">
              <a:buFont typeface="Arial" panose="020B0604020202020204" pitchFamily="34" charset="0"/>
              <a:buChar char="•"/>
            </a:pPr>
            <a:r>
              <a:rPr lang="de-CH" dirty="0"/>
              <a:t>Keine Abhängigkeit von Data- oder </a:t>
            </a:r>
            <a:r>
              <a:rPr lang="de-CH" dirty="0" err="1"/>
              <a:t>Presentation</a:t>
            </a:r>
            <a:r>
              <a:rPr lang="de-CH" dirty="0"/>
              <a:t>-Layer-Technologien</a:t>
            </a:r>
          </a:p>
        </p:txBody>
      </p:sp>
      <p:sp>
        <p:nvSpPr>
          <p:cNvPr id="5" name="Slide Number Placeholder 4">
            <a:extLst>
              <a:ext uri="{FF2B5EF4-FFF2-40B4-BE49-F238E27FC236}">
                <a16:creationId xmlns:a16="http://schemas.microsoft.com/office/drawing/2014/main" id="{EDD1EDA8-129B-4271-9744-0221E8029F78}"/>
              </a:ext>
            </a:extLst>
          </p:cNvPr>
          <p:cNvSpPr>
            <a:spLocks noGrp="1"/>
          </p:cNvSpPr>
          <p:nvPr>
            <p:ph type="sldNum" sz="quarter" idx="4"/>
          </p:nvPr>
        </p:nvSpPr>
        <p:spPr/>
        <p:txBody>
          <a:bodyPr/>
          <a:lstStyle/>
          <a:p>
            <a:fld id="{01E5B819-6909-4CDA-9F8C-527769432568}" type="slidenum">
              <a:rPr lang="en-US" smtClean="0"/>
              <a:t>9</a:t>
            </a:fld>
            <a:endParaRPr lang="en-US" dirty="0"/>
          </a:p>
        </p:txBody>
      </p:sp>
      <p:cxnSp>
        <p:nvCxnSpPr>
          <p:cNvPr id="6" name="Straight Connector 5">
            <a:extLst>
              <a:ext uri="{FF2B5EF4-FFF2-40B4-BE49-F238E27FC236}">
                <a16:creationId xmlns:a16="http://schemas.microsoft.com/office/drawing/2014/main" id="{6EF77343-811C-465A-B50D-56A0FD5EB5CD}"/>
              </a:ext>
            </a:extLst>
          </p:cNvPr>
          <p:cNvCxnSpPr>
            <a:cxnSpLocks/>
          </p:cNvCxnSpPr>
          <p:nvPr/>
        </p:nvCxnSpPr>
        <p:spPr>
          <a:xfrm>
            <a:off x="5399882" y="1295783"/>
            <a:ext cx="0" cy="5451183"/>
          </a:xfrm>
          <a:prstGeom prst="line">
            <a:avLst/>
          </a:prstGeom>
          <a:ln w="57150">
            <a:solidFill>
              <a:schemeClr val="accent4">
                <a:lumMod val="60000"/>
                <a:lumOff val="4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7" name="Graphic 14">
            <a:extLst>
              <a:ext uri="{FF2B5EF4-FFF2-40B4-BE49-F238E27FC236}">
                <a16:creationId xmlns:a16="http://schemas.microsoft.com/office/drawing/2014/main" id="{D2922C65-F0AF-7411-5F72-29064B51DD63}"/>
              </a:ext>
            </a:extLst>
          </p:cNvPr>
          <p:cNvSpPr/>
          <p:nvPr/>
        </p:nvSpPr>
        <p:spPr>
          <a:xfrm>
            <a:off x="2680671" y="5641677"/>
            <a:ext cx="1812807" cy="1105289"/>
          </a:xfrm>
          <a:custGeom>
            <a:avLst/>
            <a:gdLst>
              <a:gd name="connsiteX0" fmla="*/ 2438400 w 4876800"/>
              <a:gd name="connsiteY0" fmla="*/ 4267200 h 4267200"/>
              <a:gd name="connsiteX1" fmla="*/ 0 w 4876800"/>
              <a:gd name="connsiteY1" fmla="*/ 2286000 h 4267200"/>
              <a:gd name="connsiteX2" fmla="*/ 542925 w 4876800"/>
              <a:gd name="connsiteY2" fmla="*/ 1041083 h 4267200"/>
              <a:gd name="connsiteX3" fmla="*/ 20955 w 4876800"/>
              <a:gd name="connsiteY3" fmla="*/ 128588 h 4267200"/>
              <a:gd name="connsiteX4" fmla="*/ 6668 w 4876800"/>
              <a:gd name="connsiteY4" fmla="*/ 45720 h 4267200"/>
              <a:gd name="connsiteX5" fmla="*/ 76200 w 4876800"/>
              <a:gd name="connsiteY5" fmla="*/ 0 h 4267200"/>
              <a:gd name="connsiteX6" fmla="*/ 1415415 w 4876800"/>
              <a:gd name="connsiteY6" fmla="*/ 489585 h 4267200"/>
              <a:gd name="connsiteX7" fmla="*/ 2438400 w 4876800"/>
              <a:gd name="connsiteY7" fmla="*/ 304800 h 4267200"/>
              <a:gd name="connsiteX8" fmla="*/ 4876800 w 4876800"/>
              <a:gd name="connsiteY8" fmla="*/ 2286000 h 4267200"/>
              <a:gd name="connsiteX9" fmla="*/ 2438400 w 4876800"/>
              <a:gd name="connsiteY9" fmla="*/ 4267200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76800" h="4267200">
                <a:moveTo>
                  <a:pt x="2438400" y="4267200"/>
                </a:moveTo>
                <a:cubicBezTo>
                  <a:pt x="1091565" y="4267200"/>
                  <a:pt x="0" y="3380423"/>
                  <a:pt x="0" y="2286000"/>
                </a:cubicBezTo>
                <a:cubicBezTo>
                  <a:pt x="0" y="1813560"/>
                  <a:pt x="203835" y="1381125"/>
                  <a:pt x="542925" y="1041083"/>
                </a:cubicBezTo>
                <a:cubicBezTo>
                  <a:pt x="423863" y="561023"/>
                  <a:pt x="25718" y="133350"/>
                  <a:pt x="20955" y="128588"/>
                </a:cubicBezTo>
                <a:cubicBezTo>
                  <a:pt x="0" y="106680"/>
                  <a:pt x="-5715" y="74295"/>
                  <a:pt x="6668" y="45720"/>
                </a:cubicBezTo>
                <a:cubicBezTo>
                  <a:pt x="19050" y="17145"/>
                  <a:pt x="45720" y="0"/>
                  <a:pt x="76200" y="0"/>
                </a:cubicBezTo>
                <a:cubicBezTo>
                  <a:pt x="707708" y="0"/>
                  <a:pt x="1181100" y="302895"/>
                  <a:pt x="1415415" y="489585"/>
                </a:cubicBezTo>
                <a:cubicBezTo>
                  <a:pt x="1726883" y="372428"/>
                  <a:pt x="2072640" y="304800"/>
                  <a:pt x="2438400" y="304800"/>
                </a:cubicBezTo>
                <a:cubicBezTo>
                  <a:pt x="3785235" y="304800"/>
                  <a:pt x="4876800" y="1191578"/>
                  <a:pt x="4876800" y="2286000"/>
                </a:cubicBezTo>
                <a:cubicBezTo>
                  <a:pt x="4876800" y="3380423"/>
                  <a:pt x="3785235" y="4267200"/>
                  <a:pt x="2438400" y="4267200"/>
                </a:cubicBezTo>
                <a:close/>
              </a:path>
            </a:pathLst>
          </a:custGeom>
          <a:solidFill>
            <a:srgbClr val="000000"/>
          </a:solidFill>
          <a:ln w="9525" cap="flat">
            <a:noFill/>
            <a:prstDash val="solid"/>
            <a:miter/>
          </a:ln>
        </p:spPr>
        <p:txBody>
          <a:bodyPr tIns="36000" bIns="0" rtlCol="0" anchor="ctr"/>
          <a:lstStyle/>
          <a:p>
            <a:pPr algn="ctr"/>
            <a:r>
              <a:rPr lang="de-CH" sz="1600" dirty="0">
                <a:solidFill>
                  <a:schemeClr val="bg1"/>
                </a:solidFill>
              </a:rPr>
              <a:t>Wir machen es im Kurs so</a:t>
            </a:r>
          </a:p>
        </p:txBody>
      </p:sp>
    </p:spTree>
    <p:extLst>
      <p:ext uri="{BB962C8B-B14F-4D97-AF65-F5344CB8AC3E}">
        <p14:creationId xmlns:p14="http://schemas.microsoft.com/office/powerpoint/2010/main" val="118827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7">
      <a:majorFont>
        <a:latin typeface="Fira Sans SemiBold"/>
        <a:ea typeface=""/>
        <a:cs typeface=""/>
      </a:majorFont>
      <a:minorFont>
        <a:latin typeface="Fira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1809</Words>
  <Application>Microsoft Office PowerPoint</Application>
  <PresentationFormat>Benutzerdefiniert</PresentationFormat>
  <Paragraphs>390</Paragraphs>
  <Slides>24</Slides>
  <Notes>14</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24</vt:i4>
      </vt:variant>
    </vt:vector>
  </HeadingPairs>
  <TitlesOfParts>
    <vt:vector size="33" baseType="lpstr">
      <vt:lpstr>Arial</vt:lpstr>
      <vt:lpstr>Calibri</vt:lpstr>
      <vt:lpstr>Fira Code</vt:lpstr>
      <vt:lpstr>Fira Code Medium</vt:lpstr>
      <vt:lpstr>Fira Code SemiBold</vt:lpstr>
      <vt:lpstr>Fira Sans</vt:lpstr>
      <vt:lpstr>Fira Sans Light</vt:lpstr>
      <vt:lpstr>Fira Sans SemiBold</vt:lpstr>
      <vt:lpstr>1_Office Theme</vt:lpstr>
      <vt:lpstr>Web Engineering  Persistenz (Teil 1)</vt:lpstr>
      <vt:lpstr>Organisatorisches</vt:lpstr>
      <vt:lpstr>Persistenz</vt:lpstr>
      <vt:lpstr>Möglichkeiten für Persistenz</vt:lpstr>
      <vt:lpstr>Architektur einer Web-App: vereinfacht</vt:lpstr>
      <vt:lpstr>Schichtenarchitektur (layered)</vt:lpstr>
      <vt:lpstr>Separate Models</vt:lpstr>
      <vt:lpstr>Ein einziges Model</vt:lpstr>
      <vt:lpstr>Einziges Model vs. separate Models</vt:lpstr>
      <vt:lpstr>Object–relational Mapping (ORM)</vt:lpstr>
      <vt:lpstr>OOP und Datenbanken</vt:lpstr>
      <vt:lpstr>Object–relational Mapping</vt:lpstr>
      <vt:lpstr>JPA-Beispiel: Einfache Entity</vt:lpstr>
      <vt:lpstr>Element Collection</vt:lpstr>
      <vt:lpstr>Ausblick: Assoziationen</vt:lpstr>
      <vt:lpstr>Spring Boot &amp; JPA</vt:lpstr>
      <vt:lpstr>Übung 1: Contact als Entity-Klasse</vt:lpstr>
      <vt:lpstr>Spring Data</vt:lpstr>
      <vt:lpstr>Spring Data</vt:lpstr>
      <vt:lpstr>Spring Data Repositories</vt:lpstr>
      <vt:lpstr>Ein Repository</vt:lpstr>
      <vt:lpstr>Repositories erweitern</vt:lpstr>
      <vt:lpstr>Übung 2: Ein Repository für Contact</vt:lpstr>
      <vt:lpstr>Fragen?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Faes</dc:creator>
  <cp:lastModifiedBy>Adrian Herzog</cp:lastModifiedBy>
  <cp:revision>17094</cp:revision>
  <cp:lastPrinted>2020-12-07T07:15:54Z</cp:lastPrinted>
  <dcterms:created xsi:type="dcterms:W3CDTF">2017-09-21T13:30:53Z</dcterms:created>
  <dcterms:modified xsi:type="dcterms:W3CDTF">2025-03-25T10:48:33Z</dcterms:modified>
</cp:coreProperties>
</file>