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9" r:id="rId2"/>
    <p:sldId id="287" r:id="rId3"/>
    <p:sldId id="336" r:id="rId4"/>
    <p:sldId id="338" r:id="rId5"/>
    <p:sldId id="339" r:id="rId6"/>
    <p:sldId id="351" r:id="rId7"/>
    <p:sldId id="340" r:id="rId8"/>
    <p:sldId id="341" r:id="rId9"/>
    <p:sldId id="342" r:id="rId10"/>
    <p:sldId id="343" r:id="rId11"/>
    <p:sldId id="372" r:id="rId12"/>
    <p:sldId id="377" r:id="rId13"/>
    <p:sldId id="345" r:id="rId14"/>
    <p:sldId id="376" r:id="rId15"/>
    <p:sldId id="347" r:id="rId16"/>
    <p:sldId id="288" r:id="rId17"/>
    <p:sldId id="317" r:id="rId18"/>
    <p:sldId id="290" r:id="rId19"/>
    <p:sldId id="344" r:id="rId20"/>
    <p:sldId id="348" r:id="rId21"/>
    <p:sldId id="349" r:id="rId22"/>
    <p:sldId id="350" r:id="rId23"/>
    <p:sldId id="373" r:id="rId24"/>
    <p:sldId id="355" r:id="rId25"/>
    <p:sldId id="352" r:id="rId26"/>
    <p:sldId id="354" r:id="rId27"/>
    <p:sldId id="359" r:id="rId28"/>
    <p:sldId id="361" r:id="rId29"/>
    <p:sldId id="363" r:id="rId30"/>
    <p:sldId id="374" r:id="rId31"/>
    <p:sldId id="370" r:id="rId32"/>
    <p:sldId id="356" r:id="rId33"/>
    <p:sldId id="366" r:id="rId34"/>
    <p:sldId id="375" r:id="rId35"/>
    <p:sldId id="367" r:id="rId36"/>
    <p:sldId id="368" r:id="rId37"/>
    <p:sldId id="365" r:id="rId38"/>
    <p:sldId id="369" r:id="rId39"/>
    <p:sldId id="334" r:id="rId4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629"/>
    <a:srgbClr val="2A3035"/>
    <a:srgbClr val="E4E5E6"/>
    <a:srgbClr val="A4A8AD"/>
    <a:srgbClr val="5B676E"/>
    <a:srgbClr val="FFE800"/>
    <a:srgbClr val="FFDE17"/>
    <a:srgbClr val="4A545A"/>
    <a:srgbClr val="5D656C"/>
    <a:srgbClr val="6A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9" autoAdjust="0"/>
  </p:normalViewPr>
  <p:slideViewPr>
    <p:cSldViewPr snapToGrid="0" snapToObjects="1">
      <p:cViewPr>
        <p:scale>
          <a:sx n="90" d="100"/>
          <a:sy n="90" d="100"/>
        </p:scale>
        <p:origin x="8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10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dhill\Desktop\TECH%20UK%20PRESENTATION%20(Autosaved)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565324889716111E-2"/>
          <c:y val="0.10382707655407558"/>
          <c:w val="0.87281805724992911"/>
          <c:h val="0.79604731116970795"/>
        </c:manualLayout>
      </c:layout>
      <c:lineChart>
        <c:grouping val="standard"/>
        <c:varyColors val="0"/>
        <c:ser>
          <c:idx val="0"/>
          <c:order val="0"/>
          <c:tx>
            <c:strRef>
              <c:f>TP!$M$3</c:f>
              <c:strCache>
                <c:ptCount val="1"/>
                <c:pt idx="0">
                  <c:v>Total Power</c:v>
                </c:pt>
              </c:strCache>
            </c:strRef>
          </c:tx>
          <c:spPr>
            <a:ln w="31750"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TP!$L$4:$L$51</c:f>
              <c:numCache>
                <c:formatCode>h:mm</c:formatCode>
                <c:ptCount val="48"/>
                <c:pt idx="0">
                  <c:v>0</c:v>
                </c:pt>
                <c:pt idx="1">
                  <c:v>2.0833333333333332E-2</c:v>
                </c:pt>
                <c:pt idx="2">
                  <c:v>4.1666666666666699E-2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0.16666666666666699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0.22916666666666699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0.29166666666666702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0.35416666666666702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0.41666666666666702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0.47916666666666702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0.54166666666666696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0.60416666666666696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0.66666666666666696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0.72916666666666696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0.79166666666666696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0.85416666666666696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0.91666666666666696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0.97916666666666696</c:v>
                </c:pt>
              </c:numCache>
            </c:numRef>
          </c:cat>
          <c:val>
            <c:numRef>
              <c:f>TP!$M$4:$M$51</c:f>
              <c:numCache>
                <c:formatCode>General</c:formatCode>
                <c:ptCount val="48"/>
                <c:pt idx="0">
                  <c:v>7.20247403657</c:v>
                </c:pt>
                <c:pt idx="1">
                  <c:v>7.8163157498900002</c:v>
                </c:pt>
                <c:pt idx="2">
                  <c:v>7.3808151770499997</c:v>
                </c:pt>
                <c:pt idx="3">
                  <c:v>7.5580152253500001</c:v>
                </c:pt>
                <c:pt idx="4">
                  <c:v>7.6198026169000004</c:v>
                </c:pt>
                <c:pt idx="5">
                  <c:v>7.6676440662799994</c:v>
                </c:pt>
                <c:pt idx="6">
                  <c:v>8.3009514371500011</c:v>
                </c:pt>
                <c:pt idx="7">
                  <c:v>7.9003428194099996</c:v>
                </c:pt>
                <c:pt idx="8">
                  <c:v>7.9976150752499997</c:v>
                </c:pt>
                <c:pt idx="9">
                  <c:v>7.5999052804299998</c:v>
                </c:pt>
                <c:pt idx="10">
                  <c:v>8.6929649958800006</c:v>
                </c:pt>
                <c:pt idx="11">
                  <c:v>7.6523614421100001</c:v>
                </c:pt>
                <c:pt idx="12">
                  <c:v>7.9837501956299999</c:v>
                </c:pt>
                <c:pt idx="13">
                  <c:v>8.1043307048699997</c:v>
                </c:pt>
                <c:pt idx="14">
                  <c:v>9.2663683497300013</c:v>
                </c:pt>
                <c:pt idx="15">
                  <c:v>8.3257443028100013</c:v>
                </c:pt>
                <c:pt idx="16">
                  <c:v>7.8559502476700001</c:v>
                </c:pt>
                <c:pt idx="17">
                  <c:v>8.6523031511799999</c:v>
                </c:pt>
                <c:pt idx="18">
                  <c:v>7.3311445927799994</c:v>
                </c:pt>
                <c:pt idx="19">
                  <c:v>7.8461162957099999</c:v>
                </c:pt>
                <c:pt idx="20">
                  <c:v>7.0900527393899999</c:v>
                </c:pt>
                <c:pt idx="21">
                  <c:v>7.9393391285600003</c:v>
                </c:pt>
                <c:pt idx="22">
                  <c:v>6.9569765820400002</c:v>
                </c:pt>
                <c:pt idx="23">
                  <c:v>7.8051040683700004</c:v>
                </c:pt>
                <c:pt idx="24">
                  <c:v>7.2616037986600004</c:v>
                </c:pt>
                <c:pt idx="25">
                  <c:v>7.6246708464999999</c:v>
                </c:pt>
                <c:pt idx="26">
                  <c:v>7.4056933813599999</c:v>
                </c:pt>
                <c:pt idx="27">
                  <c:v>7.7920267679500004</c:v>
                </c:pt>
                <c:pt idx="28">
                  <c:v>7.9185317750499999</c:v>
                </c:pt>
                <c:pt idx="29">
                  <c:v>7.4940528249299998</c:v>
                </c:pt>
                <c:pt idx="30">
                  <c:v>8.3830537212800014</c:v>
                </c:pt>
                <c:pt idx="31">
                  <c:v>7.1615647404800002</c:v>
                </c:pt>
                <c:pt idx="32">
                  <c:v>7.4570042697799996</c:v>
                </c:pt>
                <c:pt idx="33">
                  <c:v>7.7201452820100007</c:v>
                </c:pt>
                <c:pt idx="34">
                  <c:v>7.3320338197900004</c:v>
                </c:pt>
                <c:pt idx="35">
                  <c:v>6.8311961662800007</c:v>
                </c:pt>
                <c:pt idx="36">
                  <c:v>6.7036592273700002</c:v>
                </c:pt>
                <c:pt idx="37">
                  <c:v>7.3550531362800005</c:v>
                </c:pt>
                <c:pt idx="38">
                  <c:v>7.9484380135600006</c:v>
                </c:pt>
                <c:pt idx="39">
                  <c:v>8.202812892019999</c:v>
                </c:pt>
                <c:pt idx="40">
                  <c:v>7.75796356711</c:v>
                </c:pt>
                <c:pt idx="41">
                  <c:v>8.5651597388400003</c:v>
                </c:pt>
                <c:pt idx="42">
                  <c:v>7.35550911148</c:v>
                </c:pt>
                <c:pt idx="43">
                  <c:v>6.8232032393500006</c:v>
                </c:pt>
                <c:pt idx="44">
                  <c:v>6.7155208327299993</c:v>
                </c:pt>
                <c:pt idx="45">
                  <c:v>6.9172091727300007</c:v>
                </c:pt>
                <c:pt idx="46">
                  <c:v>6.8843925394600003</c:v>
                </c:pt>
                <c:pt idx="47">
                  <c:v>8.3913862879900005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FC-4663-A087-AA32260FBBE8}"/>
            </c:ext>
          </c:extLst>
        </c:ser>
        <c:ser>
          <c:idx val="1"/>
          <c:order val="1"/>
          <c:tx>
            <c:strRef>
              <c:f>TP!$N$3</c:f>
              <c:strCache>
                <c:ptCount val="1"/>
                <c:pt idx="0">
                  <c:v>Upwards Flex</c:v>
                </c:pt>
              </c:strCache>
            </c:strRef>
          </c:tx>
          <c:spPr>
            <a:ln w="25400">
              <a:solidFill>
                <a:schemeClr val="accent1"/>
              </a:solidFill>
              <a:prstDash val="sysDash"/>
            </a:ln>
          </c:spPr>
          <c:marker>
            <c:symbol val="none"/>
          </c:marker>
          <c:cat>
            <c:numRef>
              <c:f>TP!$L$4:$L$51</c:f>
              <c:numCache>
                <c:formatCode>h:mm</c:formatCode>
                <c:ptCount val="48"/>
                <c:pt idx="0">
                  <c:v>0</c:v>
                </c:pt>
                <c:pt idx="1">
                  <c:v>2.0833333333333332E-2</c:v>
                </c:pt>
                <c:pt idx="2">
                  <c:v>4.1666666666666699E-2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0.16666666666666699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0.22916666666666699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0.29166666666666702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0.35416666666666702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0.41666666666666702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0.47916666666666702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0.54166666666666696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0.60416666666666696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0.66666666666666696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0.72916666666666696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0.79166666666666696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0.85416666666666696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0.91666666666666696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0.97916666666666696</c:v>
                </c:pt>
              </c:numCache>
            </c:numRef>
          </c:cat>
          <c:val>
            <c:numRef>
              <c:f>TP!$N$4:$N$51</c:f>
              <c:numCache>
                <c:formatCode>General</c:formatCode>
                <c:ptCount val="48"/>
                <c:pt idx="0">
                  <c:v>16.298077484260002</c:v>
                </c:pt>
                <c:pt idx="1">
                  <c:v>17.56010733331</c:v>
                </c:pt>
                <c:pt idx="2">
                  <c:v>16.788741476879999</c:v>
                </c:pt>
                <c:pt idx="3">
                  <c:v>17.040192724320001</c:v>
                </c:pt>
                <c:pt idx="4">
                  <c:v>16.891798411949999</c:v>
                </c:pt>
                <c:pt idx="5">
                  <c:v>16.971574536439999</c:v>
                </c:pt>
                <c:pt idx="6">
                  <c:v>17.598156734180002</c:v>
                </c:pt>
                <c:pt idx="7">
                  <c:v>16.503815753879998</c:v>
                </c:pt>
                <c:pt idx="8">
                  <c:v>16.7992239069</c:v>
                </c:pt>
                <c:pt idx="9">
                  <c:v>15.85841254883</c:v>
                </c:pt>
                <c:pt idx="10">
                  <c:v>17.244241022819999</c:v>
                </c:pt>
                <c:pt idx="11">
                  <c:v>16.330440567989999</c:v>
                </c:pt>
                <c:pt idx="12">
                  <c:v>16.63262627776</c:v>
                </c:pt>
                <c:pt idx="13">
                  <c:v>16.73017915909</c:v>
                </c:pt>
                <c:pt idx="14">
                  <c:v>18.18553568003</c:v>
                </c:pt>
                <c:pt idx="15">
                  <c:v>17.41620644</c:v>
                </c:pt>
                <c:pt idx="16">
                  <c:v>17.11816191106</c:v>
                </c:pt>
                <c:pt idx="17">
                  <c:v>17.309273651969999</c:v>
                </c:pt>
                <c:pt idx="18">
                  <c:v>16.15666334302</c:v>
                </c:pt>
                <c:pt idx="19">
                  <c:v>17.123543270150002</c:v>
                </c:pt>
                <c:pt idx="20">
                  <c:v>16.749614520260003</c:v>
                </c:pt>
                <c:pt idx="21">
                  <c:v>17.695770887270001</c:v>
                </c:pt>
                <c:pt idx="22">
                  <c:v>16.621852390779999</c:v>
                </c:pt>
                <c:pt idx="23">
                  <c:v>17.161258366809999</c:v>
                </c:pt>
                <c:pt idx="24">
                  <c:v>16.74232043716</c:v>
                </c:pt>
                <c:pt idx="25">
                  <c:v>16.87135306199</c:v>
                </c:pt>
                <c:pt idx="26">
                  <c:v>16.623167243169998</c:v>
                </c:pt>
                <c:pt idx="27">
                  <c:v>17.17224592614</c:v>
                </c:pt>
                <c:pt idx="28">
                  <c:v>17.324432043390001</c:v>
                </c:pt>
                <c:pt idx="29">
                  <c:v>16.638167089459998</c:v>
                </c:pt>
                <c:pt idx="30">
                  <c:v>17.649676104150004</c:v>
                </c:pt>
                <c:pt idx="31">
                  <c:v>16.714424152940001</c:v>
                </c:pt>
                <c:pt idx="32">
                  <c:v>16.510038556600001</c:v>
                </c:pt>
                <c:pt idx="33">
                  <c:v>16.356809989230001</c:v>
                </c:pt>
                <c:pt idx="34">
                  <c:v>16.067154979839998</c:v>
                </c:pt>
                <c:pt idx="35">
                  <c:v>15.436463014440001</c:v>
                </c:pt>
                <c:pt idx="36">
                  <c:v>15.202529595290001</c:v>
                </c:pt>
                <c:pt idx="37">
                  <c:v>15.888484451909999</c:v>
                </c:pt>
                <c:pt idx="38">
                  <c:v>16.835303213670002</c:v>
                </c:pt>
                <c:pt idx="39">
                  <c:v>17.40912748217</c:v>
                </c:pt>
                <c:pt idx="40">
                  <c:v>17.04671496309</c:v>
                </c:pt>
                <c:pt idx="41">
                  <c:v>18.20063702741</c:v>
                </c:pt>
                <c:pt idx="42">
                  <c:v>16.485720184160002</c:v>
                </c:pt>
                <c:pt idx="43">
                  <c:v>16.113375844610001</c:v>
                </c:pt>
                <c:pt idx="44">
                  <c:v>16.34816127877</c:v>
                </c:pt>
                <c:pt idx="45">
                  <c:v>16.666460315329999</c:v>
                </c:pt>
                <c:pt idx="46">
                  <c:v>16.578384350420002</c:v>
                </c:pt>
                <c:pt idx="47">
                  <c:v>18.241592580720003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C-4663-A087-AA32260FBBE8}"/>
            </c:ext>
          </c:extLst>
        </c:ser>
        <c:ser>
          <c:idx val="2"/>
          <c:order val="2"/>
          <c:tx>
            <c:strRef>
              <c:f>TP!$O$3</c:f>
              <c:strCache>
                <c:ptCount val="1"/>
                <c:pt idx="0">
                  <c:v>Downwards Flex</c:v>
                </c:pt>
              </c:strCache>
            </c:strRef>
          </c:tx>
          <c:spPr>
            <a:ln w="25400">
              <a:solidFill>
                <a:schemeClr val="accent1"/>
              </a:solidFill>
              <a:prstDash val="sysDash"/>
            </a:ln>
          </c:spPr>
          <c:marker>
            <c:symbol val="none"/>
          </c:marker>
          <c:cat>
            <c:numRef>
              <c:f>TP!$L$4:$L$51</c:f>
              <c:numCache>
                <c:formatCode>h:mm</c:formatCode>
                <c:ptCount val="48"/>
                <c:pt idx="0">
                  <c:v>0</c:v>
                </c:pt>
                <c:pt idx="1">
                  <c:v>2.0833333333333332E-2</c:v>
                </c:pt>
                <c:pt idx="2">
                  <c:v>4.1666666666666699E-2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0.16666666666666699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0.22916666666666699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0.29166666666666702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0.35416666666666702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0.41666666666666702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0.47916666666666702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0.54166666666666696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0.60416666666666696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0.66666666666666696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0.72916666666666696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0.79166666666666696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0.85416666666666696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0.91666666666666696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0.97916666666666696</c:v>
                </c:pt>
              </c:numCache>
            </c:numRef>
          </c:cat>
          <c:val>
            <c:numRef>
              <c:f>TP!$O$4:$O$51</c:f>
              <c:numCache>
                <c:formatCode>General</c:formatCode>
                <c:ptCount val="48"/>
                <c:pt idx="0">
                  <c:v>4.6598724145499997</c:v>
                </c:pt>
                <c:pt idx="1">
                  <c:v>5.97378669248</c:v>
                </c:pt>
                <c:pt idx="2">
                  <c:v>5.0172727257399998</c:v>
                </c:pt>
                <c:pt idx="3">
                  <c:v>5.3756122273800004</c:v>
                </c:pt>
                <c:pt idx="4">
                  <c:v>4.6782943163200006</c:v>
                </c:pt>
                <c:pt idx="5">
                  <c:v>4.7650059499699999</c:v>
                </c:pt>
                <c:pt idx="6">
                  <c:v>5.4485549447500006</c:v>
                </c:pt>
                <c:pt idx="7">
                  <c:v>4.2884748714600001</c:v>
                </c:pt>
                <c:pt idx="8">
                  <c:v>4.5437247862000003</c:v>
                </c:pt>
                <c:pt idx="9">
                  <c:v>3.8261250656999999</c:v>
                </c:pt>
                <c:pt idx="10">
                  <c:v>5.9057594539800009</c:v>
                </c:pt>
                <c:pt idx="11">
                  <c:v>4.5646663408400006</c:v>
                </c:pt>
                <c:pt idx="12">
                  <c:v>5.0229344529100004</c:v>
                </c:pt>
                <c:pt idx="13">
                  <c:v>5.3194365736</c:v>
                </c:pt>
                <c:pt idx="14">
                  <c:v>6.6713994567000015</c:v>
                </c:pt>
                <c:pt idx="15">
                  <c:v>5.4976213834200021</c:v>
                </c:pt>
                <c:pt idx="16">
                  <c:v>4.9806054498000005</c:v>
                </c:pt>
                <c:pt idx="17">
                  <c:v>5.8903032634499999</c:v>
                </c:pt>
                <c:pt idx="18">
                  <c:v>4.6316409216699999</c:v>
                </c:pt>
                <c:pt idx="19">
                  <c:v>5.2794710299799998</c:v>
                </c:pt>
                <c:pt idx="20">
                  <c:v>4.4392256215200003</c:v>
                </c:pt>
                <c:pt idx="21">
                  <c:v>5.4631433606200002</c:v>
                </c:pt>
                <c:pt idx="22">
                  <c:v>4.4220032010000008</c:v>
                </c:pt>
                <c:pt idx="23">
                  <c:v>5.1089494274400007</c:v>
                </c:pt>
                <c:pt idx="24">
                  <c:v>5.1712032511900006</c:v>
                </c:pt>
                <c:pt idx="25">
                  <c:v>4.7968411675400002</c:v>
                </c:pt>
                <c:pt idx="26">
                  <c:v>4.5193783073300002</c:v>
                </c:pt>
                <c:pt idx="27">
                  <c:v>4.7387018056200008</c:v>
                </c:pt>
                <c:pt idx="28">
                  <c:v>5.1471277321300004</c:v>
                </c:pt>
                <c:pt idx="29">
                  <c:v>4.9166745108300001</c:v>
                </c:pt>
                <c:pt idx="30">
                  <c:v>5.6442270606500013</c:v>
                </c:pt>
                <c:pt idx="31">
                  <c:v>4.4332085122300002</c:v>
                </c:pt>
                <c:pt idx="32">
                  <c:v>4.7824078651799997</c:v>
                </c:pt>
                <c:pt idx="33">
                  <c:v>5.2147137439200009</c:v>
                </c:pt>
                <c:pt idx="34">
                  <c:v>4.8741740910200004</c:v>
                </c:pt>
                <c:pt idx="35">
                  <c:v>4.4466389318000008</c:v>
                </c:pt>
                <c:pt idx="36">
                  <c:v>3.9944772097799999</c:v>
                </c:pt>
                <c:pt idx="37">
                  <c:v>4.6308731324800005</c:v>
                </c:pt>
                <c:pt idx="38">
                  <c:v>5.0557715937800003</c:v>
                </c:pt>
                <c:pt idx="39">
                  <c:v>5.5213747343399984</c:v>
                </c:pt>
                <c:pt idx="40">
                  <c:v>5.4429537652699995</c:v>
                </c:pt>
                <c:pt idx="41">
                  <c:v>6.2110843669599998</c:v>
                </c:pt>
                <c:pt idx="42">
                  <c:v>5.1352309795300002</c:v>
                </c:pt>
                <c:pt idx="43">
                  <c:v>4.1667565963000008</c:v>
                </c:pt>
                <c:pt idx="44">
                  <c:v>4.4830385067599998</c:v>
                </c:pt>
                <c:pt idx="45">
                  <c:v>4.4285125227900011</c:v>
                </c:pt>
                <c:pt idx="46">
                  <c:v>4.5701782395200006</c:v>
                </c:pt>
                <c:pt idx="47">
                  <c:v>6.5543802833600004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FC-4663-A087-AA32260FB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86816"/>
        <c:axId val="136473984"/>
      </c:lineChart>
      <c:catAx>
        <c:axId val="13638681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txPr>
          <a:bodyPr/>
          <a:lstStyle/>
          <a:p>
            <a:pPr>
              <a:defRPr sz="1400" b="1" baseline="0">
                <a:solidFill>
                  <a:srgbClr val="E4E5E6"/>
                </a:solidFill>
                <a:latin typeface="Arial" panose="020B0604020202020204" pitchFamily="34" charset="0"/>
              </a:defRPr>
            </a:pPr>
            <a:endParaRPr lang="en-US"/>
          </a:p>
        </c:txPr>
        <c:crossAx val="136473984"/>
        <c:crosses val="autoZero"/>
        <c:auto val="1"/>
        <c:lblAlgn val="ctr"/>
        <c:lblOffset val="100"/>
        <c:tickLblSkip val="5"/>
        <c:noMultiLvlLbl val="0"/>
      </c:catAx>
      <c:valAx>
        <c:axId val="1364739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 baseline="0" dirty="0">
                    <a:solidFill>
                      <a:srgbClr val="E4E5E6"/>
                    </a:solidFill>
                    <a:latin typeface="Arial" panose="020B0604020202020204" pitchFamily="34" charset="0"/>
                  </a:rPr>
                  <a:t>MW</a:t>
                </a:r>
              </a:p>
            </c:rich>
          </c:tx>
          <c:layout>
            <c:manualLayout>
              <c:xMode val="edge"/>
              <c:yMode val="edge"/>
              <c:x val="9.6570114504868527E-3"/>
              <c:y val="0.4596255215376548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 baseline="0">
                <a:solidFill>
                  <a:srgbClr val="E4E5E6"/>
                </a:solidFill>
                <a:latin typeface="Arial" panose="020B0604020202020204" pitchFamily="34" charset="0"/>
              </a:defRPr>
            </a:pPr>
            <a:endParaRPr lang="en-US"/>
          </a:p>
        </c:txPr>
        <c:crossAx val="136386816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9003386784814078"/>
          <c:y val="2.7034655440174006E-2"/>
          <c:w val="0.72374332272809427"/>
          <c:h val="6.1731283394508688E-2"/>
        </c:manualLayout>
      </c:layout>
      <c:overlay val="0"/>
      <c:txPr>
        <a:bodyPr/>
        <a:lstStyle/>
        <a:p>
          <a:pPr>
            <a:defRPr sz="1200" b="1" baseline="0">
              <a:solidFill>
                <a:srgbClr val="E4E5E6"/>
              </a:solidFill>
              <a:latin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2A3035"/>
    </a:solidFill>
    <a:ln>
      <a:noFill/>
    </a:ln>
  </c:sp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0.53333</cdr:x>
      <cdr:y>0.34657</cdr:y>
    </cdr:from>
    <cdr:to>
      <cdr:x>0.82393</cdr:x>
      <cdr:y>0.40245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8102" y="1657634"/>
          <a:ext cx="2320119" cy="267269"/>
        </a:xfrm>
        <a:prstGeom xmlns:a="http://schemas.openxmlformats.org/drawingml/2006/main" prst="rect">
          <a:avLst/>
        </a:prstGeom>
        <a:solidFill xmlns:a="http://schemas.openxmlformats.org/drawingml/2006/main">
          <a:srgbClr val="E4E5E6">
            <a:alpha val="70000"/>
          </a:srgb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GB" sz="1200" dirty="0">
              <a:latin typeface="Arial" panose="020B0604020202020204" pitchFamily="34" charset="0"/>
              <a:cs typeface="Arial" panose="020B0604020202020204" pitchFamily="34" charset="0"/>
            </a:rPr>
            <a:t>Average  upwards flex – 120%</a:t>
          </a:r>
        </a:p>
      </cdr:txBody>
    </cdr:sp>
  </cdr:relSizeAnchor>
  <cdr:relSizeAnchor xmlns:cdr="http://schemas.openxmlformats.org/drawingml/2006/chartDrawing">
    <cdr:from>
      <cdr:x>0.5397</cdr:x>
      <cdr:y>0.6262</cdr:y>
    </cdr:from>
    <cdr:to>
      <cdr:x>0.89463</cdr:x>
      <cdr:y>0.68613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308902" y="2995115"/>
          <a:ext cx="2833782" cy="286603"/>
        </a:xfrm>
        <a:prstGeom xmlns:a="http://schemas.openxmlformats.org/drawingml/2006/main" prst="rect">
          <a:avLst/>
        </a:prstGeom>
        <a:solidFill xmlns:a="http://schemas.openxmlformats.org/drawingml/2006/main">
          <a:srgbClr val="E4E5E6">
            <a:alpha val="70000"/>
          </a:srgb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200" dirty="0">
              <a:latin typeface="Arial" panose="020B0604020202020204" pitchFamily="34" charset="0"/>
              <a:cs typeface="Arial" panose="020B0604020202020204" pitchFamily="34" charset="0"/>
            </a:rPr>
            <a:t>Average  downwards flex – 35%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4E2F1-36BD-4655-BC0D-2413263F65E9}" type="datetimeFigureOut">
              <a:rPr lang="en-GB" altLang="en-US"/>
              <a:pPr>
                <a:defRPr/>
              </a:pPr>
              <a:t>16/08/2016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93D6DF-3458-4B89-86D3-378B55E1DC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34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you start maybe</a:t>
            </a:r>
            <a:r>
              <a:rPr lang="en-GB" baseline="0" dirty="0"/>
              <a:t> say something about your background – it’s actually important here as data scientists don’t tend to come to Go that easily.</a:t>
            </a:r>
          </a:p>
          <a:p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Background in pure maths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Started programming when I was 10 with a TI-83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Freelanced as web dev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First job was as a data analyst, then data scientist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Head of Technical Development at Open </a:t>
            </a:r>
            <a:r>
              <a:rPr lang="en-GB" baseline="0" dirty="0" err="1"/>
              <a:t>Energi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58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digress briefly into what we do and why we’re interested in ML…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450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trying to improve the efficiency</a:t>
            </a:r>
            <a:r>
              <a:rPr lang="en-GB" baseline="0" dirty="0"/>
              <a:t> in power networks. About 20% at the time of the first power station – still only about 25% now.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713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/>
              <a:t>Dynamic Demand can deliver approx £85,000 per MW/Yr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FCDM / Static FFR £22,000 - £26,000 per MW/Yr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STOR - £10,000 - £15,000 per MW/Yr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F0DE384-2D28-43FF-81F7-7F2BBDE8F9B4}" type="slidenum">
              <a:rPr lang="en-GB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823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/>
              <a:t>- Open Energi is turning the energy system on it’s head, so that instead of supply adjusting to meet demand, demand adjusts to meet supply</a:t>
            </a:r>
          </a:p>
          <a:p>
            <a:pPr eaLnBrk="1" hangingPunct="1"/>
            <a:endParaRPr lang="en-GB" altLang="en-US"/>
          </a:p>
          <a:p>
            <a:pPr eaLnBrk="1" hangingPunct="1">
              <a:buFontTx/>
              <a:buChar char="-"/>
            </a:pPr>
            <a:r>
              <a:rPr lang="en-GB" altLang="en-US"/>
              <a:t>By harnessing small amounts of flexible energy demand from energy-intensive equipment we can create a virtual power station and displace fossil-fuelled peaking power stations</a:t>
            </a:r>
          </a:p>
          <a:p>
            <a:pPr eaLnBrk="1" hangingPunct="1">
              <a:buFontTx/>
              <a:buChar char="-"/>
            </a:pPr>
            <a:endParaRPr lang="en-GB" altLang="en-US"/>
          </a:p>
          <a:p>
            <a:pPr eaLnBrk="1" hangingPunct="1">
              <a:buFontTx/>
              <a:buChar char="-"/>
            </a:pPr>
            <a:r>
              <a:rPr lang="en-GB" altLang="en-US"/>
              <a:t>T</a:t>
            </a:r>
            <a:r>
              <a:rPr lang="en-US" altLang="en-US"/>
              <a:t>his is enabling a user-led transformation in how our energy system works, so that businesses and consumers are not only making it happen, but also seeing the benefits</a:t>
            </a:r>
          </a:p>
          <a:p>
            <a:pPr eaLnBrk="1" hangingPunct="1">
              <a:buFontTx/>
              <a:buChar char="-"/>
            </a:pPr>
            <a:endParaRPr lang="en-US" altLang="en-US"/>
          </a:p>
          <a:p>
            <a:pPr eaLnBrk="1" hangingPunct="1">
              <a:buFontTx/>
              <a:buChar char="-"/>
            </a:pPr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a vital part of our transition to a zero carbon economy because we cannot maximise our use of renewables unless our demand for energy becomes more responsive</a:t>
            </a:r>
            <a:endParaRPr lang="en-GB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DCE3EAF-FF50-45D5-963A-B212286036BA}" type="slidenum">
              <a:rPr lang="en-GB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613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/>
              <a:t>There is a powerful economic case to distribute demand more efficiently using DSR technology, regardless of the future generation mix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The capital cost of building a new peaking power station can be up to £5 million per megawatt of power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The current costs to aggregate a megawatt via Dynamic Demand sit at around £200,000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It provides a no-build approach to capacity challenges which is cleaner, cheaper, more secure and faster than the alternatives.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7B4374-A2CB-4315-A496-FB85EA09F18B}" type="slidenum">
              <a:rPr lang="en-GB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505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Forecasting how</a:t>
            </a:r>
            <a:r>
              <a:rPr lang="en-GB" baseline="0" dirty="0"/>
              <a:t> much of our portfolio’s power consumption can be re-scheduled – at an asset-by-asset level.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892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Playing</a:t>
            </a:r>
            <a:r>
              <a:rPr lang="en-GB" baseline="0" dirty="0"/>
              <a:t> </a:t>
            </a:r>
            <a:r>
              <a:rPr lang="en-GB" baseline="0" dirty="0" err="1"/>
              <a:t>tetris</a:t>
            </a:r>
            <a:r>
              <a:rPr lang="en-GB" baseline="0" dirty="0"/>
              <a:t> in real-time is not difficult – figuring out that there are different configurations and which one has which value requires a more subtle touch.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665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digress briefly into what we do and why we’re interested in ML…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9294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full-Go</a:t>
            </a:r>
            <a:r>
              <a:rPr lang="en-GB" baseline="0" dirty="0"/>
              <a:t> approach.</a:t>
            </a:r>
          </a:p>
          <a:p>
            <a:r>
              <a:rPr lang="en-GB" dirty="0"/>
              <a:t>Lots of pre-processing helpers.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55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Handles</a:t>
            </a:r>
            <a:r>
              <a:rPr lang="en-GB" baseline="0" dirty="0"/>
              <a:t> </a:t>
            </a:r>
            <a:r>
              <a:rPr lang="en-GB" baseline="0" dirty="0" err="1"/>
              <a:t>persiss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41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2475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better for interactive stuff, so</a:t>
            </a:r>
            <a:r>
              <a:rPr lang="en-GB" baseline="0" dirty="0"/>
              <a:t> you might as well use it with </a:t>
            </a:r>
            <a:r>
              <a:rPr lang="en-GB" baseline="0" dirty="0" err="1"/>
              <a:t>Jupyter</a:t>
            </a:r>
            <a:r>
              <a:rPr lang="en-GB" baseline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005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</a:t>
            </a:r>
            <a:r>
              <a:rPr lang="en-GB" baseline="0" dirty="0"/>
              <a:t> of other packages out there which have their pros and cons. Almost all of them satisfy the Fit()/Predict() interface.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9624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Or, you can try Go bindings for popular</a:t>
            </a:r>
            <a:r>
              <a:rPr lang="en-GB" baseline="0" dirty="0"/>
              <a:t> ML frameworks…these two came out earlier this year.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4559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IoT</a:t>
            </a:r>
            <a:r>
              <a:rPr lang="en-GB" dirty="0"/>
              <a:t> means</a:t>
            </a:r>
            <a:r>
              <a:rPr lang="en-GB" baseline="0" dirty="0"/>
              <a:t> models associated with Things, and that may be invalid as new data comes in. So the retraining has to be automatic.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102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is optional</a:t>
            </a:r>
          </a:p>
          <a:p>
            <a:endParaRPr lang="en-GB" dirty="0"/>
          </a:p>
          <a:p>
            <a:r>
              <a:rPr lang="en-GB" dirty="0"/>
              <a:t>Parameters should be version controlled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379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get new data and</a:t>
            </a:r>
            <a:r>
              <a:rPr lang="en-GB" baseline="0" dirty="0"/>
              <a:t> make predictions, we later get to correlate the actual value with what we had predicted.</a:t>
            </a:r>
          </a:p>
          <a:p>
            <a:r>
              <a:rPr lang="en-GB" baseline="0" dirty="0"/>
              <a:t>Do anomaly detection – this is a well-understood problem and can do anomaly detection quite easily.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630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</a:t>
            </a:r>
            <a:r>
              <a:rPr lang="en-GB" baseline="0" dirty="0"/>
              <a:t> data scientists focus on the code and just provide the services that they need.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312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a human element</a:t>
            </a:r>
            <a:r>
              <a:rPr lang="en-GB" baseline="0" dirty="0"/>
              <a:t> to this if you work with data scientists.</a:t>
            </a:r>
          </a:p>
          <a:p>
            <a:endParaRPr lang="en-GB" baseline="0" dirty="0"/>
          </a:p>
          <a:p>
            <a:r>
              <a:rPr lang="en-GB" dirty="0"/>
              <a:t>Persistence of models/parameters</a:t>
            </a:r>
          </a:p>
          <a:p>
            <a:r>
              <a:rPr lang="en-GB" dirty="0"/>
              <a:t>Re-training criteria</a:t>
            </a:r>
          </a:p>
          <a:p>
            <a:r>
              <a:rPr lang="en-GB" dirty="0"/>
              <a:t>Handling errors</a:t>
            </a:r>
          </a:p>
          <a:p>
            <a:r>
              <a:rPr lang="en-GB" dirty="0"/>
              <a:t>Data access and failures</a:t>
            </a:r>
          </a:p>
          <a:p>
            <a:r>
              <a:rPr lang="en-GB" dirty="0"/>
              <a:t>CRUD of models</a:t>
            </a:r>
          </a:p>
          <a:p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8995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Easiest</a:t>
            </a:r>
            <a:r>
              <a:rPr lang="en-GB" baseline="0" dirty="0"/>
              <a:t> example. Essentially JSON-RPC through command line. Synchronous API. Doesn’t scale.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9549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Looks</a:t>
            </a:r>
            <a:r>
              <a:rPr lang="en-GB" baseline="0" dirty="0"/>
              <a:t> nice but implies side effects. Purely functional interface works better in practice. </a:t>
            </a:r>
          </a:p>
          <a:p>
            <a:endParaRPr lang="en-GB" dirty="0"/>
          </a:p>
          <a:p>
            <a:r>
              <a:rPr lang="en-GB" dirty="0"/>
              <a:t>This needs to be mirrored in the script – there</a:t>
            </a:r>
            <a:r>
              <a:rPr lang="en-GB" baseline="0" dirty="0"/>
              <a:t> needs to be “save” and “restore” command line flags.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26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idea of “successive approximation” in the most general sense.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1725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Requires some legwork on the Python side as well to expose the RPC server. </a:t>
            </a:r>
          </a:p>
          <a:p>
            <a:endParaRPr lang="en-GB" dirty="0"/>
          </a:p>
          <a:p>
            <a:r>
              <a:rPr lang="en-GB" dirty="0"/>
              <a:t>The example uses</a:t>
            </a:r>
            <a:r>
              <a:rPr lang="en-GB" baseline="0" dirty="0"/>
              <a:t> JSON-RPC.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8723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would say:</a:t>
            </a:r>
            <a:r>
              <a:rPr lang="en-GB" baseline="0" dirty="0"/>
              <a:t> yes, but “thing” can just go inside the input. But this allows the caller to have more knowledge and this is important when doing validation and persistence.</a:t>
            </a:r>
          </a:p>
          <a:p>
            <a:endParaRPr lang="en-GB" baseline="0" dirty="0"/>
          </a:p>
          <a:p>
            <a:r>
              <a:rPr lang="en-GB" baseline="0" dirty="0"/>
              <a:t>Similarly you can add other “</a:t>
            </a:r>
            <a:r>
              <a:rPr lang="en-GB" baseline="0" dirty="0" err="1"/>
              <a:t>middlewares</a:t>
            </a:r>
            <a:r>
              <a:rPr lang="en-GB" baseline="0" dirty="0"/>
              <a:t>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92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do other things like sticky</a:t>
            </a:r>
            <a:r>
              <a:rPr lang="en-GB" baseline="0" dirty="0"/>
              <a:t> load balancing based on the “Thing” Id and throttling data access.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4745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u="none" dirty="0"/>
              <a:t>The</a:t>
            </a:r>
            <a:r>
              <a:rPr lang="en-GB" sz="1200" u="none" baseline="0" dirty="0"/>
              <a:t> thing we want to get to…</a:t>
            </a:r>
            <a:endParaRPr lang="en-GB" sz="1200" u="none" dirty="0"/>
          </a:p>
          <a:p>
            <a:pPr marL="0" indent="0">
              <a:buNone/>
            </a:pPr>
            <a:endParaRPr lang="en-GB" sz="1200" u="sng" dirty="0"/>
          </a:p>
          <a:p>
            <a:pPr marL="0" indent="0">
              <a:buNone/>
            </a:pPr>
            <a:r>
              <a:rPr lang="en-GB" sz="1200" u="sng" dirty="0"/>
              <a:t>Idea</a:t>
            </a:r>
            <a:r>
              <a:rPr lang="en-GB" sz="1200" dirty="0"/>
              <a:t>: Compare “real” Thing-</a:t>
            </a:r>
            <a:r>
              <a:rPr lang="en-GB" sz="1200" dirty="0" err="1"/>
              <a:t>timeseries</a:t>
            </a:r>
            <a:r>
              <a:rPr lang="en-GB" sz="1200" dirty="0"/>
              <a:t> to “predicted” Thing-</a:t>
            </a:r>
            <a:r>
              <a:rPr lang="en-GB" sz="1200" dirty="0" err="1"/>
              <a:t>timeseries</a:t>
            </a:r>
            <a:r>
              <a:rPr lang="en-GB" sz="1200" dirty="0"/>
              <a:t>, put the errors into a heap-like structure and have workers extract the max</a:t>
            </a:r>
            <a:r>
              <a:rPr lang="en-GB" sz="1200" baseline="0" dirty="0"/>
              <a:t> element. 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6328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E629"/>
              </a:buClr>
            </a:pP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Not limited by storage cost – able to enrich data to reduce cost of processing</a:t>
            </a:r>
          </a:p>
          <a:p>
            <a:pPr>
              <a:buClr>
                <a:srgbClr val="FFE629"/>
              </a:buClr>
            </a:pP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Ability to mix Python with SQL means easier/maintainable aggregation/</a:t>
            </a:r>
            <a:r>
              <a:rPr lang="en-GB" altLang="en-US" sz="1600" dirty="0" err="1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downsampling</a:t>
            </a: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E629"/>
              </a:buClr>
            </a:pP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Interactive querying of multiple data sources with Spark in </a:t>
            </a:r>
            <a:r>
              <a:rPr lang="en-GB" altLang="en-US" sz="1600" dirty="0" err="1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Jupyter</a:t>
            </a: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E629"/>
              </a:buClr>
            </a:pP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Easy ingestion process using multiple Flume agents</a:t>
            </a:r>
          </a:p>
          <a:p>
            <a:pPr>
              <a:buClr>
                <a:srgbClr val="FFE629"/>
              </a:buClr>
            </a:pP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Can still use </a:t>
            </a:r>
            <a:r>
              <a:rPr lang="en-GB" altLang="en-US" sz="1600" dirty="0" err="1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Elasticsearch</a:t>
            </a:r>
            <a:r>
              <a:rPr lang="en-GB" altLang="en-US" sz="16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 for small </a:t>
            </a:r>
            <a:r>
              <a:rPr lang="en-GB" altLang="en-US" sz="1600" dirty="0" err="1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timeseries</a:t>
            </a: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E629"/>
              </a:buClr>
            </a:pP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E629"/>
              </a:buClr>
            </a:pP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E629"/>
              </a:buClr>
            </a:pP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E629"/>
              </a:buClr>
            </a:pPr>
            <a:endParaRPr lang="en-GB" altLang="en-US" sz="105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rgbClr val="FFE629"/>
              </a:buClr>
            </a:pPr>
            <a:endParaRPr lang="en-GB" altLang="en-US" sz="16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E629"/>
              </a:buClr>
            </a:pPr>
            <a:endParaRPr lang="en-GB" altLang="en-US" sz="2000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120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Reinforcement example – monkeys</a:t>
            </a:r>
            <a:r>
              <a:rPr lang="en-GB" baseline="0" dirty="0"/>
              <a:t> experiment where they learn to beat the monkey that climbs the ladder to get the banana.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335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aseline="0" dirty="0"/>
              <a:t>Define data you’re interested in, normalize it, transform it, etc.</a:t>
            </a:r>
          </a:p>
          <a:p>
            <a:pPr marL="228600" indent="-228600">
              <a:buAutoNum type="arabicPeriod"/>
            </a:pPr>
            <a:r>
              <a:rPr lang="en-GB" baseline="0" dirty="0"/>
              <a:t>Train model on a part of your data set (the training set)</a:t>
            </a:r>
          </a:p>
          <a:p>
            <a:pPr marL="228600" indent="-228600">
              <a:buAutoNum type="arabicPeriod"/>
            </a:pPr>
            <a:r>
              <a:rPr lang="en-GB" baseline="0" dirty="0"/>
              <a:t>Validate the model by trying to predict labels of an unseen part of the data set (validation set)</a:t>
            </a:r>
          </a:p>
          <a:p>
            <a:pPr marL="228600" indent="-228600">
              <a:buAutoNum type="arabicPeriod"/>
            </a:pPr>
            <a:r>
              <a:rPr lang="en-GB" baseline="0" dirty="0"/>
              <a:t>Persist the fit parameters so that they can be re-used for further predictions.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84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labels can be nil. </a:t>
            </a:r>
          </a:p>
          <a:p>
            <a:endParaRPr lang="en-GB" dirty="0"/>
          </a:p>
          <a:p>
            <a:r>
              <a:rPr lang="en-GB" dirty="0"/>
              <a:t>Don’t like using blank interface{} but the</a:t>
            </a:r>
            <a:r>
              <a:rPr lang="en-GB" baseline="0" dirty="0"/>
              <a:t> underlying types can really be anything in this case (“categorical distribution”).</a:t>
            </a:r>
          </a:p>
          <a:p>
            <a:endParaRPr lang="en-GB" baseline="0" dirty="0"/>
          </a:p>
          <a:p>
            <a:r>
              <a:rPr lang="en-GB" dirty="0"/>
              <a:t>This is the “stateless” version, where trained</a:t>
            </a:r>
            <a:r>
              <a:rPr lang="en-GB" baseline="0" dirty="0"/>
              <a:t> models cannot be persisted for later re-use.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513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72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canonical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725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trendy example. Unsurprisingly  you can apply similar</a:t>
            </a:r>
            <a:r>
              <a:rPr lang="en-GB" baseline="0" dirty="0"/>
              <a:t> methods to other recognition tasks because an image is essentially just a vector.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D6DF-3458-4B89-86D3-378B55E1DCE4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999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7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EE2877D-E96E-4E51-A553-D703D60515E8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CA44A03-0B86-4D26-98A9-BD4ED7EF4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74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9AE3081-5C07-4F2B-A487-A0B4155FAC63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2D4FE17-D8A9-4D67-B077-5208B2178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A24FBDF-7943-4A25-83F6-85B82A35FA2F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3E94D8-93D7-4E1B-9DBC-4F35265FE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21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500679B-2D60-471F-91C1-6A765D265567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4701279-A6BB-4994-83EF-3AD4F4264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2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7E933EA-7151-4D14-8A83-8DE3C8362405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4B0DD2-5A7E-4286-99BA-874B1B3CD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8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9356739-DA21-4F63-B509-DC150C09E718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F9788CA-D8FB-4D00-91D4-033DCDDCB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04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722DD8-2426-4D9B-9594-9C195256714B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BC32922-305C-45ED-AEF4-20B880741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9ABD79-C9F7-40B7-9CC8-865FF267B93D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73B5814-4043-4C44-BE94-9305A1A43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61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0EAF316-4F2B-488B-A09B-C1D7CB175CCF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2D72F79-C20D-4E9B-B422-9F87EE31B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0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BEE917E-F89E-47B8-8352-3FB58792DFFB}" type="datetimeFigureOut">
              <a:rPr lang="en-US" altLang="en-US"/>
              <a:pPr>
                <a:defRPr/>
              </a:pPr>
              <a:t>8/16/2016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F0CA7D8-1A80-4843-B9A3-CC19885FB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2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3686" y="-141518"/>
            <a:ext cx="1948544" cy="11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69" y="6228442"/>
            <a:ext cx="2843400" cy="7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dk/tensorfl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github.com/wmyaoyao/gocaff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A3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2A3035"/>
              </a:solidFill>
            </a:endParaRPr>
          </a:p>
        </p:txBody>
      </p:sp>
      <p:pic>
        <p:nvPicPr>
          <p:cNvPr id="1331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77" y="-303213"/>
            <a:ext cx="3929063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1941513" y="2044700"/>
            <a:ext cx="82296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GB" altLang="en-US" sz="3800" dirty="0">
                <a:solidFill>
                  <a:schemeClr val="bg1"/>
                </a:solidFill>
                <a:latin typeface="Gill Sans MT" panose="020B0502020104020203" pitchFamily="34" charset="0"/>
                <a:cs typeface="Arial" pitchFamily="34" charset="0"/>
              </a:rPr>
              <a:t>Real-time Machine Learning in Go</a:t>
            </a:r>
          </a:p>
          <a:p>
            <a:pPr eaLnBrk="1" hangingPunct="1">
              <a:spcAft>
                <a:spcPts val="600"/>
              </a:spcAft>
            </a:pPr>
            <a:endParaRPr lang="en-GB" altLang="en-US" sz="3800" i="1" dirty="0">
              <a:solidFill>
                <a:schemeClr val="bg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pic>
        <p:nvPicPr>
          <p:cNvPr id="1331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07" y="6133269"/>
            <a:ext cx="2044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30887" y="5611917"/>
            <a:ext cx="4206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Michael Bironneau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August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5643" y="3598699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@</a:t>
            </a:r>
            <a:r>
              <a:rPr lang="en-GB" sz="2400" dirty="0" err="1">
                <a:solidFill>
                  <a:schemeClr val="bg1"/>
                </a:solidFill>
              </a:rPr>
              <a:t>OpenEnergi</a:t>
            </a:r>
            <a:endParaRPr lang="en-GB" sz="2000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cdn1.iconfinder.com/data/icons/logotypes/32/twitter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653521"/>
            <a:ext cx="406843" cy="40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Spot the Cat(s)    </a:t>
            </a:r>
            <a:r>
              <a:rPr lang="en-GB" sz="2000" dirty="0"/>
              <a:t>2012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763001" y="6581002"/>
            <a:ext cx="353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Google Research (http://bit.ly/2b9HXoe)</a:t>
            </a:r>
          </a:p>
        </p:txBody>
      </p:sp>
      <p:pic>
        <p:nvPicPr>
          <p:cNvPr id="6146" name="Picture 2" descr="http://ichef-1.bbci.co.uk/news/560/media/images/61173000/jpg/_61173513_ca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74" y="1756875"/>
            <a:ext cx="6282069" cy="3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1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Beat the Gamers   </a:t>
            </a:r>
            <a:r>
              <a:rPr lang="en-GB" sz="2000" dirty="0"/>
              <a:t>2015</a:t>
            </a:r>
            <a:endParaRPr lang="en-GB" dirty="0"/>
          </a:p>
        </p:txBody>
      </p:sp>
      <p:pic>
        <p:nvPicPr>
          <p:cNvPr id="22530" name="Picture 2" descr="http://cdn.zmescience.com/wp-content/uploads/2015/02/91631-Super_Breakout_Paddle_1982_-_1981_Atari_Carol_Shaw_Nick_Sandy_Maiwald_Turner_-_Sears_CX2608_-_49-7516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7638"/>
            <a:ext cx="6096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7098" y="6581002"/>
            <a:ext cx="495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DeepMind (https://www.cs.toronto.edu/~vmnih/docs/dqn.pdf)</a:t>
            </a:r>
          </a:p>
        </p:txBody>
      </p:sp>
    </p:spTree>
    <p:extLst>
      <p:ext uri="{BB962C8B-B14F-4D97-AF65-F5344CB8AC3E}">
        <p14:creationId xmlns:p14="http://schemas.microsoft.com/office/powerpoint/2010/main" val="117340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?? </a:t>
            </a:r>
            <a:r>
              <a:rPr lang="en-GB" sz="2000" dirty="0"/>
              <a:t>????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347098" y="6581002"/>
            <a:ext cx="495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DeepMind (https://www.cs.toronto.edu/~vmnih/docs/dqn.pdf)</a:t>
            </a:r>
          </a:p>
        </p:txBody>
      </p:sp>
      <p:pic>
        <p:nvPicPr>
          <p:cNvPr id="25602" name="Picture 2" descr="https://i.imgflip.com/194h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33" y="1417638"/>
            <a:ext cx="5905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0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202" y="2650314"/>
            <a:ext cx="742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Machine Learning at Open </a:t>
            </a:r>
            <a:r>
              <a:rPr lang="en-GB" sz="4000" dirty="0" err="1"/>
              <a:t>Energi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0985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upload.wikimedia.org/wikipedia/commons/5/58/PearlStreetS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56" y="1296249"/>
            <a:ext cx="23812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98781" y="6550948"/>
            <a:ext cx="6226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Wiki Commons https://en.wikipedia.org/wiki/Pearl_Street_Station</a:t>
            </a:r>
          </a:p>
        </p:txBody>
      </p:sp>
    </p:spTree>
    <p:extLst>
      <p:ext uri="{BB962C8B-B14F-4D97-AF65-F5344CB8AC3E}">
        <p14:creationId xmlns:p14="http://schemas.microsoft.com/office/powerpoint/2010/main" val="18326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65" y="746130"/>
            <a:ext cx="6327518" cy="44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28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110854" y="1181100"/>
          <a:ext cx="7983940" cy="478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00" y="4067175"/>
            <a:ext cx="0" cy="3952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3800" y="2322513"/>
            <a:ext cx="0" cy="15668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4" descr="C:\Users\dhill\AppData\Local\Microsoft\Windows\Temporary Internet Files\Content.Outlook\DUVRDYFK\FrequencyTripPlot2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046" r="5132" b="4457"/>
          <a:stretch>
            <a:fillRect/>
          </a:stretch>
        </p:blipFill>
        <p:spPr bwMode="auto">
          <a:xfrm>
            <a:off x="1611314" y="1077913"/>
            <a:ext cx="88026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47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32" y="1181101"/>
            <a:ext cx="826928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9801"/>
            <a:ext cx="8229600" cy="1143000"/>
          </a:xfrm>
        </p:spPr>
        <p:txBody>
          <a:bodyPr/>
          <a:lstStyle/>
          <a:p>
            <a:r>
              <a:rPr lang="en-GB" sz="3200" dirty="0"/>
              <a:t>Load </a:t>
            </a:r>
            <a:r>
              <a:rPr lang="en-GB" sz="3200" dirty="0" err="1"/>
              <a:t>Behavior</a:t>
            </a:r>
            <a:r>
              <a:rPr lang="en-GB" sz="3200" dirty="0"/>
              <a:t> Forecasting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02" y="1403090"/>
            <a:ext cx="3327366" cy="4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2125" y="796925"/>
            <a:ext cx="1531938" cy="55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24636" y="2777144"/>
            <a:ext cx="5828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What is Machine Learning?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9801"/>
            <a:ext cx="8229600" cy="1143000"/>
          </a:xfrm>
        </p:spPr>
        <p:txBody>
          <a:bodyPr/>
          <a:lstStyle/>
          <a:p>
            <a:r>
              <a:rPr lang="en-GB" sz="3200" dirty="0"/>
              <a:t>Value Modelling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3" y="1019175"/>
            <a:ext cx="7953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716" y="2569927"/>
            <a:ext cx="585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86302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Go-Learn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0310" y="1284887"/>
            <a:ext cx="3390900" cy="33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755" y="2256564"/>
            <a:ext cx="80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Satisfies the Fit()/Predict()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“Batteries included”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learn coming from other frameworks (</a:t>
            </a:r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Scikit</a:t>
            </a:r>
            <a:r>
              <a:rPr lang="en-GB" dirty="0"/>
              <a:t>-learn)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Can’t persist model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7055" y="909304"/>
            <a:ext cx="397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https://github.com/sjwhitworth/golearn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05" y="4367213"/>
            <a:ext cx="2219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Go-ML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755" y="2256564"/>
            <a:ext cx="80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Satisfies Learn()/Predict()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help with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learn coming from other frameworks (</a:t>
            </a:r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Scikit</a:t>
            </a:r>
            <a:r>
              <a:rPr lang="en-GB" dirty="0"/>
              <a:t>-learn)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parameters can be persisted!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7055" y="909304"/>
            <a:ext cx="340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https://github.com/cdipaolo/goml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87" y="1222375"/>
            <a:ext cx="3086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14" y="2606208"/>
            <a:ext cx="4589721" cy="1143000"/>
          </a:xfrm>
        </p:spPr>
        <p:txBody>
          <a:bodyPr/>
          <a:lstStyle/>
          <a:p>
            <a:r>
              <a:rPr lang="en-GB" dirty="0"/>
              <a:t>Use with</a:t>
            </a:r>
            <a:br>
              <a:rPr lang="en-GB" dirty="0"/>
            </a:br>
            <a:r>
              <a:rPr lang="en-GB" dirty="0" err="1"/>
              <a:t>gophernotes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873657" y="6550948"/>
            <a:ext cx="4551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https://github.com/gopherds/gophernotes</a:t>
            </a:r>
          </a:p>
        </p:txBody>
      </p:sp>
      <p:pic>
        <p:nvPicPr>
          <p:cNvPr id="7172" name="Picture 4" descr="https://raw.githubusercontent.com/gopherds/gophernotes/master/files/pr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32" y="237256"/>
            <a:ext cx="5194011" cy="629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4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732" y="2035610"/>
            <a:ext cx="8229600" cy="1143000"/>
          </a:xfrm>
        </p:spPr>
        <p:txBody>
          <a:bodyPr/>
          <a:lstStyle/>
          <a:p>
            <a:r>
              <a:rPr lang="en-GB" dirty="0"/>
              <a:t>16+ Other Packages Out There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297" y="3491803"/>
            <a:ext cx="8229600" cy="67324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https://github.com/josephmisiti/awesome-machine-learning#go</a:t>
            </a:r>
          </a:p>
        </p:txBody>
      </p:sp>
    </p:spTree>
    <p:extLst>
      <p:ext uri="{BB962C8B-B14F-4D97-AF65-F5344CB8AC3E}">
        <p14:creationId xmlns:p14="http://schemas.microsoft.com/office/powerpoint/2010/main" val="12246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84" y="846138"/>
            <a:ext cx="8686800" cy="1143000"/>
          </a:xfrm>
        </p:spPr>
        <p:txBody>
          <a:bodyPr/>
          <a:lstStyle/>
          <a:p>
            <a:r>
              <a:rPr lang="en-GB" dirty="0"/>
              <a:t>Go bindings for popular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973" y="3758085"/>
            <a:ext cx="8229600" cy="2719771"/>
          </a:xfrm>
        </p:spPr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</a:t>
            </a:r>
            <a:r>
              <a:rPr lang="en-GB" sz="2800" dirty="0">
                <a:hlinkClick r:id="rId3"/>
              </a:rPr>
              <a:t>github.com/</a:t>
            </a:r>
            <a:r>
              <a:rPr lang="en-GB" sz="2800" dirty="0" err="1">
                <a:hlinkClick r:id="rId3"/>
              </a:rPr>
              <a:t>danieldk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tensorflow</a:t>
            </a:r>
            <a:endParaRPr lang="en-GB" dirty="0"/>
          </a:p>
          <a:p>
            <a:r>
              <a:rPr lang="en-GB" dirty="0" err="1"/>
              <a:t>Caffe</a:t>
            </a:r>
            <a:r>
              <a:rPr lang="en-GB" dirty="0"/>
              <a:t>  </a:t>
            </a:r>
            <a:r>
              <a:rPr lang="en-GB" sz="2800" dirty="0">
                <a:hlinkClick r:id="rId4"/>
              </a:rPr>
              <a:t>github.com/</a:t>
            </a:r>
            <a:r>
              <a:rPr lang="en-GB" sz="2800" dirty="0" err="1">
                <a:hlinkClick r:id="rId4"/>
              </a:rPr>
              <a:t>wmyaoyao</a:t>
            </a:r>
            <a:r>
              <a:rPr lang="en-GB" sz="2800" dirty="0">
                <a:hlinkClick r:id="rId4"/>
              </a:rPr>
              <a:t>/</a:t>
            </a:r>
            <a:r>
              <a:rPr lang="en-GB" sz="2800" dirty="0" err="1">
                <a:hlinkClick r:id="rId4"/>
              </a:rPr>
              <a:t>gocaffe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290" name="Picture 2" descr="http://cucsa.org.uk/wp-content/uploads/2015/10/Work_In_Progr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63" y="2078078"/>
            <a:ext cx="1558681" cy="139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6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716" y="2569927"/>
            <a:ext cx="585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ML for the </a:t>
            </a:r>
            <a:r>
              <a:rPr lang="en-GB" sz="4000" dirty="0" err="1"/>
              <a:t>IoT</a:t>
            </a:r>
            <a:r>
              <a:rPr lang="en-GB" sz="4000" dirty="0"/>
              <a:t> with  .  </a:t>
            </a:r>
          </a:p>
        </p:txBody>
      </p:sp>
      <p:pic>
        <p:nvPicPr>
          <p:cNvPr id="13314" name="Picture 2" descr="https://camo.githubusercontent.com/98ed65187a84ecf897273d9fa18118ce45845057/68747470733a2f2f7261772e6769746875622e636f6d2f676f6c616e672d73616d706c65732f676f706865722d766563746f722f6d61737465722f676f7068657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19" y="2688167"/>
            <a:ext cx="346348" cy="4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3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pic>
        <p:nvPicPr>
          <p:cNvPr id="17414" name="Picture 6" descr="http://latex2png.com/output/latex_695bd05c75b89268c342793e9dac1c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2913567"/>
            <a:ext cx="8542449" cy="4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77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2" y="1417638"/>
            <a:ext cx="6669715" cy="47985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Data = Continuous Validation</a:t>
            </a:r>
          </a:p>
        </p:txBody>
      </p:sp>
    </p:spTree>
    <p:extLst>
      <p:ext uri="{BB962C8B-B14F-4D97-AF65-F5344CB8AC3E}">
        <p14:creationId xmlns:p14="http://schemas.microsoft.com/office/powerpoint/2010/main" val="88380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Definition by Category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298" y="2917767"/>
            <a:ext cx="7905404" cy="155448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i="1" dirty="0"/>
              <a:t>“A history monad whose underlying types form categories on which distributions are defined”</a:t>
            </a:r>
          </a:p>
          <a:p>
            <a:pPr marL="0" indent="0" algn="r">
              <a:buNone/>
            </a:pPr>
            <a:r>
              <a:rPr lang="en-GB" sz="1800" dirty="0"/>
              <a:t>- Misquote of a Haskell ML library README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185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79" y="2443679"/>
            <a:ext cx="10972800" cy="1143000"/>
          </a:xfrm>
        </p:spPr>
        <p:txBody>
          <a:bodyPr/>
          <a:lstStyle/>
          <a:p>
            <a:r>
              <a:rPr lang="en-GB" dirty="0"/>
              <a:t>How do we run polyglot ML code in production?</a:t>
            </a:r>
          </a:p>
        </p:txBody>
      </p:sp>
    </p:spTree>
    <p:extLst>
      <p:ext uri="{BB962C8B-B14F-4D97-AF65-F5344CB8AC3E}">
        <p14:creationId xmlns:p14="http://schemas.microsoft.com/office/powerpoint/2010/main" val="156293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102" y="1885507"/>
            <a:ext cx="7518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/>
              <a:t>Data Scientist ≠ Software Engineer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15340" y="2775098"/>
            <a:ext cx="404037" cy="70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4399" y="3561907"/>
            <a:ext cx="240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Mathematical rigor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Ease of implementation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80744" y="2679405"/>
            <a:ext cx="287079" cy="691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1968" y="3561907"/>
            <a:ext cx="139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Scalability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77431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973" y="2090059"/>
            <a:ext cx="8229600" cy="2719771"/>
          </a:xfrm>
        </p:spPr>
        <p:txBody>
          <a:bodyPr/>
          <a:lstStyle/>
          <a:p>
            <a:pPr marL="0" indent="0">
              <a:buNone/>
            </a:pPr>
            <a:r>
              <a:rPr lang="en-GB" sz="2400" u="sng" dirty="0"/>
              <a:t>Idea</a:t>
            </a:r>
            <a:r>
              <a:rPr lang="en-GB" sz="2400" dirty="0"/>
              <a:t>: Invoke ML model through </a:t>
            </a:r>
            <a:r>
              <a:rPr lang="en-GB" sz="2400" dirty="0" err="1"/>
              <a:t>os.Exec</a:t>
            </a:r>
            <a:r>
              <a:rPr lang="en-GB" sz="2400" dirty="0"/>
              <a:t>. Use JSON to marshal parameters back and forth.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u="sng" dirty="0"/>
              <a:t>Good</a:t>
            </a:r>
            <a:r>
              <a:rPr lang="en-GB" sz="2400" dirty="0"/>
              <a:t>: Easy to implement</a:t>
            </a:r>
          </a:p>
          <a:p>
            <a:pPr marL="0" indent="0">
              <a:buNone/>
            </a:pPr>
            <a:r>
              <a:rPr lang="en-GB" sz="2400" u="sng" dirty="0"/>
              <a:t>Bad</a:t>
            </a:r>
            <a:r>
              <a:rPr lang="en-GB" sz="2400" dirty="0"/>
              <a:t>: Very slow</a:t>
            </a:r>
            <a:endParaRPr lang="en-GB" sz="2400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</a:t>
            </a:r>
            <a:r>
              <a:rPr lang="en-GB" dirty="0" err="1"/>
              <a:t>os.Exec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42237" y="5449187"/>
            <a:ext cx="970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https://github.com/michaelbironneau/golanguk2016/tree/master/example1</a:t>
            </a:r>
          </a:p>
        </p:txBody>
      </p:sp>
      <p:pic>
        <p:nvPicPr>
          <p:cNvPr id="1638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61" y="4625164"/>
            <a:ext cx="824023" cy="8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Stateful</a:t>
            </a:r>
            <a:r>
              <a:rPr lang="en-GB" dirty="0"/>
              <a:t> Interface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79" y="1777630"/>
            <a:ext cx="5629349" cy="31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8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15" y="2481044"/>
            <a:ext cx="7800975" cy="120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Interface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53423" y="3094074"/>
            <a:ext cx="425303" cy="1562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3136" y="4660274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18837" y="3274828"/>
            <a:ext cx="2647507" cy="138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973" y="2090059"/>
            <a:ext cx="8229600" cy="2719771"/>
          </a:xfrm>
        </p:spPr>
        <p:txBody>
          <a:bodyPr/>
          <a:lstStyle/>
          <a:p>
            <a:pPr marL="0" indent="0">
              <a:buNone/>
            </a:pPr>
            <a:r>
              <a:rPr lang="en-GB" sz="2400" u="sng" dirty="0"/>
              <a:t>Idea</a:t>
            </a:r>
            <a:r>
              <a:rPr lang="en-GB" sz="2400" dirty="0"/>
              <a:t>: Keep model running and invoke through RPC.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RPC Wrapper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2237" y="4625164"/>
            <a:ext cx="970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https://github.com/michaelbironneau/golanguk2016/tree/master/example2</a:t>
            </a:r>
          </a:p>
        </p:txBody>
      </p:sp>
      <p:pic>
        <p:nvPicPr>
          <p:cNvPr id="16386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61" y="3801141"/>
            <a:ext cx="824023" cy="8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13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02" y="1423475"/>
            <a:ext cx="10972800" cy="1143000"/>
          </a:xfrm>
        </p:spPr>
        <p:txBody>
          <a:bodyPr/>
          <a:lstStyle/>
          <a:p>
            <a:r>
              <a:rPr lang="en-GB" dirty="0"/>
              <a:t>Let’s put the “Things” back into </a:t>
            </a:r>
            <a:r>
              <a:rPr lang="en-GB" dirty="0" err="1"/>
              <a:t>IoT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73" y="3195083"/>
            <a:ext cx="655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973" y="2090059"/>
            <a:ext cx="8229600" cy="2719771"/>
          </a:xfrm>
        </p:spPr>
        <p:txBody>
          <a:bodyPr/>
          <a:lstStyle/>
          <a:p>
            <a:pPr marL="0" indent="0">
              <a:buNone/>
            </a:pPr>
            <a:r>
              <a:rPr lang="en-GB" sz="2400" u="sng" dirty="0"/>
              <a:t>Idea</a:t>
            </a:r>
            <a:r>
              <a:rPr lang="en-GB" sz="2400" dirty="0"/>
              <a:t>: Still use RPC to make fit/training requests, but now use a framework like Go-Kit to add important features like short-circuiting, instrumentation and retry logic.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</a:t>
            </a:r>
            <a:r>
              <a:rPr lang="en-GB" dirty="0" err="1"/>
              <a:t>Microservice</a:t>
            </a:r>
            <a:r>
              <a:rPr lang="en-GB" dirty="0"/>
              <a:t> Wrapper</a:t>
            </a:r>
          </a:p>
        </p:txBody>
      </p:sp>
      <p:pic>
        <p:nvPicPr>
          <p:cNvPr id="21506" name="Picture 2" descr="http://cucsa.org.uk/wp-content/uploads/2015/10/Work_In_Pro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66" y="3955091"/>
            <a:ext cx="1535504" cy="13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78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4: Continuous Validation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417638"/>
            <a:ext cx="5438775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2736" y="1331876"/>
            <a:ext cx="194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Order of retraining</a:t>
            </a:r>
          </a:p>
        </p:txBody>
      </p:sp>
      <p:sp>
        <p:nvSpPr>
          <p:cNvPr id="6" name="Down Arrow 5"/>
          <p:cNvSpPr/>
          <p:nvPr/>
        </p:nvSpPr>
        <p:spPr>
          <a:xfrm>
            <a:off x="9792588" y="1796902"/>
            <a:ext cx="340242" cy="37320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79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867911" y="3363580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Thanks for listening</a:t>
            </a:r>
            <a:endParaRPr lang="en-US" altLang="en-US" sz="2800" b="1" dirty="0">
              <a:solidFill>
                <a:srgbClr val="2A303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Definition by Image</a:t>
            </a:r>
          </a:p>
        </p:txBody>
      </p:sp>
      <p:pic>
        <p:nvPicPr>
          <p:cNvPr id="2050" name="Picture 2" descr="http://www.ew.com/sites/default/files/styles/tout_image_612x380/public/i/2014/07/17/Terminator-1984_612x380_0.jpg?itok=hicZjQ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48" y="1974590"/>
            <a:ext cx="5829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Definition by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4771" y="1757868"/>
            <a:ext cx="5212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E629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Supervised Learning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E629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Unsupervised Learning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Clr>
                <a:srgbClr val="FFE629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2A3035"/>
                </a:solidFill>
                <a:latin typeface="Arial" pitchFamily="34" charset="0"/>
                <a:cs typeface="Arial" pitchFamily="34" charset="0"/>
              </a:rPr>
              <a:t>Reinforcement Learning</a:t>
            </a:r>
          </a:p>
        </p:txBody>
      </p:sp>
      <p:pic>
        <p:nvPicPr>
          <p:cNvPr id="4098" name="Picture 2" descr="https://leonardoaraujosantos.gitbooks.io/artificial-inteligence/content/Images/supervised_unsuperv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74" y="3862493"/>
            <a:ext cx="4921563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77447" y="6502839"/>
            <a:ext cx="4214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Illustration by Leonardo A. Santos http://bit.ly/2bCED7s</a:t>
            </a:r>
          </a:p>
        </p:txBody>
      </p:sp>
    </p:spTree>
    <p:extLst>
      <p:ext uri="{BB962C8B-B14F-4D97-AF65-F5344CB8AC3E}">
        <p14:creationId xmlns:p14="http://schemas.microsoft.com/office/powerpoint/2010/main" val="15281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Definition by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0912" y="2470565"/>
            <a:ext cx="7935444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+mj-lt"/>
                <a:cs typeface="Courier New" panose="02070309020205020404" pitchFamily="49" charset="0"/>
              </a:rPr>
              <a:t>Problem definition and pre-processing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+mj-lt"/>
                <a:cs typeface="Courier New" panose="02070309020205020404" pitchFamily="49" charset="0"/>
              </a:rPr>
              <a:t>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+mj-lt"/>
                <a:cs typeface="Courier New" panose="02070309020205020404" pitchFamily="49" charset="0"/>
              </a:rPr>
              <a:t>Validation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+mj-lt"/>
                <a:cs typeface="Courier New" panose="02070309020205020404" pitchFamily="49" charset="0"/>
              </a:rPr>
              <a:t>Persist and re-use</a:t>
            </a:r>
          </a:p>
        </p:txBody>
      </p:sp>
    </p:spTree>
    <p:extLst>
      <p:ext uri="{BB962C8B-B14F-4D97-AF65-F5344CB8AC3E}">
        <p14:creationId xmlns:p14="http://schemas.microsoft.com/office/powerpoint/2010/main" val="420702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Definition by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82" y="4996602"/>
            <a:ext cx="1175630" cy="1081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7516" y="6554374"/>
            <a:ext cx="474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Gopher illustration by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Tayuka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Ueda (https://twitter.com/tenntenn)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2871787"/>
            <a:ext cx="6057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895" y="2740750"/>
            <a:ext cx="655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What do your machines learn?</a:t>
            </a:r>
          </a:p>
        </p:txBody>
      </p:sp>
    </p:spTree>
    <p:extLst>
      <p:ext uri="{BB962C8B-B14F-4D97-AF65-F5344CB8AC3E}">
        <p14:creationId xmlns:p14="http://schemas.microsoft.com/office/powerpoint/2010/main" val="151953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1590"/>
            <a:ext cx="8229600" cy="1143000"/>
          </a:xfrm>
        </p:spPr>
        <p:txBody>
          <a:bodyPr/>
          <a:lstStyle/>
          <a:p>
            <a:r>
              <a:rPr lang="en-GB" sz="3200" dirty="0"/>
              <a:t>Stop the Spam    </a:t>
            </a:r>
            <a:r>
              <a:rPr lang="en-GB" sz="1800" dirty="0"/>
              <a:t>2000s(?)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21269" y="6581002"/>
            <a:ext cx="474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Illustration by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Diveraj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(http://www.diveraj.com)</a:t>
            </a:r>
          </a:p>
        </p:txBody>
      </p:sp>
      <p:pic>
        <p:nvPicPr>
          <p:cNvPr id="5122" name="Picture 2" descr="http://diveraj.com/wp-content/uploads/2016/06/5270166802_1aba80c6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4590"/>
            <a:ext cx="3962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4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A737B"/>
      </a:dk2>
      <a:lt2>
        <a:srgbClr val="D2D4D4"/>
      </a:lt2>
      <a:accent1>
        <a:srgbClr val="FDBB30"/>
      </a:accent1>
      <a:accent2>
        <a:srgbClr val="828A8F"/>
      </a:accent2>
      <a:accent3>
        <a:srgbClr val="A5ACB0"/>
      </a:accent3>
      <a:accent4>
        <a:srgbClr val="C4C7C8"/>
      </a:accent4>
      <a:accent5>
        <a:srgbClr val="D2D4D4"/>
      </a:accent5>
      <a:accent6>
        <a:srgbClr val="FFD600"/>
      </a:accent6>
      <a:hlink>
        <a:srgbClr val="4F2C87"/>
      </a:hlink>
      <a:folHlink>
        <a:srgbClr val="00B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6A737B"/>
    </a:dk2>
    <a:lt2>
      <a:srgbClr val="D2D4D4"/>
    </a:lt2>
    <a:accent1>
      <a:srgbClr val="FDBB30"/>
    </a:accent1>
    <a:accent2>
      <a:srgbClr val="828A8F"/>
    </a:accent2>
    <a:accent3>
      <a:srgbClr val="A5ACB0"/>
    </a:accent3>
    <a:accent4>
      <a:srgbClr val="C4C7C8"/>
    </a:accent4>
    <a:accent5>
      <a:srgbClr val="D2D4D4"/>
    </a:accent5>
    <a:accent6>
      <a:srgbClr val="FFD600"/>
    </a:accent6>
    <a:hlink>
      <a:srgbClr val="4F2C87"/>
    </a:hlink>
    <a:folHlink>
      <a:srgbClr val="00BCE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1414</Words>
  <Application>Microsoft Office PowerPoint</Application>
  <PresentationFormat>Widescreen</PresentationFormat>
  <Paragraphs>209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MS PGothic</vt:lpstr>
      <vt:lpstr>Arial</vt:lpstr>
      <vt:lpstr>Calibri</vt:lpstr>
      <vt:lpstr>Courier New</vt:lpstr>
      <vt:lpstr>Gill Sans MT</vt:lpstr>
      <vt:lpstr>Office Theme</vt:lpstr>
      <vt:lpstr>PowerPoint Presentation</vt:lpstr>
      <vt:lpstr>PowerPoint Presentation</vt:lpstr>
      <vt:lpstr>Definition by Category Theory</vt:lpstr>
      <vt:lpstr>Definition by Image</vt:lpstr>
      <vt:lpstr>Definition by Classification</vt:lpstr>
      <vt:lpstr>Definition by Process</vt:lpstr>
      <vt:lpstr>Definition by Interface</vt:lpstr>
      <vt:lpstr>PowerPoint Presentation</vt:lpstr>
      <vt:lpstr>Stop the Spam    2000s(?)</vt:lpstr>
      <vt:lpstr>Spot the Cat(s)    2012</vt:lpstr>
      <vt:lpstr>Beat the Gamers   2015</vt:lpstr>
      <vt:lpstr>?? ????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Behavior Forecasting</vt:lpstr>
      <vt:lpstr>Value Modelling</vt:lpstr>
      <vt:lpstr>PowerPoint Presentation</vt:lpstr>
      <vt:lpstr>Go-Learn</vt:lpstr>
      <vt:lpstr>Go-ML</vt:lpstr>
      <vt:lpstr>Use with gophernotes</vt:lpstr>
      <vt:lpstr>16+ Other Packages Out There</vt:lpstr>
      <vt:lpstr>Go bindings for popular frameworks</vt:lpstr>
      <vt:lpstr>PowerPoint Presentation</vt:lpstr>
      <vt:lpstr>Persistence</vt:lpstr>
      <vt:lpstr>Streaming Data = Continuous Validation</vt:lpstr>
      <vt:lpstr>How do we run polyglot ML code in production?</vt:lpstr>
      <vt:lpstr>PowerPoint Presentation</vt:lpstr>
      <vt:lpstr>Step 1: os.Exec</vt:lpstr>
      <vt:lpstr>Stateful Interface</vt:lpstr>
      <vt:lpstr>Pure Interface</vt:lpstr>
      <vt:lpstr>Step 2: RPC Wrapper</vt:lpstr>
      <vt:lpstr>Let’s put the “Things” back into IoT</vt:lpstr>
      <vt:lpstr>Step 3: Microservice Wrapper</vt:lpstr>
      <vt:lpstr>Step 4: Continuous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Gilburt</dc:creator>
  <cp:lastModifiedBy>michael.bironneau@openenergi.com</cp:lastModifiedBy>
  <cp:revision>394</cp:revision>
  <cp:lastPrinted>2014-02-19T15:13:40Z</cp:lastPrinted>
  <dcterms:created xsi:type="dcterms:W3CDTF">2014-02-18T17:01:49Z</dcterms:created>
  <dcterms:modified xsi:type="dcterms:W3CDTF">2016-08-18T16:38:15Z</dcterms:modified>
</cp:coreProperties>
</file>