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notesMaster" Target="notesMasters/notesMaster1.xml" /><Relationship Id="rId99" Type="http://schemas.openxmlformats.org/officeDocument/2006/relationships/viewProps" Target="viewProps.xml" /><Relationship Id="rId98" Type="http://schemas.openxmlformats.org/officeDocument/2006/relationships/presProps" Target="presProps.xml" /><Relationship Id="rId1" Type="http://schemas.openxmlformats.org/officeDocument/2006/relationships/slideMaster" Target="slideMasters/slideMaster1.xml" /><Relationship Id="rId101" Type="http://schemas.openxmlformats.org/officeDocument/2006/relationships/tableStyles" Target="tableStyles.xml" /><Relationship Id="rId10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Welcome back! Now we move from theory to practice. Everyone should have Copilot open.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Give students 2-3 minutes to run this. Walk around and help anyone struggling.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Give students time to upload. Help anyone having issues.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From Manual to Magical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Hands-on Practice &amp; Creating Your AI Research Agent</a:t>
            </a:r>
            <a:br/>
            <a:br/>
            <a:r>
              <a:rPr/>
              <a:t>Michael Borck</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Complete Research Journey ⏱️ </a:t>
            </a:r>
            <a:r>
              <a:rPr i="1"/>
              <a:t>~100 minutes total</a:t>
            </a:r>
          </a:p>
        </p:txBody>
      </p:sp>
      <p:sp>
        <p:nvSpPr>
          <p:cNvPr id="3" name="Content Placeholder 2"/>
          <p:cNvSpPr>
            <a:spLocks noGrp="1"/>
          </p:cNvSpPr>
          <p:nvPr>
            <p:ph idx="1" sz="half"/>
          </p:nvPr>
        </p:nvSpPr>
        <p:spPr/>
        <p:txBody>
          <a:bodyPr/>
          <a:lstStyle/>
          <a:p>
            <a:pPr lvl="0" indent="0" marL="0">
              <a:buNone/>
            </a:pPr>
            <a:r>
              <a:rPr b="1"/>
              <a:t>Discovery Phase</a:t>
            </a:r>
            <a:r>
              <a:rPr/>
              <a:t> </a:t>
            </a:r>
            <a:r>
              <a:rPr i="1"/>
              <a:t>(60 min)</a:t>
            </a:r>
            <a:r>
              <a:rPr/>
              <a:t> 1. Idea Generation </a:t>
            </a:r>
            <a:r>
              <a:rPr i="1"/>
              <a:t>(8 min)</a:t>
            </a:r>
            <a:r>
              <a:rPr/>
              <a:t> 2. Parallel Exploration </a:t>
            </a:r>
            <a:r>
              <a:rPr i="1"/>
              <a:t>(12 min)</a:t>
            </a:r>
            <a:r>
              <a:rPr/>
              <a:t> 3. Feasibility Testing </a:t>
            </a:r>
            <a:r>
              <a:rPr i="1"/>
              <a:t>(10 min)</a:t>
            </a:r>
            <a:r>
              <a:rPr/>
              <a:t> 4. Optimization </a:t>
            </a:r>
            <a:r>
              <a:rPr i="1"/>
              <a:t>(15 min)</a:t>
            </a:r>
            <a:r>
              <a:rPr/>
              <a:t> 5. Full Execution </a:t>
            </a:r>
            <a:r>
              <a:rPr i="1"/>
              <a:t>(15 min)</a:t>
            </a:r>
          </a:p>
        </p:txBody>
      </p:sp>
      <p:sp>
        <p:nvSpPr>
          <p:cNvPr id="4" name="Content Placeholder 3"/>
          <p:cNvSpPr>
            <a:spLocks noGrp="1"/>
          </p:cNvSpPr>
          <p:nvPr>
            <p:ph idx="2" sz="half"/>
          </p:nvPr>
        </p:nvSpPr>
        <p:spPr/>
        <p:txBody>
          <a:bodyPr/>
          <a:lstStyle/>
          <a:p>
            <a:pPr lvl="0" indent="0" marL="0">
              <a:buNone/>
            </a:pPr>
            <a:r>
              <a:rPr b="1"/>
              <a:t>Communication Phase</a:t>
            </a:r>
            <a:r>
              <a:rPr/>
              <a:t> </a:t>
            </a:r>
            <a:r>
              <a:rPr i="1"/>
              <a:t>(40 min)</a:t>
            </a:r>
            <a:r>
              <a:rPr/>
              <a:t> 6. Component Analysis </a:t>
            </a:r>
            <a:r>
              <a:rPr i="1"/>
              <a:t>(8 min)</a:t>
            </a:r>
            <a:r>
              <a:rPr/>
              <a:t> 7. Visualization </a:t>
            </a:r>
            <a:r>
              <a:rPr i="1"/>
              <a:t>(10 min)</a:t>
            </a:r>
            <a:r>
              <a:rPr/>
              <a:t> 8. Writing </a:t>
            </a:r>
            <a:r>
              <a:rPr i="1"/>
              <a:t>(12 min)</a:t>
            </a:r>
            <a:r>
              <a:rPr/>
              <a:t> 9. Review </a:t>
            </a:r>
            <a:r>
              <a:rPr i="1"/>
              <a:t>(5 min)</a:t>
            </a:r>
            <a:r>
              <a:rPr/>
              <a:t> 10. Iteration </a:t>
            </a:r>
            <a:r>
              <a:rPr i="1"/>
              <a:t>(5 min)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a:p>
            <a:pPr lvl="0" indent="0" marL="1270000">
              <a:buNone/>
            </a:pPr>
            <a:r>
              <a:rPr sz="2000" b="1"/>
              <a:t>Tip</a:t>
            </a:r>
          </a:p>
          <a:p>
            <a:pPr lvl="0" indent="0" marL="1270000">
              <a:buNone/>
            </a:pPr>
            <a:r>
              <a:rPr sz="2000"/>
              <a:t>Today we’ll practice Steps 1-3 together, demo 4-7, then build an agent to do it all!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Let’s Get Started!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Idea Generation </a:t>
            </a:r>
            <a:r>
              <a:rPr i="1"/>
              <a:t>(8 minutes)</a:t>
            </a:r>
          </a:p>
        </p:txBody>
      </p:sp>
      <p:sp>
        <p:nvSpPr>
          <p:cNvPr id="3" name="Content Placeholder 2"/>
          <p:cNvSpPr>
            <a:spLocks noGrp="1"/>
          </p:cNvSpPr>
          <p:nvPr>
            <p:ph idx="1"/>
          </p:nvPr>
        </p:nvSpPr>
        <p:spPr/>
        <p:txBody>
          <a:bodyPr/>
          <a:lstStyle/>
          <a:p>
            <a:pPr lvl="0" indent="0" marL="0">
              <a:buNone/>
            </a:pPr>
            <a:r>
              <a:rPr b="1"/>
              <a:t>Everyone follow along:</a:t>
            </a:r>
          </a:p>
          <a:p>
            <a:pPr lvl="0" indent="-342900" marL="342900">
              <a:buAutoNum type="arabicPeriod"/>
            </a:pPr>
            <a:r>
              <a:rPr/>
              <a:t>Open Microsoft Copilot</a:t>
            </a:r>
          </a:p>
          <a:p>
            <a:pPr lvl="0" indent="-342900" marL="342900">
              <a:buAutoNum type="arabicPeriod"/>
            </a:pPr>
            <a:r>
              <a:rPr/>
              <a:t>Copy this prompt exactly:</a:t>
            </a:r>
          </a:p>
          <a:p>
            <a:pPr lvl="0" indent="0">
              <a:buNone/>
            </a:pPr>
            <a:r>
              <a:rPr>
                <a:latin typeface="Courier"/>
              </a:rPr>
              <a:t>You are an AI research scientist specializing in Food Science.
Given the following research area, generate 5 distinct and 
innovative scientific hypotheses suitable for a Masters-level 
research paper.
For each hypothesis, include:
- A clear Title
- 3-5 Keywords  
- A short Abstract (under 200 words)
- An explanation of its Novelty and Significance
Research Area: "Plant-based dairy alternatives"</a:t>
            </a:r>
          </a:p>
          <a:p>
            <a:pPr lvl="0" indent="0" marL="1270000">
              <a:buNone/>
            </a:pPr>
            <a:r>
              <a:rPr sz="2000" b="1"/>
              <a:t>Note</a:t>
            </a:r>
          </a:p>
          <a:p>
            <a:pPr lvl="0" indent="0" marL="1270000">
              <a:buNone/>
            </a:pPr>
            <a:r>
              <a:rPr sz="2000" b="1"/>
              <a:t>Timer:</a:t>
            </a:r>
            <a:r>
              <a:rPr sz="2000"/>
              <a:t> Take exactly 5 minutes to run this and read the results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What Did You Notice?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Share Your Observations </a:t>
            </a:r>
            <a:r>
              <a:rPr i="1"/>
              <a:t>(3 minutes)</a:t>
            </a:r>
          </a:p>
        </p:txBody>
      </p:sp>
      <p:sp>
        <p:nvSpPr>
          <p:cNvPr id="3" name="Content Placeholder 2"/>
          <p:cNvSpPr>
            <a:spLocks noGrp="1"/>
          </p:cNvSpPr>
          <p:nvPr>
            <p:ph idx="1"/>
          </p:nvPr>
        </p:nvSpPr>
        <p:spPr/>
        <p:txBody>
          <a:bodyPr/>
          <a:lstStyle/>
          <a:p>
            <a:pPr lvl="0"/>
            <a:r>
              <a:rPr/>
              <a:t>Did Copilot generate exactly 5 hypotheses?</a:t>
            </a:r>
          </a:p>
          <a:p>
            <a:pPr lvl="0"/>
            <a:r>
              <a:rPr/>
              <a:t>Were they all truly distinct?</a:t>
            </a:r>
          </a:p>
          <a:p>
            <a:pPr lvl="0"/>
            <a:r>
              <a:rPr/>
              <a:t>How was the formatting?</a:t>
            </a:r>
          </a:p>
          <a:p>
            <a:pPr lvl="0"/>
            <a:r>
              <a:rPr/>
              <a:t>Any surprising ideas?</a:t>
            </a:r>
          </a:p>
          <a:p>
            <a:pPr lvl="0"/>
            <a:r>
              <a:rPr/>
              <a:t>Quality of the abstracts?</a:t>
            </a:r>
          </a:p>
          <a:p>
            <a:pPr lvl="0" indent="0" marL="0">
              <a:buNone/>
            </a:pPr>
            <a:r>
              <a:rPr/>
              <a:t>. . .</a:t>
            </a:r>
          </a:p>
          <a:p>
            <a:pPr lvl="0" indent="0" marL="1270000">
              <a:buNone/>
            </a:pPr>
            <a:r>
              <a:rPr sz="2000" b="1"/>
              <a:t>Important</a:t>
            </a:r>
          </a:p>
          <a:p>
            <a:pPr lvl="0" indent="0" marL="1270000">
              <a:buNone/>
            </a:pPr>
            <a:r>
              <a:rPr sz="2000" b="1"/>
              <a:t>Key Learning:</a:t>
            </a:r>
            <a:r>
              <a:rPr sz="2000"/>
              <a:t> Even with identical prompts, AI can generate different outputs. This diversity is a feature, not a bug!</a:t>
            </a:r>
          </a:p>
          <a:p>
            <a:pPr lvl="0" indent="0" marL="0">
              <a:buNone/>
            </a:pPr>
            <a:r>
              <a:rPr/>
              <a:t>. .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CRAFT: Better Prompts, Better Results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Problem You Just Experienced</a:t>
            </a:r>
          </a:p>
        </p:txBody>
      </p:sp>
      <p:sp>
        <p:nvSpPr>
          <p:cNvPr id="3" name="Content Placeholder 2"/>
          <p:cNvSpPr>
            <a:spLocks noGrp="1"/>
          </p:cNvSpPr>
          <p:nvPr>
            <p:ph idx="1"/>
          </p:nvPr>
        </p:nvSpPr>
        <p:spPr/>
        <p:txBody>
          <a:bodyPr/>
          <a:lstStyle/>
          <a:p>
            <a:pPr lvl="0"/>
            <a:r>
              <a:rPr/>
              <a:t>Vague outputs? Missing context.</a:t>
            </a:r>
          </a:p>
          <a:p>
            <a:pPr lvl="0"/>
            <a:r>
              <a:rPr/>
              <a:t>Generic responses? No role assigned.</a:t>
            </a:r>
          </a:p>
          <a:p>
            <a:pPr lvl="0"/>
            <a:r>
              <a:rPr/>
              <a:t>Wrong format? Didn’t specify what you wanted.</a:t>
            </a:r>
          </a:p>
          <a:p>
            <a:pPr lvl="0" indent="0" marL="0">
              <a:buNone/>
            </a:pPr>
            <a:r>
              <a:rPr/>
              <a:t>. .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CRAFT Solution</a:t>
            </a:r>
          </a:p>
        </p:txBody>
      </p:sp>
      <p:sp>
        <p:nvSpPr>
          <p:cNvPr id="3" name="Content Placeholder 2"/>
          <p:cNvSpPr>
            <a:spLocks noGrp="1"/>
          </p:cNvSpPr>
          <p:nvPr>
            <p:ph idx="1"/>
          </p:nvPr>
        </p:nvSpPr>
        <p:spPr/>
        <p:txBody>
          <a:bodyPr/>
          <a:lstStyle/>
          <a:p>
            <a:pPr lvl="0" indent="0" marL="0">
              <a:buNone/>
            </a:pPr>
            <a:r>
              <a:rPr b="1"/>
              <a:t>C</a:t>
            </a:r>
            <a:r>
              <a:rPr/>
              <a:t> | </a:t>
            </a:r>
            <a:r>
              <a:rPr b="1"/>
              <a:t>Context</a:t>
            </a:r>
            <a:r>
              <a:rPr/>
              <a:t> | “This is food science research data…” |</a:t>
            </a:r>
            <a:br/>
            <a:r>
              <a:rPr b="1"/>
              <a:t>R</a:t>
            </a:r>
            <a:r>
              <a:rPr/>
              <a:t> | </a:t>
            </a:r>
            <a:r>
              <a:rPr b="1"/>
              <a:t>Role</a:t>
            </a:r>
            <a:r>
              <a:rPr/>
              <a:t> | “You are an expert food scientist…” |</a:t>
            </a:r>
            <a:br/>
            <a:r>
              <a:rPr b="1"/>
              <a:t>A</a:t>
            </a:r>
            <a:r>
              <a:rPr/>
              <a:t> | </a:t>
            </a:r>
            <a:r>
              <a:rPr b="1"/>
              <a:t>Action</a:t>
            </a:r>
            <a:r>
              <a:rPr/>
              <a:t> | “Generate 5 innovative hypotheses…” |</a:t>
            </a:r>
            <a:br/>
            <a:r>
              <a:rPr b="1"/>
              <a:t>F</a:t>
            </a:r>
            <a:r>
              <a:rPr/>
              <a:t> | </a:t>
            </a:r>
            <a:r>
              <a:rPr b="1"/>
              <a:t>Format</a:t>
            </a:r>
            <a:r>
              <a:rPr/>
              <a:t> | “Present as a structured table…” |</a:t>
            </a:r>
            <a:br/>
            <a:r>
              <a:rPr b="1"/>
              <a:t>T</a:t>
            </a:r>
            <a:r>
              <a:rPr/>
              <a:t> | </a:t>
            </a:r>
            <a:r>
              <a:rPr b="1"/>
              <a:t>Tone/Target</a:t>
            </a:r>
            <a:r>
              <a:rPr/>
              <a:t> | “Use academic language for peer review…” |</a:t>
            </a:r>
          </a:p>
          <a:p>
            <a:pPr lvl="0" indent="0" marL="0">
              <a:buNone/>
            </a:pPr>
            <a:r>
              <a:rPr/>
              <a:t>. . .</a:t>
            </a:r>
          </a:p>
          <a:p>
            <a:pPr lvl="0" indent="0" marL="1270000">
              <a:buNone/>
            </a:pPr>
            <a:r>
              <a:rPr sz="2000" b="1"/>
              <a:t>Tip</a:t>
            </a:r>
          </a:p>
          <a:p>
            <a:pPr lvl="0" indent="0" marL="1270000">
              <a:buNone/>
            </a:pPr>
            <a:r>
              <a:rPr sz="2000" b="1"/>
              <a:t>Try it now:</a:t>
            </a:r>
            <a:r>
              <a:rPr sz="2000"/>
              <a:t> Look at the prompt you just used. Which CRAFT elements were missing? How could you improve it?</a:t>
            </a:r>
          </a:p>
          <a:p>
            <a:pPr lvl="0" indent="0" marL="0">
              <a:buNone/>
            </a:pPr>
            <a:r>
              <a:rPr/>
              <a:t>. . .</a:t>
            </a:r>
          </a:p>
          <a:p>
            <a:pPr lvl="0" indent="0" marL="0">
              <a:buNone/>
            </a:pPr>
            <a:r>
              <a:rPr b="1"/>
              <a:t>Remember:</a:t>
            </a:r>
            <a:r>
              <a:rPr/>
              <a:t> CRAFT is your conversation starter, not your final answer. Follow up, refine, iterate!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Success Check: ✅</a:t>
            </a:r>
          </a:p>
        </p:txBody>
      </p:sp>
      <p:sp>
        <p:nvSpPr>
          <p:cNvPr id="3" name="Content Placeholder 2"/>
          <p:cNvSpPr>
            <a:spLocks noGrp="1"/>
          </p:cNvSpPr>
          <p:nvPr>
            <p:ph idx="1"/>
          </p:nvPr>
        </p:nvSpPr>
        <p:spPr/>
        <p:txBody>
          <a:bodyPr/>
          <a:lstStyle/>
          <a:p>
            <a:pPr lvl="0"/>
            <a:r>
              <a:rPr/>
              <a:t>Ideas are specific and detailed</a:t>
            </a:r>
          </a:p>
          <a:p>
            <a:pPr lvl="0"/>
            <a:r>
              <a:rPr/>
              <a:t>Academic language throughout</a:t>
            </a:r>
          </a:p>
          <a:p>
            <a:pPr lvl="0"/>
            <a:r>
              <a:rPr/>
              <a:t>Clear research questions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Back! 🚀</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Red Flags: ❌</a:t>
            </a:r>
          </a:p>
        </p:txBody>
      </p:sp>
      <p:sp>
        <p:nvSpPr>
          <p:cNvPr id="3" name="Content Placeholder 2"/>
          <p:cNvSpPr>
            <a:spLocks noGrp="1"/>
          </p:cNvSpPr>
          <p:nvPr>
            <p:ph idx="1"/>
          </p:nvPr>
        </p:nvSpPr>
        <p:spPr/>
        <p:txBody>
          <a:bodyPr/>
          <a:lstStyle/>
          <a:p>
            <a:pPr lvl="0"/>
            <a:r>
              <a:rPr/>
              <a:t>Vague or generic suggestions</a:t>
            </a:r>
          </a:p>
          <a:p>
            <a:pPr lvl="0"/>
            <a:r>
              <a:rPr/>
              <a:t>Repetitive ideas</a:t>
            </a:r>
          </a:p>
          <a:p>
            <a:pPr lvl="0"/>
            <a:r>
              <a:rPr/>
              <a:t>No specific methodology mentioned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Exporting Your Results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Your Work Persistent</a:t>
            </a:r>
          </a:p>
        </p:txBody>
      </p:sp>
      <p:sp>
        <p:nvSpPr>
          <p:cNvPr id="3" name="Content Placeholder 2"/>
          <p:cNvSpPr>
            <a:spLocks noGrp="1"/>
          </p:cNvSpPr>
          <p:nvPr>
            <p:ph idx="1"/>
          </p:nvPr>
        </p:nvSpPr>
        <p:spPr/>
        <p:txBody>
          <a:bodyPr/>
          <a:lstStyle/>
          <a:p>
            <a:pPr lvl="0" indent="0" marL="0">
              <a:buNone/>
            </a:pPr>
            <a:r>
              <a:rPr b="1"/>
              <a:t>In Copilot:</a:t>
            </a:r>
            <a:r>
              <a:rPr/>
              <a:t> 1. Look for the </a:t>
            </a:r>
            <a:r>
              <a:rPr b="1"/>
              <a:t>“Export”</a:t>
            </a:r>
            <a:r>
              <a:rPr/>
              <a:t> or </a:t>
            </a:r>
            <a:r>
              <a:rPr b="1"/>
              <a:t>“Copy”</a:t>
            </a:r>
            <a:r>
              <a:rPr/>
              <a:t> button 2. Options might include: - Copy to clipboard - Export to Word - Export to Excel (for tables)</a:t>
            </a:r>
          </a:p>
          <a:p>
            <a:pPr lvl="0" indent="0" marL="0">
              <a:buNone/>
            </a:pPr>
            <a:r>
              <a:rPr/>
              <a:t>. . .</a:t>
            </a:r>
          </a:p>
          <a:p>
            <a:pPr lvl="0" indent="0" marL="0">
              <a:buNone/>
            </a:pPr>
            <a:r>
              <a:rPr b="1"/>
              <a:t>Pro Tip:</a:t>
            </a:r>
            <a:r>
              <a:rPr/>
              <a:t> Create a folder structure now:</a:t>
            </a:r>
          </a:p>
          <a:p>
            <a:pPr lvl="0" indent="0">
              <a:buNone/>
            </a:pPr>
            <a:r>
              <a:rPr>
                <a:latin typeface="Courier"/>
              </a:rPr>
              <a:t>Research_Project_[Today's Date]/
├── 01_Ideas/
├── 02_Experiments/
├── 03_Data/
├── 04_Analysis/
└── 05_Manuscripts/</a:t>
            </a:r>
          </a:p>
          <a:p>
            <a:pPr lvl="0" indent="0" marL="0">
              <a:buNone/>
            </a:pPr>
            <a:r>
              <a:rPr/>
              <a:t>. . .</a:t>
            </a:r>
          </a:p>
          <a:p>
            <a:pPr lvl="0" indent="0" marL="1270000">
              <a:buNone/>
            </a:pPr>
            <a:r>
              <a:rPr sz="2000" b="1"/>
              <a:t>Tip</a:t>
            </a:r>
          </a:p>
          <a:p>
            <a:pPr lvl="0" indent="0" marL="1270000">
              <a:buNone/>
            </a:pPr>
            <a:r>
              <a:rPr sz="2000" b="1"/>
              <a:t>Organization = Success:</a:t>
            </a:r>
            <a:r>
              <a:rPr sz="2000"/>
              <a:t> Name files with step numbers so you can track progress!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Step 2: Scoring and Selection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Copy your hypotheses back into Copilot </a:t>
            </a:r>
            <a:r>
              <a:rPr i="1"/>
              <a:t>(5 minutes)</a:t>
            </a:r>
          </a:p>
        </p:txBody>
      </p:sp>
      <p:sp>
        <p:nvSpPr>
          <p:cNvPr id="3" name="Content Placeholder 2"/>
          <p:cNvSpPr>
            <a:spLocks noGrp="1"/>
          </p:cNvSpPr>
          <p:nvPr>
            <p:ph idx="1"/>
          </p:nvPr>
        </p:nvSpPr>
        <p:spPr/>
        <p:txBody>
          <a:bodyPr/>
          <a:lstStyle/>
          <a:p>
            <a:pPr lvl="0" indent="0" marL="0">
              <a:buNone/>
            </a:pPr>
            <a:r>
              <a:rPr b="1"/>
              <a:t>New prompt:</a:t>
            </a:r>
          </a:p>
          <a:p>
            <a:pPr lvl="0" indent="0">
              <a:buNone/>
            </a:pPr>
            <a:r>
              <a:rPr>
                <a:latin typeface="Courier"/>
              </a:rPr>
              <a:t>Here are 5 research hypotheses I generated. 
Please score each from 1-10 on:
- Originality (1=common, 10=groundbreaking)
- Feasibility (1=impossible, 10=easily doable for Masters)  
- Potential Impact (1=minor contribution, 10=field-changing)
Present as a table with total scores and recommend the top 3.
Explain your reasoning for the scores.
[PASTE YOUR 5 HYPOTHESES HERE]</a:t>
            </a:r>
          </a:p>
          <a:p>
            <a:pPr lvl="0" indent="0" marL="0">
              <a:buNone/>
            </a:pPr>
            <a:r>
              <a:rPr/>
              <a:t>. . .</a:t>
            </a:r>
          </a:p>
          <a:p>
            <a:pPr lvl="0" indent="0" marL="0">
              <a:buNone/>
            </a:pPr>
            <a:r>
              <a:rPr b="1"/>
              <a:t>Take 3 minutes to run this, then we’ll discuss results</a:t>
            </a:r>
          </a:p>
          <a:p>
            <a:pPr lvl="0" indent="0" marL="0">
              <a:buNone/>
            </a:pPr>
            <a:r>
              <a:rPr/>
              <a:t>. . .</a:t>
            </a:r>
          </a:p>
          <a:p>
            <a:pPr lvl="0" indent="0" marL="0">
              <a:buNone/>
            </a:pPr>
            <a:r>
              <a:rPr b="1"/>
              <a:t>Question:</a:t>
            </a:r>
            <a:r>
              <a:rPr/>
              <a:t> Which hypothesis scored highest? Do you agree with the AI’s reasoning?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Step 3: Feasibility Testing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Design an Experiment! </a:t>
            </a:r>
            <a:r>
              <a:rPr i="1"/>
              <a:t>(10 minutes)</a:t>
            </a:r>
          </a:p>
        </p:txBody>
      </p:sp>
      <p:sp>
        <p:nvSpPr>
          <p:cNvPr id="3" name="Content Placeholder 2"/>
          <p:cNvSpPr>
            <a:spLocks noGrp="1"/>
          </p:cNvSpPr>
          <p:nvPr>
            <p:ph idx="1"/>
          </p:nvPr>
        </p:nvSpPr>
        <p:spPr/>
        <p:txBody>
          <a:bodyPr/>
          <a:lstStyle/>
          <a:p>
            <a:pPr lvl="0" indent="0" marL="0">
              <a:buNone/>
            </a:pPr>
            <a:r>
              <a:rPr b="1"/>
              <a:t>Select your top hypothesis and use this prompt:</a:t>
            </a:r>
          </a:p>
          <a:p>
            <a:pPr lvl="0" indent="0">
              <a:buNone/>
            </a:pPr>
            <a:r>
              <a:rPr>
                <a:latin typeface="Courier"/>
              </a:rPr>
              <a:t>I have selected this hypothesis:
[PASTE YOUR #1 HYPOTHESIS]
Design a minimal, step-by-step experimental plan to test 
its basic feasibility. This should be a small-scale 
prototype, not a full study.
Include:
- Materials needed (be specific about equipment)
- Step-by-step procedure (numbered list)
- Expected measurements and units
- Estimated timeline with milestones
- Budget estimate (if possible)
- Potential challenges and solutions
After the plan, generate a small table of simulated 
data (5-10 rows) showing what results we might expect.</a:t>
            </a:r>
          </a:p>
          <a:p>
            <a:pPr lvl="0" indent="0" marL="1270000">
              <a:buNone/>
            </a:pPr>
            <a:r>
              <a:rPr sz="2000" b="1"/>
              <a:t>Note</a:t>
            </a:r>
          </a:p>
          <a:p>
            <a:pPr lvl="0" indent="0" marL="1270000">
              <a:buNone/>
            </a:pPr>
            <a:r>
              <a:rPr sz="2000" b="1"/>
              <a:t>Timer:</a:t>
            </a:r>
            <a:r>
              <a:rPr sz="2000"/>
              <a:t> 7 minutes to run this, 3 minutes to review your results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Checkpoint: Evaluating Your Progress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Success Metrics for Steps 1-3</a:t>
            </a:r>
          </a:p>
        </p:txBody>
      </p:sp>
      <p:sp>
        <p:nvSpPr>
          <p:cNvPr id="3" name="Content Placeholder 2"/>
          <p:cNvSpPr>
            <a:spLocks noGrp="1"/>
          </p:cNvSpPr>
          <p:nvPr>
            <p:ph idx="1"/>
          </p:nvPr>
        </p:nvSpPr>
        <p:spPr/>
        <p:txBody>
          <a:bodyPr/>
          <a:lstStyle/>
          <a:p>
            <a:pPr lvl="0" indent="0" marL="0">
              <a:buNone/>
            </a:pPr>
            <a:r>
              <a:rPr b="1"/>
              <a:t>Your outputs should have: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b="1"/>
              <a:t>✅ Quality Indicators:</a:t>
            </a:r>
            <a:r>
              <a:rPr/>
              <a:t> - Specific numerical values - Clear timelines - Detailed procedures - Realistic resource needs - Academic language</a:t>
            </a:r>
          </a:p>
        </p:txBody>
      </p:sp>
      <p:sp>
        <p:nvSpPr>
          <p:cNvPr id="4" name="Content Placeholder 3"/>
          <p:cNvSpPr>
            <a:spLocks noGrp="1"/>
          </p:cNvSpPr>
          <p:nvPr>
            <p:ph idx="2" sz="half"/>
          </p:nvPr>
        </p:nvSpPr>
        <p:spPr/>
        <p:txBody>
          <a:bodyPr/>
          <a:lstStyle/>
          <a:p>
            <a:pPr lvl="0" indent="0" marL="0">
              <a:buNone/>
            </a:pPr>
            <a:r>
              <a:rPr b="1"/>
              <a:t>❌ Warning Signs:</a:t>
            </a:r>
            <a:r>
              <a:rPr/>
              <a:t> - Vague instructions - Unrealistic timelines - Missing key details - Generic recommendations - No specific measurements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Session 2: Let’s Build Something Amazing</a:t>
            </a:r>
          </a:p>
        </p:txBody>
      </p:sp>
      <p:sp>
        <p:nvSpPr>
          <p:cNvPr id="3" name="Content Placeholder 2"/>
          <p:cNvSpPr>
            <a:spLocks noGrp="1"/>
          </p:cNvSpPr>
          <p:nvPr>
            <p:ph idx="1" sz="half"/>
          </p:nvPr>
        </p:nvSpPr>
        <p:spPr/>
        <p:txBody>
          <a:bodyPr/>
          <a:lstStyle/>
          <a:p>
            <a:pPr lvl="0" indent="0" marL="0">
              <a:buNone/>
            </a:pPr>
            <a:r>
              <a:rPr b="1"/>
              <a:t>What We’ll Do:</a:t>
            </a:r>
            <a:r>
              <a:rPr/>
              <a:t> - Practice the workflow hands-on - Analyze real(istic) food science data - Create your own AI research agent - Level up your research game</a:t>
            </a:r>
          </a:p>
        </p:txBody>
      </p:sp>
      <p:sp>
        <p:nvSpPr>
          <p:cNvPr id="4" name="Content Placeholder 3"/>
          <p:cNvSpPr>
            <a:spLocks noGrp="1"/>
          </p:cNvSpPr>
          <p:nvPr>
            <p:ph idx="2" sz="half"/>
          </p:nvPr>
        </p:nvSpPr>
        <p:spPr/>
        <p:txBody>
          <a:bodyPr/>
          <a:lstStyle/>
          <a:p>
            <a:pPr lvl="0" indent="0" marL="0">
              <a:buNone/>
            </a:pPr>
            <a:r>
              <a:rPr b="1"/>
              <a:t>What You Need:</a:t>
            </a:r>
            <a:r>
              <a:rPr/>
              <a:t> - Microsoft Copilot access - One of our datasets - Your curiosity! - </a:t>
            </a:r>
            <a:r>
              <a:rPr b="1"/>
              <a:t>A research topic in mind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Quick Poll: How Are We Doing?</a:t>
            </a:r>
          </a:p>
        </p:txBody>
      </p:sp>
      <p:sp>
        <p:nvSpPr>
          <p:cNvPr id="3" name="Content Placeholder 2"/>
          <p:cNvSpPr>
            <a:spLocks noGrp="1"/>
          </p:cNvSpPr>
          <p:nvPr>
            <p:ph idx="1"/>
          </p:nvPr>
        </p:nvSpPr>
        <p:spPr/>
        <p:txBody>
          <a:bodyPr/>
          <a:lstStyle/>
          <a:p>
            <a:pPr lvl="0"/>
            <a:r>
              <a:rPr/>
              <a:t>🟢 </a:t>
            </a:r>
            <a:r>
              <a:rPr b="1"/>
              <a:t>Green:</a:t>
            </a:r>
            <a:r>
              <a:rPr/>
              <a:t> My outputs are detailed and actionable</a:t>
            </a:r>
          </a:p>
          <a:p>
            <a:pPr lvl="0"/>
            <a:r>
              <a:rPr/>
              <a:t>🟡 </a:t>
            </a:r>
            <a:r>
              <a:rPr b="1"/>
              <a:t>Yellow:</a:t>
            </a:r>
            <a:r>
              <a:rPr/>
              <a:t> Some good parts, some vague parts</a:t>
            </a:r>
            <a:br/>
          </a:p>
          <a:p>
            <a:pPr lvl="0"/>
            <a:r>
              <a:rPr/>
              <a:t>🔴 </a:t>
            </a:r>
            <a:r>
              <a:rPr b="1"/>
              <a:t>Red:</a:t>
            </a:r>
            <a:r>
              <a:rPr/>
              <a:t> Most outputs are too generic</a:t>
            </a:r>
          </a:p>
          <a:p>
            <a:pPr lvl="0" indent="0" marL="1270000">
              <a:buNone/>
            </a:pPr>
            <a:r>
              <a:rPr sz="2000" b="1"/>
              <a:t>Tip</a:t>
            </a:r>
          </a:p>
          <a:p>
            <a:pPr lvl="0" indent="0" marL="1270000">
              <a:buNone/>
            </a:pPr>
            <a:r>
              <a:rPr sz="2000" b="1"/>
              <a:t>If you’re yellow/red:</a:t>
            </a:r>
            <a:r>
              <a:rPr sz="2000"/>
              <a:t> Try adding “Be more specific” to your prompts!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Time for the Data Demo!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Choice Matters</a:t>
            </a:r>
          </a:p>
        </p:txBody>
      </p:sp>
      <p:sp>
        <p:nvSpPr>
          <p:cNvPr id="3" name="Content Placeholder 2"/>
          <p:cNvSpPr>
            <a:spLocks noGrp="1"/>
          </p:cNvSpPr>
          <p:nvPr>
            <p:ph idx="1"/>
          </p:nvPr>
        </p:nvSpPr>
        <p:spPr/>
        <p:txBody>
          <a:bodyPr/>
          <a:lstStyle/>
          <a:p>
            <a:pPr lvl="0" indent="0" marL="0">
              <a:buNone/>
            </a:pPr>
            <a:r>
              <a:rPr/>
              <a:t>Let’s see which dataset won our poll!</a:t>
            </a:r>
          </a:p>
          <a:p>
            <a:pPr lvl="0" indent="0" marL="0">
              <a:buNone/>
            </a:pPr>
            <a:r>
              <a:rPr/>
              <a:t>. . .</a:t>
            </a:r>
          </a:p>
          <a:p>
            <a:pPr lvl="0" indent="0" marL="1270000">
              <a:buNone/>
            </a:pPr>
            <a:r>
              <a:rPr sz="2000" b="1"/>
              <a:t>🎉 The Winner Is…</a:t>
            </a:r>
          </a:p>
          <a:p>
            <a:pPr lvl="0" indent="0" marL="1270000">
              <a:buNone/>
            </a:pPr>
            <a:r>
              <a:rPr sz="2000"/>
              <a:t>[Announce the winning dataset]</a:t>
            </a:r>
          </a:p>
          <a:p>
            <a:pPr lvl="0" indent="0" marL="0">
              <a:buNone/>
            </a:pPr>
            <a:r>
              <a:rPr/>
              <a:t>.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Important Disclaimer</a:t>
            </a:r>
          </a:p>
        </p:txBody>
      </p:sp>
      <p:sp>
        <p:nvSpPr>
          <p:cNvPr id="3" name="Content Placeholder 2"/>
          <p:cNvSpPr>
            <a:spLocks noGrp="1"/>
          </p:cNvSpPr>
          <p:nvPr>
            <p:ph idx="1"/>
          </p:nvPr>
        </p:nvSpPr>
        <p:spPr/>
        <p:txBody>
          <a:bodyPr/>
          <a:lstStyle/>
          <a:p>
            <a:pPr lvl="0" indent="0" marL="1270000">
              <a:buNone/>
            </a:pPr>
            <a:r>
              <a:rPr sz="2000" b="1"/>
              <a:t>Warning</a:t>
            </a:r>
          </a:p>
          <a:p>
            <a:pPr lvl="0" indent="0" marL="1270000">
              <a:buNone/>
            </a:pPr>
            <a:r>
              <a:rPr sz="2000" b="1"/>
              <a:t>Synthetic Data Notice:</a:t>
            </a:r>
            <a:r>
              <a:rPr sz="2000"/>
              <a:t> These datasets were created specifically for this demonstration. While the data is simulated, the analysis techniques are 100% real and applicable to your actual research data!</a:t>
            </a:r>
          </a:p>
          <a:p>
            <a:pPr lvl="0" indent="0" marL="1270000">
              <a:buNone/>
            </a:pPr>
            <a:r>
              <a:rPr sz="2000" i="1"/>
              <a:t>Datasets created with assistance from Claude (Anthropic)</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Dataset Download &amp; Setup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 Ready for Analysis </a:t>
            </a:r>
            <a:r>
              <a:rPr i="1"/>
              <a:t>(3 minutes)</a:t>
            </a:r>
          </a:p>
        </p:txBody>
      </p:sp>
      <p:sp>
        <p:nvSpPr>
          <p:cNvPr id="3" name="Content Placeholder 2"/>
          <p:cNvSpPr>
            <a:spLocks noGrp="1"/>
          </p:cNvSpPr>
          <p:nvPr>
            <p:ph idx="1"/>
          </p:nvPr>
        </p:nvSpPr>
        <p:spPr/>
        <p:txBody>
          <a:bodyPr/>
          <a:lstStyle/>
          <a:p>
            <a:pPr lvl="0" indent="-342900" marL="342900">
              <a:buAutoNum type="arabicPeriod"/>
            </a:pPr>
            <a:r>
              <a:rPr b="1"/>
              <a:t>Click this link:</a:t>
            </a:r>
            <a:r>
              <a:rPr/>
              <a:t> [Insert GitHub link to winning dataset]</a:t>
            </a:r>
          </a:p>
          <a:p>
            <a:pPr lvl="0" indent="-342900" marL="342900">
              <a:buAutoNum type="arabicPeriod"/>
            </a:pPr>
            <a:r>
              <a:rPr b="1"/>
              <a:t>Download</a:t>
            </a:r>
            <a:r>
              <a:rPr/>
              <a:t> the CSV file to your computer</a:t>
            </a:r>
          </a:p>
          <a:p>
            <a:pPr lvl="0" indent="-342900" marL="342900">
              <a:buAutoNum type="arabicPeriod"/>
            </a:pPr>
            <a:r>
              <a:rPr b="1"/>
              <a:t>Note the file location</a:t>
            </a:r>
            <a:r>
              <a:rPr/>
              <a:t> (probably Downloads folder)</a:t>
            </a:r>
          </a:p>
          <a:p>
            <a:pPr lvl="0" indent="-342900" marL="342900">
              <a:buAutoNum type="arabicPeriod"/>
            </a:pPr>
            <a:r>
              <a:rPr b="1"/>
              <a:t>Keep the browser tab open</a:t>
            </a:r>
            <a:r>
              <a:rPr/>
              <a:t> with the dataset description</a:t>
            </a:r>
          </a:p>
          <a:p>
            <a:pPr lvl="0" indent="0" marL="0">
              <a:buNone/>
            </a:pPr>
            <a:r>
              <a:rPr/>
              <a:t>. .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While You Download…</a:t>
            </a:r>
          </a:p>
        </p:txBody>
      </p:sp>
      <p:sp>
        <p:nvSpPr>
          <p:cNvPr id="3" name="Content Placeholder 2"/>
          <p:cNvSpPr>
            <a:spLocks noGrp="1"/>
          </p:cNvSpPr>
          <p:nvPr>
            <p:ph idx="1"/>
          </p:nvPr>
        </p:nvSpPr>
        <p:spPr/>
        <p:txBody>
          <a:bodyPr/>
          <a:lstStyle/>
          <a:p>
            <a:pPr lvl="0" indent="0" marL="0">
              <a:buNone/>
            </a:pPr>
            <a:r>
              <a:rPr b="1"/>
              <a:t>Dataset Preview:</a:t>
            </a:r>
            <a:r>
              <a:rPr/>
              <a:t> [Show brief description of winning dataset structure] - </a:t>
            </a:r>
            <a:r>
              <a:rPr b="1"/>
              <a:t>Rows:</a:t>
            </a:r>
            <a:r>
              <a:rPr/>
              <a:t> X observations - </a:t>
            </a:r>
            <a:r>
              <a:rPr b="1"/>
              <a:t>Columns:</a:t>
            </a:r>
            <a:r>
              <a:rPr/>
              <a:t> Y variables - </a:t>
            </a:r>
            <a:r>
              <a:rPr b="1"/>
              <a:t>Study type:</a:t>
            </a:r>
            <a:r>
              <a:rPr/>
              <a:t> [Fermentation/Shelf-life/Sensory/Process] - </a:t>
            </a:r>
            <a:r>
              <a:rPr b="1"/>
              <a:t>Key variables:</a:t>
            </a:r>
            <a:r>
              <a:rPr/>
              <a:t> [List main measurements]</a:t>
            </a:r>
          </a:p>
          <a:p>
            <a:pPr lvl="0" indent="0" marL="0">
              <a:buNone/>
            </a:pPr>
            <a:r>
              <a:rPr/>
              <a:t>. . .</a:t>
            </a:r>
          </a:p>
          <a:p>
            <a:pPr lvl="0" indent="0" marL="1270000">
              <a:buNone/>
            </a:pPr>
            <a:r>
              <a:rPr sz="2000" b="1"/>
              <a:t>Tip</a:t>
            </a:r>
          </a:p>
          <a:p>
            <a:pPr lvl="0" indent="0" marL="1270000">
              <a:buNone/>
            </a:pPr>
            <a:r>
              <a:rPr sz="2000" b="1"/>
              <a:t>Pro tip:</a:t>
            </a:r>
            <a:r>
              <a:rPr sz="2000"/>
              <a:t> Real research data often has missing values, errors, and inconsistencies - our clean dataset makes learning easier!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Uploading and Analyzing Data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Follow Along - Steps 4-5 Demo </a:t>
            </a:r>
            <a:r>
              <a:rPr i="1"/>
              <a:t>(15 minutes)</a:t>
            </a:r>
          </a:p>
        </p:txBody>
      </p:sp>
      <p:sp>
        <p:nvSpPr>
          <p:cNvPr id="3" name="Content Placeholder 2"/>
          <p:cNvSpPr>
            <a:spLocks noGrp="1"/>
          </p:cNvSpPr>
          <p:nvPr>
            <p:ph idx="1"/>
          </p:nvPr>
        </p:nvSpPr>
        <p:spPr/>
        <p:txBody>
          <a:bodyPr/>
          <a:lstStyle/>
          <a:p>
            <a:pPr lvl="0" indent="0" marL="0">
              <a:buNone/>
            </a:pPr>
            <a:r>
              <a:rPr b="1"/>
              <a:t>Step 1: Upload</a:t>
            </a:r>
            <a:r>
              <a:rPr/>
              <a:t> </a:t>
            </a:r>
            <a:r>
              <a:rPr i="1"/>
              <a:t>(2 min)</a:t>
            </a:r>
            <a:r>
              <a:rPr/>
              <a:t> 1. </a:t>
            </a:r>
            <a:r>
              <a:rPr b="1"/>
              <a:t>In Copilot</a:t>
            </a:r>
            <a:r>
              <a:rPr/>
              <a:t>, click the </a:t>
            </a:r>
            <a:r>
              <a:rPr b="1"/>
              <a:t>attachment/paperclip</a:t>
            </a:r>
            <a:r>
              <a:rPr/>
              <a:t> icon 2. </a:t>
            </a:r>
            <a:r>
              <a:rPr b="1"/>
              <a:t>Select</a:t>
            </a:r>
            <a:r>
              <a:rPr/>
              <a:t> your downloaded CSV file 3. </a:t>
            </a:r>
            <a:r>
              <a:rPr b="1"/>
              <a:t>Wait</a:t>
            </a:r>
            <a:r>
              <a:rPr/>
              <a:t> for upload confirmation</a:t>
            </a:r>
          </a:p>
          <a:p>
            <a:pPr lvl="0" indent="0" marL="0">
              <a:buNone/>
            </a:pPr>
            <a:r>
              <a:rPr/>
              <a:t>. . .</a:t>
            </a:r>
          </a:p>
          <a:p>
            <a:pPr lvl="0" indent="0" marL="0">
              <a:buNone/>
            </a:pPr>
            <a:r>
              <a:rPr b="1"/>
              <a:t>Step 2: Initial Analysis</a:t>
            </a:r>
            <a:r>
              <a:rPr/>
              <a:t> </a:t>
            </a:r>
            <a:r>
              <a:rPr i="1"/>
              <a:t>(3 min)</a:t>
            </a:r>
          </a:p>
          <a:p>
            <a:pPr lvl="0" indent="0">
              <a:buNone/>
            </a:pPr>
            <a:r>
              <a:rPr>
                <a:latin typeface="Courier"/>
              </a:rPr>
              <a:t>I've uploaded a food science dataset. Please:
1. Describe what type of study this represents
2. List all the variables/columns and their units
3. Provide basic statistics (mean, min, max) for numerical columns
4. Tell me how many observations are in the dataset
5. Identify any missing or unusual values</a:t>
            </a:r>
          </a:p>
          <a:p>
            <a:pPr lvl="0" indent="0" marL="1270000">
              <a:buNone/>
            </a:pPr>
            <a:r>
              <a:rPr sz="2000" b="1"/>
              <a:t>Note</a:t>
            </a:r>
          </a:p>
          <a:p>
            <a:pPr lvl="0" indent="0" marL="1270000">
              <a:buNone/>
            </a:pPr>
            <a:r>
              <a:rPr sz="2000" b="1"/>
              <a:t>Take 2 minutes</a:t>
            </a:r>
            <a:r>
              <a:rPr sz="2000"/>
              <a:t> to run this and read the results carefully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a:p>
            <a:pPr lvl="0" indent="0" marL="1270000">
              <a:buNone/>
            </a:pPr>
            <a:r>
              <a:rPr sz="2000" b="1"/>
              <a:t>Important</a:t>
            </a:r>
          </a:p>
          <a:p>
            <a:pPr lvl="0" indent="0" marL="1270000">
              <a:buNone/>
            </a:pPr>
            <a:r>
              <a:rPr sz="2000" b="1"/>
              <a:t>Today’s Goal:</a:t>
            </a:r>
            <a:r>
              <a:rPr sz="2000"/>
              <a:t> By the end, you’ll have a personal AI research assistant that knows the 10-step workflow!</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Exploratory Data Analysis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Dig Deeper! </a:t>
            </a:r>
            <a:r>
              <a:rPr i="1"/>
              <a:t>(12 minutes total)</a:t>
            </a:r>
          </a:p>
        </p:txBody>
      </p:sp>
      <p:sp>
        <p:nvSpPr>
          <p:cNvPr id="3" name="Content Placeholder 2"/>
          <p:cNvSpPr>
            <a:spLocks noGrp="1"/>
          </p:cNvSpPr>
          <p:nvPr>
            <p:ph idx="1"/>
          </p:nvPr>
        </p:nvSpPr>
        <p:spPr/>
        <p:txBody>
          <a:bodyPr/>
          <a:lstStyle/>
          <a:p>
            <a:pPr lvl="0" indent="0" marL="0">
              <a:buNone/>
            </a:pPr>
            <a:r>
              <a:rPr b="1"/>
              <a:t>Prompt 1:</a:t>
            </a:r>
            <a:r>
              <a:rPr/>
              <a:t> </a:t>
            </a:r>
            <a:r>
              <a:rPr i="1"/>
              <a:t>(3 min)</a:t>
            </a:r>
          </a:p>
          <a:p>
            <a:pPr lvl="0" indent="0">
              <a:buNone/>
            </a:pPr>
            <a:r>
              <a:rPr>
                <a:latin typeface="Courier"/>
              </a:rPr>
              <a:t>What patterns or trends do you see in this data? 
Look for relationships between variables, changes over time, 
and differences between groups/treatments.</a:t>
            </a:r>
          </a:p>
          <a:p>
            <a:pPr lvl="0" indent="0" marL="0">
              <a:buNone/>
            </a:pPr>
            <a:r>
              <a:rPr/>
              <a:t>. . .</a:t>
            </a:r>
          </a:p>
          <a:p>
            <a:pPr lvl="0" indent="0" marL="0">
              <a:buNone/>
            </a:pPr>
            <a:r>
              <a:rPr b="1"/>
              <a:t>Prompt 2:</a:t>
            </a:r>
            <a:r>
              <a:rPr/>
              <a:t> </a:t>
            </a:r>
            <a:r>
              <a:rPr i="1"/>
              <a:t>(3 min)</a:t>
            </a:r>
          </a:p>
          <a:p>
            <a:pPr lvl="0" indent="0">
              <a:buNone/>
            </a:pPr>
            <a:r>
              <a:rPr>
                <a:latin typeface="Courier"/>
              </a:rPr>
              <a:t>Which treatment/product/condition performs best? 
Explain your reasoning with specific numbers from the data.</a:t>
            </a:r>
          </a:p>
          <a:p>
            <a:pPr lvl="0" indent="0" marL="0">
              <a:buNone/>
            </a:pPr>
            <a:r>
              <a:rPr/>
              <a:t>. . .</a:t>
            </a:r>
          </a:p>
          <a:p>
            <a:pPr lvl="0" indent="0" marL="0">
              <a:buNone/>
            </a:pPr>
            <a:r>
              <a:rPr b="1"/>
              <a:t>Prompt 3:</a:t>
            </a:r>
            <a:r>
              <a:rPr/>
              <a:t> </a:t>
            </a:r>
            <a:r>
              <a:rPr i="1"/>
              <a:t>(3 min)</a:t>
            </a:r>
          </a:p>
          <a:p>
            <a:pPr lvl="0" indent="0">
              <a:buNone/>
            </a:pPr>
            <a:r>
              <a:rPr>
                <a:latin typeface="Courier"/>
              </a:rPr>
              <a:t>Are there any concerning or unexpected values? 
What questions would a peer reviewer ask about this data?</a:t>
            </a:r>
          </a:p>
          <a:p>
            <a:pPr lvl="0" indent="0" marL="0">
              <a:buNone/>
            </a:pPr>
            <a:r>
              <a:rPr/>
              <a:t>. . .</a:t>
            </a:r>
          </a:p>
          <a:p>
            <a:pPr lvl="0" indent="0" marL="1270000">
              <a:buNone/>
            </a:pPr>
            <a:r>
              <a:rPr sz="2000" b="1"/>
              <a:t>Tip</a:t>
            </a:r>
          </a:p>
          <a:p>
            <a:pPr lvl="0" indent="0" marL="1270000">
              <a:buNone/>
            </a:pPr>
            <a:r>
              <a:rPr sz="2000"/>
              <a:t>Notice how we’re using natural language instead of coding? This is the power of AI-assisted analysis!</a:t>
            </a:r>
          </a:p>
          <a:p>
            <a:pPr lvl="0" indent="0" marL="0">
              <a:buNone/>
            </a:pPr>
            <a:r>
              <a:rPr b="1"/>
              <a:t>Debrief:</a:t>
            </a:r>
            <a:r>
              <a:rPr/>
              <a:t> </a:t>
            </a:r>
            <a:r>
              <a:rPr i="1"/>
              <a:t>(3 min)</a:t>
            </a:r>
            <a:r>
              <a:rPr/>
              <a:t> Share one interesting finding with the person next to you</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Creating Visualizations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Picture Worth 1000 Data Points </a:t>
            </a:r>
            <a:r>
              <a:rPr i="1"/>
              <a:t>(10 minutes)</a:t>
            </a:r>
          </a:p>
        </p:txBody>
      </p:sp>
      <p:sp>
        <p:nvSpPr>
          <p:cNvPr id="3" name="Content Placeholder 2"/>
          <p:cNvSpPr>
            <a:spLocks noGrp="1"/>
          </p:cNvSpPr>
          <p:nvPr>
            <p:ph idx="1"/>
          </p:nvPr>
        </p:nvSpPr>
        <p:spPr/>
        <p:txBody>
          <a:bodyPr/>
          <a:lstStyle/>
          <a:p>
            <a:pPr lvl="0" indent="0" marL="0">
              <a:buNone/>
            </a:pPr>
            <a:r>
              <a:rPr b="1"/>
              <a:t>Visualization prompt:</a:t>
            </a:r>
            <a:r>
              <a:rPr/>
              <a:t> </a:t>
            </a:r>
            <a:r>
              <a:rPr i="1"/>
              <a:t>(7 min)</a:t>
            </a:r>
          </a:p>
          <a:p>
            <a:pPr lvl="0" indent="0">
              <a:buNone/>
            </a:pPr>
            <a:r>
              <a:rPr>
                <a:latin typeface="Courier"/>
              </a:rPr>
              <a:t>Create a professional scientific figure showing:
[CUSTOMIZE BASED ON DATASET]:
- Fermentation: pH over time for all treatments with error bars
- Shelf life: Quality score degradation curves by product
- Sensory: Spider/radar chart comparing all products  
- Process: 3D surface plot showing yield vs temperature and pH
Requirements:
- Include proper axis labels with units
- Add a clear legend
- Use scientific color scheme
- Write a detailed figure caption
- Suggest statistical tests for the differences shown</a:t>
            </a:r>
          </a:p>
          <a:p>
            <a:pPr lvl="0" indent="0" marL="0">
              <a:buNone/>
            </a:pPr>
            <a:r>
              <a:rPr/>
              <a:t>. . .</a:t>
            </a:r>
          </a:p>
          <a:p>
            <a:pPr lvl="0" indent="0" marL="0">
              <a:buNone/>
            </a:pPr>
            <a:r>
              <a:rPr b="1"/>
              <a:t>Image troubleshooting:</a:t>
            </a:r>
            <a:r>
              <a:rPr/>
              <a:t> </a:t>
            </a:r>
            <a:r>
              <a:rPr i="1"/>
              <a:t>(3 min)</a:t>
            </a:r>
            <a:r>
              <a:rPr/>
              <a:t> - Can’t see the image? Check browser permissions - Image looks wrong? Try “regenerate” or refine the prompt - No image capability? The data interpretation is still valuable!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Advanced Statistical Analysis 🧮</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Sophisticated </a:t>
            </a:r>
            <a:r>
              <a:rPr i="1"/>
              <a:t>(8 minutes)</a:t>
            </a:r>
          </a:p>
        </p:txBody>
      </p:sp>
      <p:sp>
        <p:nvSpPr>
          <p:cNvPr id="3" name="Content Placeholder 2"/>
          <p:cNvSpPr>
            <a:spLocks noGrp="1"/>
          </p:cNvSpPr>
          <p:nvPr>
            <p:ph idx="1"/>
          </p:nvPr>
        </p:nvSpPr>
        <p:spPr/>
        <p:txBody>
          <a:bodyPr/>
          <a:lstStyle/>
          <a:p>
            <a:pPr lvl="0" indent="0" marL="0">
              <a:buNone/>
            </a:pPr>
            <a:r>
              <a:rPr b="1"/>
              <a:t>Let’s get statistical:</a:t>
            </a:r>
          </a:p>
          <a:p>
            <a:pPr lvl="0" indent="0">
              <a:buNone/>
            </a:pPr>
            <a:r>
              <a:rPr>
                <a:latin typeface="Courier"/>
              </a:rPr>
              <a:t>Perform appropriate statistical analysis for this dataset:
1. Are the differences between groups statistically significant? 
   Suggest and explain appropriate tests.
2. What correlations exist between variables? 
   Report correlation coefficients where relevant.
3. Can you build a simple predictive model? 
   Which variables best predict the main outcome?
4. What would you recommend based on this data? 
   Provide specific, actionable conclusions.
5. What are the limitations of this analysis?
   What additional data would strengthen the conclusions?</a:t>
            </a:r>
          </a:p>
          <a:p>
            <a:pPr lvl="0" indent="0" marL="0">
              <a:buNone/>
            </a:pPr>
            <a:r>
              <a:rPr/>
              <a:t>. . .</a:t>
            </a:r>
          </a:p>
          <a:p>
            <a:pPr lvl="0" indent="0" marL="1270000">
              <a:buNone/>
            </a:pPr>
            <a:r>
              <a:rPr sz="2000" b="1"/>
              <a:t>Warning</a:t>
            </a:r>
          </a:p>
          <a:p>
            <a:pPr lvl="0" indent="0" marL="1270000">
              <a:buNone/>
            </a:pPr>
            <a:r>
              <a:rPr sz="2000" b="1"/>
              <a:t>Remember:</a:t>
            </a:r>
            <a:r>
              <a:rPr sz="2000"/>
              <a:t> AI-generated statistics should be verified with proper statistical software for publication!</a:t>
            </a:r>
          </a:p>
          <a:p>
            <a:pPr lvl="0" indent="0" marL="0">
              <a:buNone/>
            </a:pPr>
            <a:r>
              <a:rPr/>
              <a:t>. . .</a:t>
            </a:r>
          </a:p>
          <a:p>
            <a:pPr lvl="0" indent="0" marL="0">
              <a:buNone/>
            </a:pPr>
            <a:r>
              <a:rPr b="1"/>
              <a:t>Review time:</a:t>
            </a:r>
            <a:r>
              <a:rPr/>
              <a:t> </a:t>
            </a:r>
            <a:r>
              <a:rPr i="1"/>
              <a:t>(2 min)</a:t>
            </a:r>
            <a:r>
              <a:rPr/>
              <a:t> Does the statistical approach make sense for your data type?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From Data to Presentation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Magic Move </a:t>
            </a:r>
            <a:r>
              <a:rPr i="1"/>
              <a:t>(7 minutes)</a:t>
            </a:r>
          </a:p>
        </p:txBody>
      </p:sp>
      <p:sp>
        <p:nvSpPr>
          <p:cNvPr id="3" name="Content Placeholder 2"/>
          <p:cNvSpPr>
            <a:spLocks noGrp="1"/>
          </p:cNvSpPr>
          <p:nvPr>
            <p:ph idx="1"/>
          </p:nvPr>
        </p:nvSpPr>
        <p:spPr/>
        <p:txBody>
          <a:bodyPr/>
          <a:lstStyle/>
          <a:p>
            <a:pPr lvl="0" indent="0" marL="0">
              <a:buNone/>
            </a:pPr>
            <a:r>
              <a:rPr b="1"/>
              <a:t>Final data prompt:</a:t>
            </a:r>
          </a:p>
          <a:p>
            <a:pPr lvl="0" indent="0">
              <a:buNone/>
            </a:pPr>
            <a:r>
              <a:rPr>
                <a:latin typeface="Courier"/>
              </a:rPr>
              <a:t>Based on all our analysis, create a 3-slide PowerPoint summary:
Slide 1: Study Overview
- Study design and objectives
- Key variables measured
- Sample size and methodology
Slide 2: Key Results 
- Include the main figure we created
- 2-3 bullet points of key findings
- Statistical significance where appropriate
Slide 3: Conclusions and Recommendations
- Main takeaways for food scientists
- Practical applications
- Future research directions
Make it professional and suitable for a research meeting.
Use clear, scientific language.</a:t>
            </a:r>
          </a:p>
          <a:p>
            <a:pPr lvl="0" indent="0" marL="0">
              <a:buNone/>
            </a:pPr>
            <a:r>
              <a:rPr/>
              <a:t>. . .</a:t>
            </a:r>
          </a:p>
          <a:p>
            <a:pPr lvl="0" indent="0" marL="0">
              <a:buNone/>
            </a:pPr>
            <a:r>
              <a:rPr b="1"/>
              <a:t>Watch for:</a:t>
            </a:r>
            <a:r>
              <a:rPr/>
              <a:t> The export to PowerPoint option!</a:t>
            </a:r>
          </a:p>
          <a:p>
            <a:pPr lvl="0" indent="0" marL="1270000">
              <a:buNone/>
            </a:pPr>
            <a:r>
              <a:rPr sz="2000" b="1"/>
              <a:t>Tip</a:t>
            </a:r>
          </a:p>
          <a:p>
            <a:pPr lvl="0" indent="0" marL="1270000">
              <a:buNone/>
            </a:pPr>
            <a:r>
              <a:rPr sz="2000" b="1"/>
              <a:t>If export fails:</a:t>
            </a:r>
            <a:r>
              <a:rPr sz="2000"/>
              <a:t> Copy the text and paste into PowerPoint manually - still much faster than writing from scratch!</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Reflection Moment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Just Happened?</a:t>
            </a:r>
          </a:p>
        </p:txBody>
      </p:sp>
      <p:sp>
        <p:nvSpPr>
          <p:cNvPr id="3" name="Content Placeholder 2"/>
          <p:cNvSpPr>
            <a:spLocks noGrp="1"/>
          </p:cNvSpPr>
          <p:nvPr>
            <p:ph idx="1"/>
          </p:nvPr>
        </p:nvSpPr>
        <p:spPr/>
        <p:txBody>
          <a:bodyPr/>
          <a:lstStyle/>
          <a:p>
            <a:pPr lvl="0" indent="0" marL="0">
              <a:buNone/>
            </a:pPr>
            <a:r>
              <a:rPr/>
              <a:t>In </a:t>
            </a:r>
            <a:r>
              <a:rPr b="1"/>
              <a:t>under 30 minutes</a:t>
            </a:r>
            <a:r>
              <a:rPr/>
              <a:t>, we: - ✅ Analyzed a complete dataset - ✅ Generated publication-quality figures - ✅ Performed statistical analysis - ✅ Created a research presentation - ✅ Identified future research directions</a:t>
            </a:r>
          </a:p>
          <a:p>
            <a:pPr lvl="0" indent="0" marL="0">
              <a:buNone/>
            </a:pPr>
            <a:r>
              <a:rPr/>
              <a:t>. .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System Check &amp; Troubleshooting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Traditional Approach Time:</a:t>
            </a:r>
          </a:p>
        </p:txBody>
      </p:sp>
      <p:sp>
        <p:nvSpPr>
          <p:cNvPr id="3" name="Content Placeholder 2"/>
          <p:cNvSpPr>
            <a:spLocks noGrp="1"/>
          </p:cNvSpPr>
          <p:nvPr>
            <p:ph idx="1"/>
          </p:nvPr>
        </p:nvSpPr>
        <p:spPr/>
        <p:txBody>
          <a:bodyPr/>
          <a:lstStyle/>
          <a:p>
            <a:pPr lvl="0"/>
            <a:r>
              <a:rPr/>
              <a:t>Data cleaning: 2-3 hours</a:t>
            </a:r>
          </a:p>
          <a:p>
            <a:pPr lvl="0"/>
            <a:r>
              <a:rPr/>
              <a:t>Statistical analysis: 4-6 hours</a:t>
            </a:r>
            <a:br/>
          </a:p>
          <a:p>
            <a:pPr lvl="0"/>
            <a:r>
              <a:rPr/>
              <a:t>Figure creation: 2-4 hours</a:t>
            </a:r>
          </a:p>
          <a:p>
            <a:pPr lvl="0"/>
            <a:r>
              <a:rPr/>
              <a:t>Writing: 3-5 hours</a:t>
            </a:r>
          </a:p>
          <a:p>
            <a:pPr lvl="0"/>
            <a:r>
              <a:rPr b="1"/>
              <a:t>Total: 11-18 hours</a:t>
            </a:r>
          </a:p>
          <a:p>
            <a:pPr lvl="0" indent="0" marL="0">
              <a:buNone/>
            </a:pPr>
            <a:r>
              <a:rPr/>
              <a:t>. . .</a:t>
            </a:r>
          </a:p>
          <a:p>
            <a:pPr lvl="0" indent="0" marL="1270000">
              <a:buNone/>
            </a:pPr>
            <a:r>
              <a:rPr sz="2000" b="1"/>
              <a:t>Important</a:t>
            </a:r>
          </a:p>
          <a:p>
            <a:pPr lvl="0" indent="0" marL="1270000">
              <a:buNone/>
            </a:pPr>
            <a:r>
              <a:rPr sz="2000" b="1"/>
              <a:t>But remember:</a:t>
            </a:r>
            <a:r>
              <a:rPr sz="2000"/>
              <a:t> We still need human expertise to: - Verify statistical validity - Ensure scientific accuracy - Make strategic decisions - Connect to broader theory - Design the actual experiments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The Evolution: AI Agents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From Manual to Automated</a:t>
            </a:r>
          </a:p>
        </p:txBody>
      </p:sp>
      <p:sp>
        <p:nvSpPr>
          <p:cNvPr id="3" name="Content Placeholder 2"/>
          <p:cNvSpPr>
            <a:spLocks noGrp="1"/>
          </p:cNvSpPr>
          <p:nvPr>
            <p:ph idx="1"/>
          </p:nvPr>
        </p:nvSpPr>
        <p:spPr/>
        <p:txBody>
          <a:bodyPr/>
          <a:lstStyle/>
          <a:p>
            <a:pPr lvl="0" indent="0" marL="0">
              <a:buNone/>
            </a:pPr>
            <a:r>
              <a:rPr b="1"/>
              <a:t>Current approach:</a:t>
            </a:r>
            <a:r>
              <a:rPr/>
              <a:t> You copy-paste prompts step by step</a:t>
            </a:r>
          </a:p>
          <a:p>
            <a:pPr lvl="0" indent="0" marL="0">
              <a:buNone/>
            </a:pPr>
            <a:r>
              <a:rPr b="1"/>
              <a:t>Agent approach:</a:t>
            </a:r>
            <a:r>
              <a:rPr/>
              <a:t> AI guides YOU through the process</a:t>
            </a:r>
          </a:p>
          <a:p>
            <a:pPr lvl="0" indent="0" marL="0">
              <a:buNone/>
            </a:pPr>
            <a:r>
              <a:rPr/>
              <a:t>. .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b="1"/>
              <a:t>Manual = You’re the Driver</a:t>
            </a:r>
            <a:r>
              <a:rPr/>
              <a:t> - Full control over every step - Need to remember all prompts - Time-consuming setup - Error-prone transitions - Easy to skip steps</a:t>
            </a:r>
          </a:p>
        </p:txBody>
      </p:sp>
      <p:sp>
        <p:nvSpPr>
          <p:cNvPr id="4" name="Content Placeholder 3"/>
          <p:cNvSpPr>
            <a:spLocks noGrp="1"/>
          </p:cNvSpPr>
          <p:nvPr>
            <p:ph idx="2" sz="half"/>
          </p:nvPr>
        </p:nvSpPr>
        <p:spPr/>
        <p:txBody>
          <a:bodyPr/>
          <a:lstStyle/>
          <a:p>
            <a:pPr lvl="0" indent="0" marL="0">
              <a:buNone/>
            </a:pPr>
            <a:r>
              <a:rPr b="1"/>
              <a:t>Agent = You’re the Pilot</a:t>
            </a:r>
            <a:r>
              <a:rPr/>
              <a:t> - AI navigates the workflow - You make key decisions - Faster transitions - Consistent quality - Guided learning</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a:p>
            <a:pPr lvl="0" indent="0" marL="1270000">
              <a:buNone/>
            </a:pPr>
            <a:r>
              <a:rPr sz="2000" b="1"/>
              <a:t>Tip</a:t>
            </a:r>
          </a:p>
          <a:p>
            <a:pPr lvl="0" indent="0" marL="1270000">
              <a:buNone/>
            </a:pPr>
            <a:r>
              <a:rPr sz="2000" b="1"/>
              <a:t>Think of it like:</a:t>
            </a:r>
            <a:r>
              <a:rPr sz="2000"/>
              <a:t> GPS for research - you choose the destination, it finds the best route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Agent Benefits: Why This Matters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Applications</a:t>
            </a:r>
          </a:p>
        </p:txBody>
      </p:sp>
      <p:sp>
        <p:nvSpPr>
          <p:cNvPr id="3" name="Content Placeholder 2"/>
          <p:cNvSpPr>
            <a:spLocks noGrp="1"/>
          </p:cNvSpPr>
          <p:nvPr>
            <p:ph idx="1" sz="half"/>
          </p:nvPr>
        </p:nvSpPr>
        <p:spPr/>
        <p:txBody>
          <a:bodyPr/>
          <a:lstStyle/>
          <a:p>
            <a:pPr lvl="0" indent="0" marL="0">
              <a:buNone/>
            </a:pPr>
            <a:r>
              <a:rPr b="1"/>
              <a:t>For Students:</a:t>
            </a:r>
            <a:r>
              <a:rPr/>
              <a:t> - Never forget workflow steps - Consistent high-quality outputs - Learn best practices automatically - Focus on science, not prompts - Build confidence with AI tools</a:t>
            </a:r>
          </a:p>
        </p:txBody>
      </p:sp>
      <p:sp>
        <p:nvSpPr>
          <p:cNvPr id="4" name="Content Placeholder 3"/>
          <p:cNvSpPr>
            <a:spLocks noGrp="1"/>
          </p:cNvSpPr>
          <p:nvPr>
            <p:ph idx="2" sz="half"/>
          </p:nvPr>
        </p:nvSpPr>
        <p:spPr/>
        <p:txBody>
          <a:bodyPr/>
          <a:lstStyle/>
          <a:p>
            <a:pPr lvl="0" indent="0" marL="0">
              <a:buNone/>
            </a:pPr>
            <a:r>
              <a:rPr b="1"/>
              <a:t>For Researchers:</a:t>
            </a:r>
            <a:r>
              <a:rPr/>
              <a:t> - Standardize lab procedures - Train new team members faster - Ensure reproducible workflows - Scale successful approaches - Integrate with existing tools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Success Stories</a:t>
            </a:r>
          </a:p>
        </p:txBody>
      </p:sp>
      <p:sp>
        <p:nvSpPr>
          <p:cNvPr id="3" name="Content Placeholder 2"/>
          <p:cNvSpPr>
            <a:spLocks noGrp="1"/>
          </p:cNvSpPr>
          <p:nvPr>
            <p:ph idx="1"/>
          </p:nvPr>
        </p:nvSpPr>
        <p:spPr/>
        <p:txBody>
          <a:bodyPr/>
          <a:lstStyle/>
          <a:p>
            <a:pPr lvl="0" indent="0" marL="1270000">
              <a:buNone/>
            </a:pPr>
            <a:r>
              <a:rPr sz="2000" b="1"/>
              <a:t>Note</a:t>
            </a:r>
          </a:p>
          <a:p>
            <a:pPr lvl="0" indent="0" marL="1270000">
              <a:buNone/>
            </a:pPr>
            <a:r>
              <a:rPr sz="2000" b="1"/>
              <a:t>“I used to spend hours crafting prompts. Now my agent walks me through everything in minutes, and the quality is consistently better.”</a:t>
            </a:r>
            <a:r>
              <a:rPr sz="2000"/>
              <a:t> - Food Science PhD Student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Creating Your Research Agent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Quick Tech Inventory</a:t>
            </a:r>
          </a:p>
        </p:txBody>
      </p:sp>
      <p:sp>
        <p:nvSpPr>
          <p:cNvPr id="3" name="Content Placeholder 2"/>
          <p:cNvSpPr>
            <a:spLocks noGrp="1"/>
          </p:cNvSpPr>
          <p:nvPr>
            <p:ph idx="1"/>
          </p:nvPr>
        </p:nvSpPr>
        <p:spPr/>
        <p:txBody>
          <a:bodyPr/>
          <a:lstStyle/>
          <a:p>
            <a:pPr lvl="0" indent="0" marL="0">
              <a:buNone/>
            </a:pPr>
            <a:r>
              <a:rPr b="1"/>
              <a:t>✅ Can you access:</a:t>
            </a:r>
            <a:r>
              <a:rPr/>
              <a:t> - Microsoft Copilot (copilot.microsoft.com) - File download capability - New chat sessions</a:t>
            </a:r>
          </a:p>
          <a:p>
            <a:pPr lvl="0" indent="0" marL="0">
              <a:buNone/>
            </a:pPr>
            <a:r>
              <a:rPr/>
              <a:t>. . .</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Build Together! </a:t>
            </a:r>
            <a:r>
              <a:rPr i="1"/>
              <a:t>(20 minutes)</a:t>
            </a:r>
          </a:p>
        </p:txBody>
      </p:sp>
      <p:sp>
        <p:nvSpPr>
          <p:cNvPr id="3" name="Content Placeholder 2"/>
          <p:cNvSpPr>
            <a:spLocks noGrp="1"/>
          </p:cNvSpPr>
          <p:nvPr>
            <p:ph idx="1"/>
          </p:nvPr>
        </p:nvSpPr>
        <p:spPr/>
        <p:txBody>
          <a:bodyPr/>
          <a:lstStyle/>
          <a:p>
            <a:pPr lvl="0" indent="0" marL="0">
              <a:buNone/>
            </a:pPr>
            <a:r>
              <a:rPr b="1"/>
              <a:t>In Microsoft Copilot:</a:t>
            </a:r>
            <a:r>
              <a:rPr/>
              <a:t> </a:t>
            </a:r>
            <a:r>
              <a:rPr i="1"/>
              <a:t>(Or ChatGPT/Claude if Copilot doesn’t support agents)</a:t>
            </a:r>
          </a:p>
          <a:p>
            <a:pPr lvl="0" indent="-342900" marL="342900">
              <a:buAutoNum type="arabicPeriod"/>
            </a:pPr>
            <a:r>
              <a:rPr/>
              <a:t>Look for </a:t>
            </a:r>
            <a:r>
              <a:rPr b="1"/>
              <a:t>“Create GPT”</a:t>
            </a:r>
            <a:r>
              <a:rPr/>
              <a:t> or </a:t>
            </a:r>
            <a:r>
              <a:rPr b="1"/>
              <a:t>“Custom Instructions”</a:t>
            </a:r>
            <a:r>
              <a:rPr/>
              <a:t> option</a:t>
            </a:r>
          </a:p>
          <a:p>
            <a:pPr lvl="0" indent="-342900" marL="342900">
              <a:buAutoNum type="arabicPeriod"/>
            </a:pPr>
            <a:r>
              <a:rPr/>
              <a:t>We’ll name it: </a:t>
            </a:r>
            <a:r>
              <a:rPr b="1"/>
              <a:t>“Food Science Research Assistant”</a:t>
            </a:r>
          </a:p>
          <a:p>
            <a:pPr lvl="0" indent="0" marL="0">
              <a:buNone/>
            </a:pPr>
            <a:r>
              <a:rPr/>
              <a:t>. . .</a:t>
            </a:r>
          </a:p>
          <a:p>
            <a:pPr lvl="0" indent="0" marL="0">
              <a:buNone/>
            </a:pPr>
            <a:r>
              <a:rPr b="1"/>
              <a:t>If your platform doesn’t support agents:</a:t>
            </a:r>
            <a:r>
              <a:rPr/>
              <a:t> - Don’t worry! We’ll create a detailed instruction document - You can copy-paste these instructions at the start of any chat - Same functionality, just manual setup</a:t>
            </a:r>
          </a:p>
          <a:p>
            <a:pPr lvl="0" indent="0" marL="0">
              <a:buNone/>
            </a:pPr>
            <a:r>
              <a:rPr/>
              <a:t>. . .</a:t>
            </a:r>
          </a:p>
          <a:p>
            <a:pPr lvl="0" indent="0" marL="0">
              <a:buNone/>
            </a:pPr>
            <a:r>
              <a:rPr b="1"/>
              <a:t>Agent Description:</a:t>
            </a:r>
          </a:p>
          <a:p>
            <a:pPr lvl="0" indent="0">
              <a:buNone/>
            </a:pPr>
            <a:r>
              <a:rPr>
                <a:latin typeface="Courier"/>
              </a:rPr>
              <a:t>An expert AI research assistant that guides food science 
students through a 10-step scientific discovery process, 
from hypothesis generation to manuscript preparation.
Maintains conversation context and tracks progress.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Agent Instructions: The Brain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Core Behavior Instructions </a:t>
            </a:r>
            <a:r>
              <a:rPr i="1"/>
              <a:t>(10 minutes)</a:t>
            </a:r>
          </a:p>
        </p:txBody>
      </p:sp>
      <p:sp>
        <p:nvSpPr>
          <p:cNvPr id="3" name="Content Placeholder 2"/>
          <p:cNvSpPr>
            <a:spLocks noGrp="1"/>
          </p:cNvSpPr>
          <p:nvPr>
            <p:ph idx="1"/>
          </p:nvPr>
        </p:nvSpPr>
        <p:spPr/>
        <p:txBody>
          <a:bodyPr/>
          <a:lstStyle/>
          <a:p>
            <a:pPr lvl="0" indent="0" marL="0">
              <a:buNone/>
            </a:pPr>
            <a:r>
              <a:rPr b="1"/>
              <a:t>Copy this instruction set:</a:t>
            </a:r>
          </a:p>
          <a:p>
            <a:pPr lvl="0" indent="0">
              <a:buNone/>
            </a:pPr>
            <a:r>
              <a:rPr>
                <a:latin typeface="Courier"/>
              </a:rPr>
              <a:t>You are an expert AI research scientist specializing in Food Science, 
designed to guide Masters students through a 10-step research process.
CORE BEHAVIOR:
1. Always track which step the user is currently on
2. Introduce each step clearly before asking for input
3. Execute the step based on user input with high detail
4. Present results in organized, academic format
5. Ask if they're ready for the next step or want refinements
6. Remember context from all previous steps
7. Provide specific, actionable outputs (not generic advice)
8. Include time estimates for each step
THE 10 STEPS WITH DETAILS:
1. Idea Generation (8 min): Generate 5 distinct hypotheses with abstracts
2. Parallel Exploration (12 min): Score and rank ideas, select top candidates  
3. Feasibility Testing (10 min): Design minimal experimental protocols
4. Optimization (15 min): Refine parameters and variables
5. Full Execution (15 min): Complete methodology and expected outcomes
6. Component Analysis (8 min): Identify critical success factors
7. Visualization (10 min): Create figures with scientific captions
8. Writing (12 min): Draft complete manuscript sections
9. Review (5 min): Peer review simulation with scoring
10. Iteration (5 min): Refine based on feedback
Always maintain a friendly, educational tone and explain 
why each step matters for research success. Provide specific 
examples relevant to food science when possible.</a:t>
            </a:r>
          </a:p>
          <a:p>
            <a:pPr lvl="0" indent="0" marL="1270000">
              <a:buNone/>
            </a:pPr>
            <a:r>
              <a:rPr sz="2000" b="1"/>
              <a:t>Tip</a:t>
            </a:r>
          </a:p>
          <a:p>
            <a:pPr lvl="0" indent="0" marL="1270000">
              <a:buNone/>
            </a:pPr>
            <a:r>
              <a:rPr sz="2000" b="1"/>
              <a:t>Customization tip:</a:t>
            </a:r>
            <a:r>
              <a:rPr sz="2000"/>
              <a:t> Add your specific research area (fermentation, packaging, etc.) for more targeted help</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Testing Your Agent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Beta Test! </a:t>
            </a:r>
            <a:r>
              <a:rPr i="1"/>
              <a:t>(10 minutes)</a:t>
            </a:r>
          </a:p>
        </p:txBody>
      </p:sp>
      <p:sp>
        <p:nvSpPr>
          <p:cNvPr id="3" name="Content Placeholder 2"/>
          <p:cNvSpPr>
            <a:spLocks noGrp="1"/>
          </p:cNvSpPr>
          <p:nvPr>
            <p:ph idx="1"/>
          </p:nvPr>
        </p:nvSpPr>
        <p:spPr/>
        <p:txBody>
          <a:bodyPr/>
          <a:lstStyle/>
          <a:p>
            <a:pPr lvl="0" indent="0" marL="0">
              <a:buNone/>
            </a:pPr>
            <a:r>
              <a:rPr b="1"/>
              <a:t>Someone volunteer to test live!</a:t>
            </a:r>
          </a:p>
          <a:p>
            <a:pPr lvl="0" indent="0" marL="0">
              <a:buNone/>
            </a:pPr>
            <a:r>
              <a:rPr b="1"/>
              <a:t>Starter prompt:</a:t>
            </a:r>
            <a:r>
              <a:rPr/>
              <a:t> &gt; “Hello, I’d like help with my research project on [INSERT TOPIC]”</a:t>
            </a:r>
          </a:p>
          <a:p>
            <a:pPr lvl="0" indent="0" marL="0">
              <a:buNone/>
            </a:pPr>
            <a:r>
              <a:rPr/>
              <a:t>. . .</a:t>
            </a:r>
          </a:p>
          <a:p>
            <a:pPr lvl="0" indent="0" marL="0">
              <a:buNone/>
            </a:pPr>
            <a:r>
              <a:rPr b="1"/>
              <a:t>What we’re watching for:</a:t>
            </a:r>
            <a:r>
              <a:rPr/>
              <a:t> - ✅ Does it introduce Step 1 clearly? - ✅ Does it wait for your input before proceeding? - ✅ Does it provide specific, detailed outputs? - ✅ Does it remember context between steps? - ✅ Does it feel like a helpful research partner?</a:t>
            </a:r>
          </a:p>
          <a:p>
            <a:pPr lvl="0" indent="0" marL="0">
              <a:buNone/>
            </a:pPr>
            <a:r>
              <a:rPr/>
              <a:t>. . .</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Common Issues &amp; Fixes:</a:t>
            </a:r>
          </a:p>
        </p:txBody>
      </p:sp>
      <p:sp>
        <p:nvSpPr>
          <p:cNvPr id="3" name="Content Placeholder 2"/>
          <p:cNvSpPr>
            <a:spLocks noGrp="1"/>
          </p:cNvSpPr>
          <p:nvPr>
            <p:ph idx="1"/>
          </p:nvPr>
        </p:nvSpPr>
        <p:spPr/>
        <p:txBody>
          <a:bodyPr/>
          <a:lstStyle/>
          <a:p>
            <a:pPr lvl="0"/>
            <a:r>
              <a:rPr b="1"/>
              <a:t>Too generic?</a:t>
            </a:r>
            <a:r>
              <a:rPr/>
              <a:t> → Add “Be specific with examples”</a:t>
            </a:r>
          </a:p>
          <a:p>
            <a:pPr lvl="0"/>
            <a:r>
              <a:rPr b="1"/>
              <a:t>Skips steps?</a:t>
            </a:r>
            <a:r>
              <a:rPr/>
              <a:t> → Emphasize “one step at a time”</a:t>
            </a:r>
          </a:p>
          <a:p>
            <a:pPr lvl="0"/>
            <a:r>
              <a:rPr b="1"/>
              <a:t>Forgets context?</a:t>
            </a:r>
            <a:r>
              <a:rPr/>
              <a:t> → Start fresh, might be a long conversation</a:t>
            </a:r>
          </a:p>
          <a:p>
            <a:pPr lvl="0" indent="0" marL="1270000">
              <a:buNone/>
            </a:pPr>
            <a:r>
              <a:rPr sz="2000" b="1"/>
              <a:t>Tip</a:t>
            </a:r>
          </a:p>
          <a:p>
            <a:pPr lvl="0" indent="0" marL="1270000">
              <a:buNone/>
            </a:pPr>
            <a:r>
              <a:rPr sz="2000" b="1"/>
              <a:t>Success indicator:</a:t>
            </a:r>
            <a:r>
              <a:rPr sz="2000"/>
              <a:t> The agent should feel like a knowledgeable lab supervisor, not a rigid script!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Agent Superpowers 💪</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Makes Agents Special?</a:t>
            </a:r>
          </a:p>
        </p:txBody>
      </p:sp>
      <p:sp>
        <p:nvSpPr>
          <p:cNvPr id="3" name="Content Placeholder 2"/>
          <p:cNvSpPr>
            <a:spLocks noGrp="1"/>
          </p:cNvSpPr>
          <p:nvPr>
            <p:ph idx="1"/>
          </p:nvPr>
        </p:nvSpPr>
        <p:spPr/>
        <p:txBody>
          <a:bodyPr/>
          <a:lstStyle/>
          <a:p>
            <a:pPr lvl="0" indent="-342900" marL="342900">
              <a:buAutoNum type="arabicPeriod"/>
            </a:pPr>
            <a:r>
              <a:rPr b="1"/>
              <a:t>Memory:</a:t>
            </a:r>
            <a:r>
              <a:rPr/>
              <a:t> Tracks your progress through all 10 steps automatically</a:t>
            </a:r>
          </a:p>
          <a:p>
            <a:pPr lvl="0" indent="-342900" marL="342900">
              <a:buAutoNum type="arabicPeriod"/>
            </a:pPr>
            <a:r>
              <a:rPr b="1"/>
              <a:t>Consistency:</a:t>
            </a:r>
            <a:r>
              <a:rPr/>
              <a:t> Same high-quality process every single time</a:t>
            </a:r>
          </a:p>
          <a:p>
            <a:pPr lvl="0" indent="-342900" marL="342900">
              <a:buAutoNum type="arabicPeriod"/>
            </a:pPr>
            <a:r>
              <a:rPr b="1"/>
              <a:t>Guidance:</a:t>
            </a:r>
            <a:r>
              <a:rPr/>
              <a:t> No need to remember complex prompts or templates</a:t>
            </a:r>
          </a:p>
          <a:p>
            <a:pPr lvl="0" indent="-342900" marL="342900">
              <a:buAutoNum type="arabicPeriod"/>
            </a:pPr>
            <a:r>
              <a:rPr b="1"/>
              <a:t>Adaptation:</a:t>
            </a:r>
            <a:r>
              <a:rPr/>
              <a:t> Adjusts to your specific research area and level</a:t>
            </a:r>
          </a:p>
          <a:p>
            <a:pPr lvl="0" indent="-342900" marL="342900">
              <a:buAutoNum type="arabicPeriod"/>
            </a:pPr>
            <a:r>
              <a:rPr b="1"/>
              <a:t>Efficiency:</a:t>
            </a:r>
            <a:r>
              <a:rPr/>
              <a:t> Streamlines the entire workflow with smart transitions</a:t>
            </a:r>
          </a:p>
          <a:p>
            <a:pPr lvl="0" indent="-342900" marL="342900">
              <a:buAutoNum type="arabicPeriod"/>
            </a:pPr>
            <a:r>
              <a:rPr b="1"/>
              <a:t>Learning:</a:t>
            </a:r>
            <a:r>
              <a:rPr/>
              <a:t> Builds better prompts based on your preferences</a:t>
            </a:r>
          </a:p>
          <a:p>
            <a:pPr lvl="0" indent="0" marL="0">
              <a:buNone/>
            </a:pPr>
            <a:r>
              <a:rPr/>
              <a:t>. .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Benefits:</a:t>
            </a:r>
          </a:p>
        </p:txBody>
      </p:sp>
      <p:sp>
        <p:nvSpPr>
          <p:cNvPr id="3" name="Content Placeholder 2"/>
          <p:cNvSpPr>
            <a:spLocks noGrp="1"/>
          </p:cNvSpPr>
          <p:nvPr>
            <p:ph idx="1"/>
          </p:nvPr>
        </p:nvSpPr>
        <p:spPr/>
        <p:txBody>
          <a:bodyPr/>
          <a:lstStyle/>
          <a:p>
            <a:pPr lvl="0" indent="0" marL="1270000">
              <a:buNone/>
            </a:pPr>
            <a:r>
              <a:rPr sz="2000" b="1"/>
              <a:t>Note</a:t>
            </a:r>
          </a:p>
          <a:p>
            <a:pPr lvl="0" indent="0" marL="1270000">
              <a:buNone/>
            </a:pPr>
            <a:r>
              <a:rPr sz="2000" b="1"/>
              <a:t>Before Agent:</a:t>
            </a:r>
            <a:r>
              <a:rPr sz="2000"/>
              <a:t> “What was that prompt for step 7 again? Let me find my notes…”</a:t>
            </a:r>
          </a:p>
          <a:p>
            <a:pPr lvl="0" indent="0" marL="1270000">
              <a:buNone/>
            </a:pPr>
            <a:r>
              <a:rPr sz="2000" b="1"/>
              <a:t>With Agent:</a:t>
            </a:r>
            <a:r>
              <a:rPr sz="2000"/>
              <a:t> “Continue to step 7” → Perfect visualization prompts automatically generated</a:t>
            </a:r>
          </a:p>
          <a:p>
            <a:pPr lvl="0" indent="0" marL="0">
              <a:buNone/>
            </a:pPr>
            <a:r>
              <a:rPr/>
              <a:t>. . .</a:t>
            </a:r>
          </a:p>
          <a:p>
            <a:pPr lvl="0" indent="0" marL="1270000">
              <a:buNone/>
            </a:pPr>
            <a:r>
              <a:rPr sz="2000" b="1"/>
              <a:t>Important</a:t>
            </a:r>
          </a:p>
          <a:p>
            <a:pPr lvl="0" indent="0" marL="1270000">
              <a:buNone/>
            </a:pPr>
            <a:r>
              <a:rPr sz="2000"/>
              <a:t>Think of it as having a PhD supervisor available 24/7 who never gets tired or forgets your research context!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Advanced Agent Features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Common Issues &amp; Quick Fixes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Problem</a:t>
                      </a:r>
                    </a:p>
                  </a:txBody>
                  <a:tcPr/>
                </a:tc>
                <a:tc>
                  <a:txBody>
                    <a:bodyPr/>
                    <a:lstStyle/>
                    <a:p>
                      <a:pPr lvl="0" indent="0" marL="0">
                        <a:buNone/>
                      </a:pPr>
                      <a:r>
                        <a:rPr/>
                        <a:t>Solution</a:t>
                      </a:r>
                    </a:p>
                  </a:txBody>
                  <a:tcPr/>
                </a:tc>
              </a:tr>
              <a:tr h="0">
                <a:tc>
                  <a:txBody>
                    <a:bodyPr/>
                    <a:lstStyle/>
                    <a:p>
                      <a:pPr lvl="0" indent="0" marL="0">
                        <a:buNone/>
                      </a:pPr>
                      <a:r>
                        <a:rPr/>
                        <a:t>“Can’t upload files”</a:t>
                      </a:r>
                    </a:p>
                  </a:txBody>
                </a:tc>
                <a:tc>
                  <a:txBody>
                    <a:bodyPr/>
                    <a:lstStyle/>
                    <a:p>
                      <a:pPr lvl="0" indent="0" marL="0">
                        <a:buNone/>
                      </a:pPr>
                      <a:r>
                        <a:rPr/>
                        <a:t>Try bing.com/chat or ChatGPT</a:t>
                      </a:r>
                    </a:p>
                  </a:txBody>
                </a:tc>
              </a:tr>
              <a:tr h="0">
                <a:tc>
                  <a:txBody>
                    <a:bodyPr/>
                    <a:lstStyle/>
                    <a:p>
                      <a:pPr lvl="0" indent="0" marL="0">
                        <a:buNone/>
                      </a:pPr>
                      <a:r>
                        <a:rPr/>
                        <a:t>“Response seems generic”</a:t>
                      </a:r>
                    </a:p>
                  </a:txBody>
                </a:tc>
                <a:tc>
                  <a:txBody>
                    <a:bodyPr/>
                    <a:lstStyle/>
                    <a:p>
                      <a:pPr lvl="0" indent="0" marL="0">
                        <a:buNone/>
                      </a:pPr>
                      <a:r>
                        <a:rPr/>
                        <a:t>Add “Be specific” to prompts</a:t>
                      </a:r>
                    </a:p>
                  </a:txBody>
                </a:tc>
              </a:tr>
              <a:tr h="0">
                <a:tc>
                  <a:txBody>
                    <a:bodyPr/>
                    <a:lstStyle/>
                    <a:p>
                      <a:pPr lvl="0" indent="0" marL="0">
                        <a:buNone/>
                      </a:pPr>
                      <a:r>
                        <a:rPr/>
                        <a:t>“AI is confused”</a:t>
                      </a:r>
                    </a:p>
                  </a:txBody>
                </a:tc>
                <a:tc>
                  <a:txBody>
                    <a:bodyPr/>
                    <a:lstStyle/>
                    <a:p>
                      <a:pPr lvl="0" indent="0" marL="0">
                        <a:buNone/>
                      </a:pPr>
                      <a:r>
                        <a:rPr/>
                        <a:t>Start new chat session</a:t>
                      </a:r>
                    </a:p>
                  </a:txBody>
                </a:tc>
              </a:tr>
              <a:tr h="0">
                <a:tc>
                  <a:txBody>
                    <a:bodyPr/>
                    <a:lstStyle/>
                    <a:p>
                      <a:pPr lvl="0" indent="0" marL="0">
                        <a:buNone/>
                      </a:pPr>
                      <a:r>
                        <a:rPr/>
                        <a:t>“Access denied”</a:t>
                      </a:r>
                    </a:p>
                  </a:txBody>
                </a:tc>
                <a:tc>
                  <a:txBody>
                    <a:bodyPr/>
                    <a:lstStyle/>
                    <a:p>
                      <a:pPr lvl="0" indent="0" marL="0">
                        <a:buNone/>
                      </a:pPr>
                      <a:r>
                        <a:rPr/>
                        <a:t>Try incognito/private browsing</a:t>
                      </a:r>
                    </a:p>
                  </a:txBody>
                </a:tc>
              </a:tr>
            </a:tbl>
          </a:graphicData>
        </a:graphic>
      </p:graphicFrame>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Level Up Your Assistant </a:t>
            </a:r>
            <a:r>
              <a:rPr i="1"/>
              <a:t>(Optional)</a:t>
            </a:r>
          </a:p>
        </p:txBody>
      </p:sp>
      <p:sp>
        <p:nvSpPr>
          <p:cNvPr id="3" name="Content Placeholder 2"/>
          <p:cNvSpPr>
            <a:spLocks noGrp="1"/>
          </p:cNvSpPr>
          <p:nvPr>
            <p:ph idx="1"/>
          </p:nvPr>
        </p:nvSpPr>
        <p:spPr/>
        <p:txBody>
          <a:bodyPr/>
          <a:lstStyle/>
          <a:p>
            <a:pPr lvl="0" indent="0" marL="0">
              <a:buNone/>
            </a:pPr>
            <a:r>
              <a:rPr b="1"/>
              <a:t>Advanced instructions to add:</a:t>
            </a:r>
          </a:p>
          <a:p>
            <a:pPr lvl="0" indent="0">
              <a:buNone/>
            </a:pPr>
            <a:r>
              <a:rPr>
                <a:latin typeface="Courier"/>
              </a:rPr>
              <a:t>ADVANCED FEATURES:
- If user uploads data, automatically suggest appropriate analysis
- For literature reviews, provide citation templates
- When writing, include proper scientific formatting
- Suggest relevant statistical tests based on data type
- Flag potential ethical considerations
- Recommend journal targets based on research scope
- Generate conference abstract versions
- Create grant application outlines
CUSTOMIZATION BY FIELD:
- Fermentation: Focus on microbiology and biochemistry
- Packaging: Emphasize materials science and shelf life
- Nutrition: Include bioavailability and health outcomes
- Processing: Highlight engineering and food safety aspects</a:t>
            </a:r>
          </a:p>
          <a:p>
            <a:pPr lvl="0" indent="0" marL="0">
              <a:buNone/>
            </a:pPr>
            <a:r>
              <a:rPr/>
              <a:t>. . .</a:t>
            </a:r>
          </a:p>
          <a:p>
            <a:pPr lvl="0" indent="0" marL="1270000">
              <a:buNone/>
            </a:pPr>
            <a:r>
              <a:rPr sz="2000" b="1"/>
              <a:t>Tip</a:t>
            </a:r>
          </a:p>
          <a:p>
            <a:pPr lvl="0" indent="0" marL="1270000">
              <a:buNone/>
            </a:pPr>
            <a:r>
              <a:rPr sz="2000" b="1"/>
              <a:t>Pro tip:</a:t>
            </a:r>
            <a:r>
              <a:rPr sz="2000"/>
              <a:t> Add these features gradually as you become more comfortable with the basic workflow</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Your Research Toolkit 🧰</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You’ve Gained Today</a:t>
            </a:r>
          </a:p>
        </p:txBody>
      </p:sp>
      <p:sp>
        <p:nvSpPr>
          <p:cNvPr id="3" name="Content Placeholder 2"/>
          <p:cNvSpPr>
            <a:spLocks noGrp="1"/>
          </p:cNvSpPr>
          <p:nvPr>
            <p:ph idx="1"/>
          </p:nvPr>
        </p:nvSpPr>
        <p:spPr/>
        <p:txBody>
          <a:bodyPr/>
          <a:lstStyle/>
          <a:p>
            <a:pPr lvl="0" indent="0" marL="0">
              <a:buNone/>
            </a:pPr>
            <a:r>
              <a:rPr/>
              <a:t>✅ </a:t>
            </a:r>
            <a:r>
              <a:rPr b="1"/>
              <a:t>Structured Workflow:</a:t>
            </a:r>
            <a:r>
              <a:rPr/>
              <a:t> 10-step process from idea to publication</a:t>
            </a:r>
          </a:p>
          <a:p>
            <a:pPr lvl="0" indent="0" marL="0">
              <a:buNone/>
            </a:pPr>
            <a:r>
              <a:rPr/>
              <a:t>✅ </a:t>
            </a:r>
            <a:r>
              <a:rPr b="1"/>
              <a:t>Practical Skills:</a:t>
            </a:r>
            <a:r>
              <a:rPr/>
              <a:t> Data analysis without coding expertise</a:t>
            </a:r>
          </a:p>
          <a:p>
            <a:pPr lvl="0" indent="0" marL="0">
              <a:buNone/>
            </a:pPr>
            <a:r>
              <a:rPr/>
              <a:t>✅ </a:t>
            </a:r>
            <a:r>
              <a:rPr b="1"/>
              <a:t>AI Agent:</a:t>
            </a:r>
            <a:r>
              <a:rPr/>
              <a:t> Your personal research assistant with institutional memory</a:t>
            </a:r>
          </a:p>
          <a:p>
            <a:pPr lvl="0" indent="0" marL="0">
              <a:buNone/>
            </a:pPr>
            <a:r>
              <a:rPr/>
              <a:t>✅ </a:t>
            </a:r>
            <a:r>
              <a:rPr b="1"/>
              <a:t>Critical Thinking:</a:t>
            </a:r>
            <a:r>
              <a:rPr/>
              <a:t> Understanding AI limitations and verification needs</a:t>
            </a:r>
          </a:p>
          <a:p>
            <a:pPr lvl="0" indent="0" marL="0">
              <a:buNone/>
            </a:pPr>
            <a:r>
              <a:rPr/>
              <a:t>✅ </a:t>
            </a:r>
            <a:r>
              <a:rPr b="1"/>
              <a:t>Time Management:</a:t>
            </a:r>
            <a:r>
              <a:rPr/>
              <a:t> 100-minute complete research workflow</a:t>
            </a:r>
          </a:p>
          <a:p>
            <a:pPr lvl="0" indent="0" marL="0">
              <a:buNone/>
            </a:pPr>
            <a:r>
              <a:rPr/>
              <a:t>. .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 to Take Home:</a:t>
            </a:r>
          </a:p>
        </p:txBody>
      </p:sp>
      <p:sp>
        <p:nvSpPr>
          <p:cNvPr id="3" name="Content Placeholder 2"/>
          <p:cNvSpPr>
            <a:spLocks noGrp="1"/>
          </p:cNvSpPr>
          <p:nvPr>
            <p:ph idx="1"/>
          </p:nvPr>
        </p:nvSpPr>
        <p:spPr/>
        <p:txBody>
          <a:bodyPr/>
          <a:lstStyle/>
          <a:p>
            <a:pPr lvl="0"/>
            <a:r>
              <a:rPr b="1"/>
              <a:t>Enhanced presentation slides</a:t>
            </a:r>
            <a:r>
              <a:rPr/>
              <a:t> (PDF, HTML, PPTX)</a:t>
            </a:r>
          </a:p>
          <a:p>
            <a:pPr lvl="0"/>
            <a:r>
              <a:rPr b="1"/>
              <a:t>All 4 practice datasets</a:t>
            </a:r>
            <a:r>
              <a:rPr/>
              <a:t> with documentation</a:t>
            </a:r>
          </a:p>
          <a:p>
            <a:pPr lvl="0"/>
            <a:r>
              <a:rPr b="1"/>
              <a:t>Complete prompt template library</a:t>
            </a:r>
          </a:p>
          <a:p>
            <a:pPr lvl="0"/>
            <a:r>
              <a:rPr b="1"/>
              <a:t>Agent instruction templates</a:t>
            </a:r>
            <a:r>
              <a:rPr/>
              <a:t> (basic + advanced)</a:t>
            </a:r>
          </a:p>
          <a:p>
            <a:pPr lvl="0"/>
            <a:r>
              <a:rPr b="1"/>
              <a:t>Troubleshooting guide</a:t>
            </a:r>
            <a:r>
              <a:rPr/>
              <a:t> for common issues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Real-World Integration 🔄</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Making This Work in Your Studies</a:t>
            </a:r>
          </a:p>
        </p:txBody>
      </p:sp>
      <p:sp>
        <p:nvSpPr>
          <p:cNvPr id="3" name="Content Placeholder 2"/>
          <p:cNvSpPr>
            <a:spLocks noGrp="1"/>
          </p:cNvSpPr>
          <p:nvPr>
            <p:ph idx="1"/>
          </p:nvPr>
        </p:nvSpPr>
        <p:spPr/>
        <p:txBody>
          <a:bodyPr/>
          <a:lstStyle/>
          <a:p>
            <a:pPr lvl="0" indent="0" marL="0">
              <a:buNone/>
            </a:pPr>
            <a:r>
              <a:rPr b="1"/>
              <a:t>This Week:</a:t>
            </a:r>
            <a:r>
              <a:rPr/>
              <a:t> 1. </a:t>
            </a:r>
            <a:r>
              <a:rPr b="1"/>
              <a:t>Try the workflow</a:t>
            </a:r>
            <a:r>
              <a:rPr/>
              <a:t> on your actual research topic 2. </a:t>
            </a:r>
            <a:r>
              <a:rPr b="1"/>
              <a:t>Customize your agent</a:t>
            </a:r>
            <a:r>
              <a:rPr/>
              <a:t> with your specific field 3. </a:t>
            </a:r>
            <a:r>
              <a:rPr b="1"/>
              <a:t>Share with classmates</a:t>
            </a:r>
            <a:r>
              <a:rPr/>
              <a:t> - collective improvement 4. </a:t>
            </a:r>
            <a:r>
              <a:rPr b="1"/>
              <a:t>Document what works</a:t>
            </a:r>
            <a:r>
              <a:rPr/>
              <a:t> - build your personal prompt library</a:t>
            </a:r>
          </a:p>
          <a:p>
            <a:pPr lvl="0" indent="0" marL="0">
              <a:buNone/>
            </a:pPr>
            <a:r>
              <a:rPr/>
              <a:t>. . .</a:t>
            </a:r>
          </a:p>
          <a:p>
            <a:pPr lvl="0" indent="0" marL="0">
              <a:buNone/>
            </a:pPr>
            <a:r>
              <a:rPr b="1"/>
              <a:t>This Month:</a:t>
            </a:r>
            <a:r>
              <a:rPr/>
              <a:t> - Integrate with existing research projects - Use for literature reviews and grant applications - Train your research group on the workflow - Develop field-specific modifications</a:t>
            </a:r>
          </a:p>
          <a:p>
            <a:pPr lvl="0" indent="0" marL="0">
              <a:buNone/>
            </a:pPr>
            <a:r>
              <a:rPr/>
              <a:t>. . .</a:t>
            </a:r>
          </a:p>
          <a:p>
            <a:pPr lvl="0" indent="0" marL="0">
              <a:buNone/>
            </a:pPr>
            <a:r>
              <a:rPr b="1"/>
              <a:t>Best Practices for Long-term Success:</a:t>
            </a:r>
            <a:r>
              <a:rPr/>
              <a:t> - </a:t>
            </a:r>
            <a:r>
              <a:rPr b="1"/>
              <a:t>Always verify</a:t>
            </a:r>
            <a:r>
              <a:rPr/>
              <a:t> AI outputs with peer-reviewed sources - </a:t>
            </a:r>
            <a:r>
              <a:rPr b="1"/>
              <a:t>Keep humans central</a:t>
            </a:r>
            <a:r>
              <a:rPr/>
              <a:t> to all decision-making - </a:t>
            </a:r>
            <a:r>
              <a:rPr b="1"/>
              <a:t>Document your process</a:t>
            </a:r>
            <a:r>
              <a:rPr/>
              <a:t> for reproducibility - </a:t>
            </a:r>
            <a:r>
              <a:rPr b="1"/>
              <a:t>Iterate and improve</a:t>
            </a:r>
            <a:r>
              <a:rPr/>
              <a:t> based on results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Ethical Guidelines &amp; Academic Integrity 📜</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AI Responsibly in Research</a:t>
            </a:r>
          </a:p>
        </p:txBody>
      </p:sp>
      <p:sp>
        <p:nvSpPr>
          <p:cNvPr id="3" name="Content Placeholder 2"/>
          <p:cNvSpPr>
            <a:spLocks noGrp="1"/>
          </p:cNvSpPr>
          <p:nvPr>
            <p:ph idx="1"/>
          </p:nvPr>
        </p:nvSpPr>
        <p:spPr/>
        <p:txBody>
          <a:bodyPr/>
          <a:lstStyle/>
          <a:p>
            <a:pPr lvl="0" indent="0" marL="0">
              <a:buNone/>
            </a:pPr>
            <a:r>
              <a:rPr b="1"/>
              <a:t>Required Citation Example:</a:t>
            </a:r>
            <a:r>
              <a:rPr/>
              <a:t> &gt; “Research methodology development was assisted by a custom AI agent based on Microsoft Copilot (Microsoft Corporation, 2024). All generated hypotheses and experimental designs were subsequently validated against peer-reviewed literature. Statistical analyses were verified using [appropriate software].”</a:t>
            </a:r>
          </a:p>
          <a:p>
            <a:pPr lvl="0" indent="0" marL="0">
              <a:buNone/>
            </a:pPr>
            <a:r>
              <a:rPr/>
              <a:t>. . .</a:t>
            </a:r>
          </a:p>
          <a:p>
            <a:pPr lvl="0" indent="0" marL="0">
              <a:buNone/>
            </a:pPr>
            <a:r>
              <a:rPr b="1"/>
              <a:t>What to Cite:</a:t>
            </a:r>
            <a:r>
              <a:rPr/>
              <a:t> - ✅ Hypothesis generation assistance - ✅ Experimental design suggestions</a:t>
            </a:r>
            <a:br/>
            <a:r>
              <a:rPr/>
              <a:t>- ✅ Data analysis approaches - ✅ Writing structure and organization</a:t>
            </a:r>
          </a:p>
          <a:p>
            <a:pPr lvl="0" indent="0" marL="0">
              <a:buNone/>
            </a:pPr>
            <a:r>
              <a:rPr b="1"/>
              <a:t>What Not to Cite:</a:t>
            </a:r>
            <a:r>
              <a:rPr/>
              <a:t> - Grammar and spell checking - Basic calculations - Reference formatting</a:t>
            </a:r>
          </a:p>
          <a:p>
            <a:pPr lvl="0" indent="0" marL="0">
              <a:buNone/>
            </a:pPr>
            <a:r>
              <a:rPr/>
              <a:t>. . .</a:t>
            </a:r>
          </a:p>
          <a:p>
            <a:pPr lvl="0" indent="0" marL="1270000">
              <a:buNone/>
            </a:pPr>
            <a:r>
              <a:rPr sz="2000" b="1"/>
              <a:t>Warning</a:t>
            </a:r>
          </a:p>
          <a:p>
            <a:pPr lvl="0" indent="0" marL="1270000">
              <a:buNone/>
            </a:pPr>
            <a:r>
              <a:rPr sz="2000" b="1"/>
              <a:t>Institution-specific guidelines:</a:t>
            </a:r>
            <a:r>
              <a:rPr sz="2000"/>
              <a:t> Always check your university’s AI policy - requirements may vary!</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Next Steps &amp; Advanced Applications 📚</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Research Journey Continues</a:t>
            </a:r>
          </a:p>
        </p:txBody>
      </p:sp>
      <p:sp>
        <p:nvSpPr>
          <p:cNvPr id="3" name="Content Placeholder 2"/>
          <p:cNvSpPr>
            <a:spLocks noGrp="1"/>
          </p:cNvSpPr>
          <p:nvPr>
            <p:ph idx="1" sz="half"/>
          </p:nvPr>
        </p:nvSpPr>
        <p:spPr/>
        <p:txBody>
          <a:bodyPr/>
          <a:lstStyle/>
          <a:p>
            <a:pPr lvl="0" indent="0" marL="0">
              <a:buNone/>
            </a:pPr>
            <a:r>
              <a:rPr b="1"/>
              <a:t>Immediate Next Steps:</a:t>
            </a:r>
            <a:r>
              <a:rPr/>
              <a:t> 1. Apply workflow to current projects 2. Experiment with different prompts 3. Build your personal template library 4. Share successes (and failures!) with peers</a:t>
            </a:r>
          </a:p>
        </p:txBody>
      </p:sp>
      <p:sp>
        <p:nvSpPr>
          <p:cNvPr id="4" name="Content Placeholder 3"/>
          <p:cNvSpPr>
            <a:spLocks noGrp="1"/>
          </p:cNvSpPr>
          <p:nvPr>
            <p:ph idx="2" sz="half"/>
          </p:nvPr>
        </p:nvSpPr>
        <p:spPr/>
        <p:txBody>
          <a:bodyPr/>
          <a:lstStyle/>
          <a:p>
            <a:pPr lvl="0" indent="0" marL="0">
              <a:buNone/>
            </a:pPr>
            <a:r>
              <a:rPr b="1"/>
              <a:t>Advanced Applications:</a:t>
            </a:r>
            <a:r>
              <a:rPr/>
              <a:t> - Multi-study meta-analyses - Grant proposal development - Conference presentation creation - Peer review simulation - Research collaboration planning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a:p>
            <a:pPr lvl="0" indent="0" marL="1270000">
              <a:buNone/>
            </a:pPr>
            <a:r>
              <a:rPr sz="2000" b="1"/>
              <a:t>Tip</a:t>
            </a:r>
          </a:p>
          <a:p>
            <a:pPr lvl="0" indent="0" marL="1270000">
              <a:buNone/>
            </a:pPr>
            <a:r>
              <a:rPr sz="2000" b="1"/>
              <a:t>Help available:</a:t>
            </a:r>
            <a:r>
              <a:rPr sz="2000"/>
              <a:t> Raise your hand anytime - we’ll have micro-breaks every 15 minutes!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Community &amp; Continuous Learning:</a:t>
            </a:r>
          </a:p>
        </p:txBody>
      </p:sp>
      <p:sp>
        <p:nvSpPr>
          <p:cNvPr id="3" name="Content Placeholder 2"/>
          <p:cNvSpPr>
            <a:spLocks noGrp="1"/>
          </p:cNvSpPr>
          <p:nvPr>
            <p:ph idx="1"/>
          </p:nvPr>
        </p:nvSpPr>
        <p:spPr/>
        <p:txBody>
          <a:bodyPr/>
          <a:lstStyle/>
          <a:p>
            <a:pPr lvl="0" indent="0" marL="1270000">
              <a:buNone/>
            </a:pPr>
            <a:r>
              <a:rPr sz="2000" b="1"/>
              <a:t>Tip</a:t>
            </a:r>
          </a:p>
          <a:p>
            <a:pPr lvl="0" indent="0" marL="1270000">
              <a:buNone/>
            </a:pPr>
            <a:r>
              <a:rPr sz="2000" b="1"/>
              <a:t>Join the conversation:</a:t>
            </a:r>
            <a:r>
              <a:rPr sz="2000"/>
              <a:t> Consider creating a study group to share AI research techniques and improve workflows together</a:t>
            </a:r>
          </a:p>
          <a:p>
            <a:pPr lvl="0" indent="0" marL="0">
              <a:buNone/>
            </a:pPr>
            <a:r>
              <a:rPr/>
              <a:t>. . .</a:t>
            </a:r>
          </a:p>
          <a:p>
            <a:pPr lvl="0" indent="0" marL="0">
              <a:buNone/>
            </a:pPr>
            <a:r>
              <a:rPr b="1"/>
              <a:t>Resources for Continued Learning:</a:t>
            </a:r>
            <a:r>
              <a:rPr/>
              <a:t> - University AI research guidelines - Food science AI application papers - Prompt engineering best practices - Research methodology updates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Troubleshooting &amp; Support 🛠️</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When Things Don’t Work</a:t>
            </a:r>
          </a:p>
        </p:txBody>
      </p:sp>
      <p:sp>
        <p:nvSpPr>
          <p:cNvPr id="4" name="Text Placeholder 3"/>
          <p:cNvSpPr>
            <a:spLocks noGrp="1"/>
          </p:cNvSpPr>
          <p:nvPr>
            <p:ph idx="2" sz="half" type="body"/>
          </p:nvPr>
        </p:nvSpPr>
        <p:spPr/>
        <p:txBody>
          <a:bodyPr/>
          <a:lstStyle/>
          <a:p>
            <a:pPr lvl="0" indent="0" marL="0">
              <a:buNone/>
            </a:pPr>
            <a:r>
              <a:rPr b="1"/>
              <a:t>Common Issues &amp; Solutions: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965200"/>
                <a:gridCol w="1524000"/>
                <a:gridCol w="2616200"/>
              </a:tblGrid>
              <a:tr h="0">
                <a:tc>
                  <a:txBody>
                    <a:bodyPr/>
                    <a:lstStyle/>
                    <a:p>
                      <a:pPr lvl="0" indent="0" marL="0">
                        <a:buNone/>
                      </a:pPr>
                      <a:r>
                        <a:rPr/>
                        <a:t>Issue</a:t>
                      </a:r>
                    </a:p>
                  </a:txBody>
                  <a:tcPr/>
                </a:tc>
                <a:tc>
                  <a:txBody>
                    <a:bodyPr/>
                    <a:lstStyle/>
                    <a:p>
                      <a:pPr lvl="0" indent="0" marL="0">
                        <a:buNone/>
                      </a:pPr>
                      <a:r>
                        <a:rPr/>
                        <a:t>Quick Fix</a:t>
                      </a:r>
                    </a:p>
                  </a:txBody>
                  <a:tcPr/>
                </a:tc>
                <a:tc>
                  <a:txBody>
                    <a:bodyPr/>
                    <a:lstStyle/>
                    <a:p>
                      <a:pPr lvl="0" indent="0" marL="0">
                        <a:buNone/>
                      </a:pPr>
                      <a:r>
                        <a:rPr/>
                        <a:t>Long-term Solution</a:t>
                      </a:r>
                    </a:p>
                  </a:txBody>
                  <a:tcPr/>
                </a:tc>
              </a:tr>
              <a:tr h="0">
                <a:tc>
                  <a:txBody>
                    <a:bodyPr/>
                    <a:lstStyle/>
                    <a:p>
                      <a:pPr lvl="0" indent="0" marL="0">
                        <a:buNone/>
                      </a:pPr>
                      <a:r>
                        <a:rPr/>
                        <a:t>Agent gives generic responses</a:t>
                      </a:r>
                    </a:p>
                  </a:txBody>
                </a:tc>
                <a:tc>
                  <a:txBody>
                    <a:bodyPr/>
                    <a:lstStyle/>
                    <a:p>
                      <a:pPr lvl="0" indent="0" marL="0">
                        <a:buNone/>
                      </a:pPr>
                      <a:r>
                        <a:rPr/>
                        <a:t>Add “Be specific with examples”</a:t>
                      </a:r>
                    </a:p>
                  </a:txBody>
                </a:tc>
                <a:tc>
                  <a:txBody>
                    <a:bodyPr/>
                    <a:lstStyle/>
                    <a:p>
                      <a:pPr lvl="0" indent="0" marL="0">
                        <a:buNone/>
                      </a:pPr>
                      <a:r>
                        <a:rPr/>
                        <a:t>Refine instructions with more detail</a:t>
                      </a:r>
                    </a:p>
                  </a:txBody>
                </a:tc>
              </a:tr>
              <a:tr h="0">
                <a:tc>
                  <a:txBody>
                    <a:bodyPr/>
                    <a:lstStyle/>
                    <a:p>
                      <a:pPr lvl="0" indent="0" marL="0">
                        <a:buNone/>
                      </a:pPr>
                      <a:r>
                        <a:rPr/>
                        <a:t>Forgets previous steps</a:t>
                      </a:r>
                    </a:p>
                  </a:txBody>
                </a:tc>
                <a:tc>
                  <a:txBody>
                    <a:bodyPr/>
                    <a:lstStyle/>
                    <a:p>
                      <a:pPr lvl="0" indent="0" marL="0">
                        <a:buNone/>
                      </a:pPr>
                      <a:r>
                        <a:rPr/>
                        <a:t>Start new chat session</a:t>
                      </a:r>
                    </a:p>
                  </a:txBody>
                </a:tc>
                <a:tc>
                  <a:txBody>
                    <a:bodyPr/>
                    <a:lstStyle/>
                    <a:p>
                      <a:pPr lvl="0" indent="0" marL="0">
                        <a:buNone/>
                      </a:pPr>
                      <a:r>
                        <a:rPr/>
                        <a:t>Use platform with better memory</a:t>
                      </a:r>
                    </a:p>
                  </a:txBody>
                </a:tc>
              </a:tr>
              <a:tr h="0">
                <a:tc>
                  <a:txBody>
                    <a:bodyPr/>
                    <a:lstStyle/>
                    <a:p>
                      <a:pPr lvl="0" indent="0" marL="0">
                        <a:buNone/>
                      </a:pPr>
                      <a:r>
                        <a:rPr/>
                        <a:t>Analysis seems wrong</a:t>
                      </a:r>
                    </a:p>
                  </a:txBody>
                </a:tc>
                <a:tc>
                  <a:txBody>
                    <a:bodyPr/>
                    <a:lstStyle/>
                    <a:p>
                      <a:pPr lvl="0" indent="0" marL="0">
                        <a:buNone/>
                      </a:pPr>
                      <a:r>
                        <a:rPr/>
                        <a:t>Cross-check with known methods</a:t>
                      </a:r>
                    </a:p>
                  </a:txBody>
                </a:tc>
                <a:tc>
                  <a:txBody>
                    <a:bodyPr/>
                    <a:lstStyle/>
                    <a:p>
                      <a:pPr lvl="0" indent="0" marL="0">
                        <a:buNone/>
                      </a:pPr>
                      <a:r>
                        <a:rPr/>
                        <a:t>Always verify with domain experts</a:t>
                      </a:r>
                    </a:p>
                  </a:txBody>
                </a:tc>
              </a:tr>
              <a:tr h="0">
                <a:tc>
                  <a:txBody>
                    <a:bodyPr/>
                    <a:lstStyle/>
                    <a:p>
                      <a:pPr lvl="0" indent="0" marL="0">
                        <a:buNone/>
                      </a:pPr>
                      <a:r>
                        <a:rPr/>
                        <a:t>Can’t upload data</a:t>
                      </a:r>
                    </a:p>
                  </a:txBody>
                </a:tc>
                <a:tc>
                  <a:txBody>
                    <a:bodyPr/>
                    <a:lstStyle/>
                    <a:p>
                      <a:pPr lvl="0" indent="0" marL="0">
                        <a:buNone/>
                      </a:pPr>
                      <a:r>
                        <a:rPr/>
                        <a:t>Try different browser/platform</a:t>
                      </a:r>
                    </a:p>
                  </a:txBody>
                </a:tc>
                <a:tc>
                  <a:txBody>
                    <a:bodyPr/>
                    <a:lstStyle/>
                    <a:p>
                      <a:pPr lvl="0" indent="0" marL="0">
                        <a:buNone/>
                      </a:pPr>
                      <a:r>
                        <a:rPr/>
                        <a:t>Have multiple platform accounts</a:t>
                      </a:r>
                    </a:p>
                  </a:txBody>
                </a:tc>
              </a:tr>
            </a:tbl>
          </a:graphicData>
        </a:graphic>
      </p:graphicFrame>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Help:</a:t>
            </a:r>
          </a:p>
        </p:txBody>
      </p:sp>
      <p:sp>
        <p:nvSpPr>
          <p:cNvPr id="3" name="Content Placeholder 2"/>
          <p:cNvSpPr>
            <a:spLocks noGrp="1"/>
          </p:cNvSpPr>
          <p:nvPr>
            <p:ph idx="1"/>
          </p:nvPr>
        </p:nvSpPr>
        <p:spPr/>
        <p:txBody>
          <a:bodyPr/>
          <a:lstStyle/>
          <a:p>
            <a:pPr lvl="0"/>
            <a:r>
              <a:rPr b="1"/>
              <a:t>During class:</a:t>
            </a:r>
            <a:r>
              <a:rPr/>
              <a:t> Immediate assistance available</a:t>
            </a:r>
          </a:p>
          <a:p>
            <a:pPr lvl="0"/>
            <a:r>
              <a:rPr b="1"/>
              <a:t>After class:</a:t>
            </a:r>
            <a:r>
              <a:rPr/>
              <a:t> Email with specific examples</a:t>
            </a:r>
          </a:p>
          <a:p>
            <a:pPr lvl="0"/>
            <a:r>
              <a:rPr b="1"/>
              <a:t>Peer support:</a:t>
            </a:r>
            <a:r>
              <a:rPr/>
              <a:t> Form study groups for collaborative problem-solving</a:t>
            </a:r>
          </a:p>
          <a:p>
            <a:pPr lvl="0"/>
            <a:r>
              <a:rPr b="1"/>
              <a:t>Platform updates:</a:t>
            </a:r>
            <a:r>
              <a:rPr/>
              <a:t> AI tools change rapidly - stay flexible</a:t>
            </a:r>
          </a:p>
          <a:p>
            <a:pPr lvl="0" indent="0" marL="0">
              <a:buNone/>
            </a:pPr>
            <a:r>
              <a:rPr/>
              <a:t>. . .</a:t>
            </a:r>
          </a:p>
          <a:p>
            <a:pPr lvl="0" indent="0" marL="1270000">
              <a:buNone/>
            </a:pPr>
            <a:r>
              <a:rPr sz="2000" b="1"/>
              <a:t>Important</a:t>
            </a:r>
          </a:p>
          <a:p>
            <a:pPr lvl="0" indent="0" marL="1270000">
              <a:buNone/>
            </a:pPr>
            <a:r>
              <a:rPr sz="2000" b="1"/>
              <a:t>Remember:</a:t>
            </a:r>
            <a:r>
              <a:rPr sz="2000"/>
              <a:t> Technology fails sometimes. The workflow principles remain valuable even when specific tools don’t cooperate!</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Q&amp;A and Exploration Time 🎯</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Questions, Your Projects </a:t>
            </a:r>
            <a:r>
              <a:rPr i="1"/>
              <a:t>(15 minutes)</a:t>
            </a:r>
          </a:p>
        </p:txBody>
      </p:sp>
      <p:sp>
        <p:nvSpPr>
          <p:cNvPr id="3" name="Content Placeholder 2"/>
          <p:cNvSpPr>
            <a:spLocks noGrp="1"/>
          </p:cNvSpPr>
          <p:nvPr>
            <p:ph idx="1"/>
          </p:nvPr>
        </p:nvSpPr>
        <p:spPr/>
        <p:txBody>
          <a:bodyPr/>
          <a:lstStyle/>
          <a:p>
            <a:pPr lvl="0" indent="0" marL="0">
              <a:buNone/>
            </a:pPr>
            <a:r>
              <a:rPr b="1"/>
              <a:t>Let’s Discuss:</a:t>
            </a:r>
            <a:r>
              <a:rPr/>
              <a:t> - Specific research applications in your field? - Technical challenges with your setup? - Ethical considerations for your institution? - Integration with existing research tools? - Customizations for your research area?</a:t>
            </a:r>
          </a:p>
          <a:p>
            <a:pPr lvl="0" indent="0" marL="0">
              <a:buNone/>
            </a:pPr>
            <a:r>
              <a:rPr/>
              <a:t>. . .</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Try This Now:</a:t>
            </a:r>
          </a:p>
        </p:txBody>
      </p:sp>
      <p:sp>
        <p:nvSpPr>
          <p:cNvPr id="3" name="Content Placeholder 2"/>
          <p:cNvSpPr>
            <a:spLocks noGrp="1"/>
          </p:cNvSpPr>
          <p:nvPr>
            <p:ph idx="1"/>
          </p:nvPr>
        </p:nvSpPr>
        <p:spPr/>
        <p:txBody>
          <a:bodyPr/>
          <a:lstStyle/>
          <a:p>
            <a:pPr lvl="0" indent="0" marL="0">
              <a:buNone/>
            </a:pPr>
            <a:r>
              <a:rPr b="1"/>
              <a:t>Live practice:</a:t>
            </a:r>
            <a:r>
              <a:rPr/>
              <a:t> Pick a research question from your current studies and run it through Steps 1-3 with your new agent!</a:t>
            </a:r>
          </a:p>
          <a:p>
            <a:pPr lvl="0" indent="0" marL="0">
              <a:buNone/>
            </a:pPr>
            <a:r>
              <a:rPr/>
              <a:t>. . .</a:t>
            </a:r>
          </a:p>
          <a:p>
            <a:pPr lvl="0" indent="0" marL="0">
              <a:buNone/>
            </a:pPr>
            <a:r>
              <a:rPr b="1"/>
              <a:t>Contact Information:</a:t>
            </a:r>
            <a:r>
              <a:rPr/>
              <a:t> - </a:t>
            </a:r>
            <a:r>
              <a:rPr b="1"/>
              <a:t>Email:</a:t>
            </a:r>
            <a:r>
              <a:rPr/>
              <a:t> [your-email@curtin.edu.au] - </a:t>
            </a:r>
            <a:r>
              <a:rPr b="1"/>
              <a:t>Office hours:</a:t>
            </a:r>
            <a:r>
              <a:rPr/>
              <a:t> [Insert schedule] - </a:t>
            </a:r>
            <a:r>
              <a:rPr b="1"/>
              <a:t>Course materials:</a:t>
            </a:r>
            <a:r>
              <a:rPr/>
              <a:t> [GitHub repository link]</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Final Reflection &amp; Success Metrics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Quick Recap: The 10-Step Workflow 📋</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Your Progress</a:t>
            </a:r>
          </a:p>
        </p:txBody>
      </p:sp>
      <p:sp>
        <p:nvSpPr>
          <p:cNvPr id="3" name="Content Placeholder 2"/>
          <p:cNvSpPr>
            <a:spLocks noGrp="1"/>
          </p:cNvSpPr>
          <p:nvPr>
            <p:ph idx="1"/>
          </p:nvPr>
        </p:nvSpPr>
        <p:spPr/>
        <p:txBody>
          <a:bodyPr/>
          <a:lstStyle/>
          <a:p>
            <a:pPr lvl="0" indent="0" marL="0">
              <a:buNone/>
            </a:pPr>
            <a:r>
              <a:rPr b="1"/>
              <a:t>By the end of today, you should be able to:</a:t>
            </a:r>
            <a:r>
              <a:rPr/>
              <a:t> - ✅ Break complex research tasks into manageable steps - ✅ Write effective prompts for each workflow stage - ✅ Critically evaluate AI-generated outputs - ✅ Create and customize your own research agent - ✅ Integrate AI tools with traditional research methods</a:t>
            </a:r>
          </a:p>
          <a:p>
            <a:pPr lvl="0" indent="0" marL="0">
              <a:buNone/>
            </a:pPr>
            <a:r>
              <a:rPr/>
              <a:t>. . .</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Self-Assessment Questions:</a:t>
            </a:r>
          </a:p>
        </p:txBody>
      </p:sp>
      <p:sp>
        <p:nvSpPr>
          <p:cNvPr id="3" name="Content Placeholder 2"/>
          <p:cNvSpPr>
            <a:spLocks noGrp="1"/>
          </p:cNvSpPr>
          <p:nvPr>
            <p:ph idx="1"/>
          </p:nvPr>
        </p:nvSpPr>
        <p:spPr/>
        <p:txBody>
          <a:bodyPr/>
          <a:lstStyle/>
          <a:p>
            <a:pPr lvl="0" indent="-342900" marL="342900">
              <a:buAutoNum type="arabicPeriod"/>
            </a:pPr>
            <a:r>
              <a:rPr/>
              <a:t>Can you explain the 10-step workflow to a colleague?</a:t>
            </a:r>
          </a:p>
          <a:p>
            <a:pPr lvl="0" indent="-342900" marL="342900">
              <a:buAutoNum type="arabicPeriod"/>
            </a:pPr>
            <a:r>
              <a:rPr/>
              <a:t>Do you feel confident starting a research project with AI assistance?</a:t>
            </a:r>
          </a:p>
          <a:p>
            <a:pPr lvl="0" indent="-342900" marL="342900">
              <a:buAutoNum type="arabicPeriod"/>
            </a:pPr>
            <a:r>
              <a:rPr/>
              <a:t>Can you identify when AI outputs need human verification?</a:t>
            </a:r>
          </a:p>
          <a:p>
            <a:pPr lvl="0" indent="-342900" marL="342900">
              <a:buAutoNum type="arabicPeriod"/>
            </a:pPr>
            <a:r>
              <a:rPr/>
              <a:t>Would you recommend this approach to other researchers?</a:t>
            </a:r>
          </a:p>
          <a:p>
            <a:pPr lvl="0" indent="0" marL="0">
              <a:buNone/>
            </a:pPr>
            <a:r>
              <a:rPr/>
              <a:t>. . .</a:t>
            </a:r>
          </a:p>
          <a:p>
            <a:pPr lvl="0" indent="0" marL="1270000">
              <a:buNone/>
            </a:pPr>
            <a:r>
              <a:rPr sz="2000" b="1"/>
              <a:t>Tip</a:t>
            </a:r>
          </a:p>
          <a:p>
            <a:pPr lvl="0" indent="0" marL="1270000">
              <a:buNone/>
            </a:pPr>
            <a:r>
              <a:rPr sz="2000" b="1"/>
              <a:t>Success indicator:</a:t>
            </a:r>
            <a:r>
              <a:rPr sz="2000"/>
              <a:t> You’re excited to try this on your own research, not overwhelmed by the complexity!</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Thank You! 🙏</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You’re Now AI-Empowered Researchers!</a:t>
            </a:r>
          </a:p>
        </p:txBody>
      </p:sp>
      <p:sp>
        <p:nvSpPr>
          <p:cNvPr id="3" name="Content Placeholder 2"/>
          <p:cNvSpPr>
            <a:spLocks noGrp="1"/>
          </p:cNvSpPr>
          <p:nvPr>
            <p:ph idx="1"/>
          </p:nvPr>
        </p:nvSpPr>
        <p:spPr/>
        <p:txBody>
          <a:bodyPr/>
          <a:lstStyle/>
          <a:p>
            <a:pPr lvl="0" indent="0" marL="1270000">
              <a:buNone/>
            </a:pPr>
            <a:r>
              <a:rPr sz="2000" b="1"/>
              <a:t>Remember: Amplification, Not Replacement</a:t>
            </a:r>
          </a:p>
          <a:p>
            <a:pPr lvl="0" indent="0" marL="1270000">
              <a:buNone/>
            </a:pPr>
            <a:r>
              <a:rPr sz="2000"/>
              <a:t>You’re not replacing your scientific expertise—you’re amplifying it with powerful AI tools that handle routine tasks so you can focus on creative thinking and critical analysis.</a:t>
            </a:r>
          </a:p>
          <a:p>
            <a:pPr lvl="0" indent="0" marL="0">
              <a:buNone/>
            </a:pPr>
            <a:r>
              <a:rPr/>
              <a:t>. . .</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Journey Continues:</a:t>
            </a:r>
          </a:p>
        </p:txBody>
      </p:sp>
      <p:sp>
        <p:nvSpPr>
          <p:cNvPr id="3" name="Content Placeholder 2"/>
          <p:cNvSpPr>
            <a:spLocks noGrp="1"/>
          </p:cNvSpPr>
          <p:nvPr>
            <p:ph idx="1"/>
          </p:nvPr>
        </p:nvSpPr>
        <p:spPr/>
        <p:txBody>
          <a:bodyPr/>
          <a:lstStyle/>
          <a:p>
            <a:pPr lvl="0"/>
            <a:r>
              <a:rPr b="1"/>
              <a:t>Today:</a:t>
            </a:r>
            <a:r>
              <a:rPr/>
              <a:t> You learned the workflow and built your agent</a:t>
            </a:r>
          </a:p>
          <a:p>
            <a:pPr lvl="0"/>
            <a:r>
              <a:rPr b="1"/>
              <a:t>Tomorrow:</a:t>
            </a:r>
            <a:r>
              <a:rPr/>
              <a:t> You apply it to real research challenges</a:t>
            </a:r>
            <a:br/>
          </a:p>
          <a:p>
            <a:pPr lvl="0"/>
            <a:r>
              <a:rPr b="1"/>
              <a:t>Next month:</a:t>
            </a:r>
            <a:r>
              <a:rPr/>
              <a:t> You’re mentoring others in AI-assisted research</a:t>
            </a:r>
          </a:p>
          <a:p>
            <a:pPr lvl="0"/>
            <a:r>
              <a:rPr b="1"/>
              <a:t>Next year:</a:t>
            </a:r>
            <a:r>
              <a:rPr/>
              <a:t> You’re publishing papers that showcase the power of human-AI collaboration</a:t>
            </a:r>
          </a:p>
          <a:p>
            <a:pPr lvl="0" indent="0" marL="0">
              <a:buNone/>
            </a:pPr>
            <a:r>
              <a:rPr/>
              <a:t>. . .</a:t>
            </a:r>
          </a:p>
          <a:p>
            <a:pPr lvl="0" indent="0" marL="0">
              <a:buNone/>
            </a:pPr>
            <a:r>
              <a:rPr b="1"/>
              <a:t>Created with assistance from Claude (Anthropic)</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Happy Researching! 🚀</a:t>
            </a:r>
          </a:p>
        </p:txBody>
      </p:sp>
      <p:sp>
        <p:nvSpPr>
          <p:cNvPr id="3" name="Content Placeholder 2"/>
          <p:cNvSpPr>
            <a:spLocks noGrp="1"/>
          </p:cNvSpPr>
          <p:nvPr>
            <p:ph idx="1"/>
          </p:nvPr>
        </p:nvSpPr>
        <p:spPr/>
        <p:txBody>
          <a:bodyPr/>
          <a:lstStyle/>
          <a:p>
            <a:pPr lvl="0" indent="0" marL="1270000">
              <a:buNone/>
            </a:pPr>
            <a:r>
              <a:rPr sz="2000" b="1"/>
              <a:t>Note</a:t>
            </a:r>
          </a:p>
          <a:p>
            <a:pPr lvl="0" indent="0" marL="1270000">
              <a:buNone/>
            </a:pPr>
            <a:r>
              <a:rPr sz="2000" b="1"/>
              <a:t>All course materials, including presentations, datasets, audio guides, and interactive tools, will remain available at:</a:t>
            </a:r>
            <a:r>
              <a:rPr sz="2000"/>
              <a:t> [GitHub Pages URL]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Manual to Magical</dc:title>
  <dc:creator>Michael Borck</dc:creator>
  <cp:keywords/>
  <dcterms:created xsi:type="dcterms:W3CDTF">2025-08-03T09:18:37Z</dcterms:created>
  <dcterms:modified xsi:type="dcterms:W3CDTF">2025-08-03T09:18:37Z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Hands-on Practice &amp; Creating Your AI Research Agent</vt:lpwstr>
  </property>
  <property fmtid="{D5CDD505-2E9C-101B-9397-08002B2CF9AE}" pid="10" name="toc-title">
    <vt:lpwstr>Table of contents</vt:lpwstr>
  </property>
</Properties>
</file>