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9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6" r:id="rId33"/>
    <p:sldId id="300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0C2E7-551D-4190-94E5-E40EA0BA50C0}" v="365" dt="2025-08-03T12:09:36.98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This is Actually a STRONG Prompt!</a:t>
            </a:r>
          </a:p>
          <a:p>
            <a:pPr marL="0" lvl="0" indent="0">
              <a:buNone/>
            </a:pPr>
            <a:endParaRPr b="1"/>
          </a:p>
          <a:p>
            <a:pPr marL="0" lvl="0" indent="0">
              <a:buNone/>
            </a:pPr>
            <a:r>
              <a:rPr b="1"/>
              <a:t>Why it works well: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Specific role:</a:t>
            </a:r>
            <a:r>
              <a:t> AI knows to think like a food science researcher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Clear task:</a:t>
            </a:r>
            <a:r>
              <a:t> Exactly 5 hypotheses, not vague “some ideas”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Detailed format:</a:t>
            </a:r>
            <a:r>
              <a:t> Structured output requirements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Appropriate level:</a:t>
            </a:r>
            <a:r>
              <a:t> Masters-level sets the complexity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Rich context:</a:t>
            </a:r>
            <a:r>
              <a:t> Specific research area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Why This Works Well:</a:t>
            </a:r>
          </a:p>
          <a:p>
            <a:pPr marL="0" lvl="0" indent="0">
              <a:buNone/>
            </a:pPr>
            <a:endParaRPr b="1"/>
          </a:p>
          <a:p>
            <a:pPr lvl="0"/>
            <a:r>
              <a:rPr b="1"/>
              <a:t>Clear context</a:t>
            </a:r>
            <a:r>
              <a:t> about the data type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Specific role</a:t>
            </a:r>
            <a:r>
              <a:t> that guides AI’s analytical approach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Dual action</a:t>
            </a:r>
            <a:r>
              <a:t> with exact quantity (3 areas)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Defined format</a:t>
            </a:r>
            <a:r>
              <a:t> (bullet points)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 b="1"/>
              <a:t>Audience-specific tone</a:t>
            </a:r>
            <a:r>
              <a:t> (research meeting = professional)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480060"/>
            <a:ext cx="4688333" cy="2674620"/>
          </a:xfrm>
        </p:spPr>
        <p:txBody>
          <a:bodyPr anchor="b">
            <a:normAutofit/>
          </a:bodyPr>
          <a:lstStyle/>
          <a:p>
            <a:pPr marL="0" lvl="0" indent="0" algn="l">
              <a:buNone/>
            </a:pPr>
            <a:r>
              <a:rPr lang="en-US" sz="4100"/>
              <a:t>From Manual to Magical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3477006"/>
            <a:ext cx="4688333" cy="1179576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90000"/>
              </a:lnSpc>
              <a:buNone/>
            </a:pPr>
            <a:r>
              <a:rPr lang="en-US" sz="1900"/>
              <a:t>Hands-on Practice &amp; Creating Your AI Research Agent</a:t>
            </a:r>
            <a:br>
              <a:rPr lang="en-US" sz="1900"/>
            </a:br>
            <a:br>
              <a:rPr lang="en-US" sz="1900"/>
            </a:br>
            <a:r>
              <a:rPr lang="en-US" sz="1900"/>
              <a:t>Michael Borck</a:t>
            </a:r>
          </a:p>
        </p:txBody>
      </p:sp>
      <p:pic>
        <p:nvPicPr>
          <p:cNvPr id="5" name="Picture 4" descr="Hands catching rainbow light">
            <a:extLst>
              <a:ext uri="{FF2B5EF4-FFF2-40B4-BE49-F238E27FC236}">
                <a16:creationId xmlns:a16="http://schemas.microsoft.com/office/drawing/2014/main" id="{E43339B7-9723-E832-C6F3-647C9FA5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51" r="29381" b="8"/>
          <a:stretch>
            <a:fillRect/>
          </a:stretch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330695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3219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125451" cy="514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443508"/>
            <a:ext cx="2400300" cy="41892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CRAFT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000" b="1" dirty="0"/>
              <a:t>❌ Before CRAFT (weak example):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lv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</a:rPr>
              <a:t>"What are some food science research ideas?"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2000" dirty="0"/>
              <a:t>or</a:t>
            </a:r>
            <a:endParaRPr lang="en-US" sz="2000" dirty="0">
              <a:ea typeface="Calibri"/>
              <a:cs typeface="Calibri"/>
            </a:endParaRPr>
          </a:p>
          <a:p>
            <a:pPr lv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</a:rPr>
              <a:t>"Give me some research ideas about plant milk."</a:t>
            </a:r>
          </a:p>
          <a:p>
            <a:pPr indent="0">
              <a:lnSpc>
                <a:spcPct val="90000"/>
              </a:lnSpc>
              <a:buNone/>
            </a:pPr>
            <a:endParaRPr lang="en-US" sz="2000" dirty="0">
              <a:latin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Missing: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/>
              <a:t> </a:t>
            </a:r>
            <a:r>
              <a:rPr lang="en-US" sz="2000" b="1" dirty="0"/>
              <a:t>Context:</a:t>
            </a:r>
            <a:r>
              <a:rPr lang="en-US" sz="2000" dirty="0"/>
              <a:t> No research level, paper type, or constraints 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b="1" dirty="0"/>
              <a:t>Role:</a:t>
            </a:r>
            <a:r>
              <a:rPr lang="en-US" sz="2000" dirty="0"/>
              <a:t> AI doesn’t know what expertise to use 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b="1" dirty="0"/>
              <a:t>Action:</a:t>
            </a:r>
            <a:r>
              <a:rPr lang="en-US" sz="2000" dirty="0"/>
              <a:t> Vague “some ideas” vs. specific “5 hypotheses” 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b="1"/>
              <a:t>Format:</a:t>
            </a:r>
            <a:r>
              <a:rPr lang="en-US" sz="2000" dirty="0"/>
              <a:t> No structure for output </a:t>
            </a:r>
            <a:endParaRPr lang="en-US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b="1"/>
              <a:t>Tone:</a:t>
            </a:r>
            <a:r>
              <a:rPr lang="en-US" sz="2000" dirty="0"/>
              <a:t> Unclear if academic, industry, or casual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Let’s Get Started! (again!)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>
              <a:lnSpc>
                <a:spcPct val="90000"/>
              </a:lnSpc>
              <a:buNone/>
            </a:pPr>
            <a:endParaRPr lang="en-US" sz="1300" b="1" dirty="0">
              <a:ea typeface="Calibri"/>
              <a:cs typeface="Calibri"/>
            </a:endParaRPr>
          </a:p>
          <a:p>
            <a:pPr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</a:rPr>
              <a:t>You are an AI research scientist </a:t>
            </a:r>
            <a:r>
              <a:rPr lang="en-US" sz="1600" err="1">
                <a:latin typeface="Courier"/>
              </a:rPr>
              <a:t>specialising</a:t>
            </a:r>
            <a:r>
              <a:rPr lang="en-US" sz="1600" dirty="0">
                <a:latin typeface="Courier"/>
              </a:rPr>
              <a:t> in Food Science. Given the following research area, generate 5 distinct and innovative scientific hypotheses suitable for a Masters-level research paper.
For each hypothesis, include:
- A clear Title
- 3-5 Keywords  
- A short Abstract (under 200 words)
- An explanation of its Novelty and Significance
Research Area: "[YOUR TOPIC FROM HOMEWORK]"</a:t>
            </a:r>
            <a:endParaRPr lang="en-US" sz="16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What Did You Notice?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b="1"/>
              <a:t>Share Your Observations</a:t>
            </a:r>
            <a:endParaRPr lang="en-US" b="1"/>
          </a:p>
          <a:p>
            <a:pPr lvl="0">
              <a:lnSpc>
                <a:spcPct val="90000"/>
              </a:lnSpc>
            </a:pPr>
            <a:r>
              <a:t>Did Copilot generate exactly 5 hypotheses?</a:t>
            </a:r>
            <a:endParaRPr lang="en-US"/>
          </a:p>
          <a:p>
            <a:pPr lvl="0">
              <a:lnSpc>
                <a:spcPct val="90000"/>
              </a:lnSpc>
            </a:pPr>
            <a:r>
              <a:t>Were they all truly distinct?</a:t>
            </a:r>
            <a:endParaRPr lang="en-US"/>
          </a:p>
          <a:p>
            <a:pPr lvl="0">
              <a:lnSpc>
                <a:spcPct val="90000"/>
              </a:lnSpc>
            </a:pPr>
            <a:r>
              <a:t>How was the formatting?</a:t>
            </a:r>
            <a:endParaRPr lang="en-US"/>
          </a:p>
          <a:p>
            <a:pPr lvl="0">
              <a:lnSpc>
                <a:spcPct val="90000"/>
              </a:lnSpc>
            </a:pPr>
            <a:r>
              <a:t>Any surprising ideas?</a:t>
            </a:r>
            <a:endParaRPr lang="en-US"/>
          </a:p>
          <a:p>
            <a:pPr lvl="0">
              <a:lnSpc>
                <a:spcPct val="90000"/>
              </a:lnSpc>
            </a:pPr>
            <a:r>
              <a:t>Quality of the abstracts?</a:t>
            </a:r>
            <a:endParaRPr lang="en-US"/>
          </a:p>
          <a:p>
            <a:pPr marL="0" lvl="0" indent="0">
              <a:lnSpc>
                <a:spcPct val="90000"/>
              </a:lnSpc>
              <a:buNone/>
            </a:pPr>
            <a:r>
              <a:rPr b="1"/>
              <a:t>Key Learning:</a:t>
            </a:r>
            <a:r>
              <a:t> Even with identical CRAFT structures, AI generates different outputs based on YOUR specific topic. This diversity is valuable!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343463"/>
            <a:ext cx="2240924" cy="2240924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t>✅ </a:t>
            </a:r>
            <a:r>
              <a:rPr b="1"/>
              <a:t>CRAFT Analysis of This Prompt: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08249"/>
              </p:ext>
            </p:extLst>
          </p:nvPr>
        </p:nvGraphicFramePr>
        <p:xfrm>
          <a:off x="628650" y="1424870"/>
          <a:ext cx="7886697" cy="328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0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dirty="0"/>
                        <a:t>Element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dirty="0"/>
                        <a:t>✅/❌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dirty="0"/>
                        <a:t>What’s There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C</a:t>
                      </a:r>
                      <a:r>
                        <a:rPr lang="en-US" sz="1800" dirty="0"/>
                        <a:t>ontext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“Given the following research area” + “Masters-level research paper”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R</a:t>
                      </a:r>
                      <a:r>
                        <a:rPr lang="en-US" sz="1800" dirty="0"/>
                        <a:t>ole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“You are an AI research scientist </a:t>
                      </a:r>
                      <a:r>
                        <a:rPr lang="en-US" sz="1800" err="1"/>
                        <a:t>specialising</a:t>
                      </a:r>
                      <a:r>
                        <a:rPr lang="en-US" sz="1800" dirty="0"/>
                        <a:t> in Food Science”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A</a:t>
                      </a:r>
                      <a:r>
                        <a:rPr lang="en-US" sz="1800" dirty="0"/>
                        <a:t>ction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“generate 5 distinct and innovative scientific hypotheses”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F</a:t>
                      </a:r>
                      <a:r>
                        <a:rPr lang="en-US" sz="1800" dirty="0"/>
                        <a:t>ormat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Detailed list: Title, Keywords, Abstract, Novelty explanation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</a:t>
                      </a:r>
                      <a:r>
                        <a:rPr lang="en-US" sz="1800" dirty="0"/>
                        <a:t>one/Target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dirty="0"/>
                        <a:t>“scientific hypotheses” + “Masters-level” = academic tone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047514"/>
            <a:ext cx="2430380" cy="3048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Did it work?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144524"/>
            <a:ext cx="4152298" cy="2951461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Success Check: ✅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Ideas are specific and detailed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Academic language throughout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Clear research questions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Red Flags: ❌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Vague or generic suggestions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Repetitive ideas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No specific methodology mentioned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Step 2: Scoring and Selection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 fontScale="92500" lnSpcReduction="10000"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300" b="1" dirty="0"/>
              <a:t>Copy your hypotheses back into Copilot</a:t>
            </a:r>
          </a:p>
          <a:p>
            <a:pPr marL="0" lvl="0" indent="0">
              <a:lnSpc>
                <a:spcPct val="90000"/>
              </a:lnSpc>
              <a:buNone/>
            </a:pPr>
            <a:endParaRPr lang="en-US" sz="1300" b="1" dirty="0">
              <a:ea typeface="Calibri"/>
              <a:cs typeface="Calibri"/>
            </a:endParaRPr>
          </a:p>
          <a:p>
            <a:pPr lv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</a:rPr>
              <a:t>Here are 5 research hypotheses I generated. 
Please score each from 1-10 on:
- Originality (1=common, 10=groundbreaking)
- Feasibility (1=impossible, 10=easily doable for Masters)  
- Potential Impact (1=minor contribution, 10=field-changing)
Present as a table with total scores and recommend the top 3.
Explain your reasoning for the scores.
[PASTE YOUR 5 HYPOTHESES HERE]</a:t>
            </a:r>
          </a:p>
          <a:p>
            <a:pPr marL="0" lvl="0" indent="0">
              <a:lnSpc>
                <a:spcPct val="90000"/>
              </a:lnSpc>
              <a:buNone/>
            </a:pPr>
            <a:endParaRPr lang="en-US" sz="1300" b="1" dirty="0">
              <a:ea typeface="Calibri"/>
              <a:cs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sz="1300" b="1" dirty="0"/>
              <a:t>Question:</a:t>
            </a:r>
            <a:r>
              <a:rPr lang="en-US" sz="1300" dirty="0"/>
              <a:t> Which hypothesis scored highest? Do you agree with the AI’s reasoning?</a:t>
            </a:r>
            <a:endParaRPr lang="en-US" sz="13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Step 3: Feasibility Testing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Let’s Design an Experiment!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Select your top hypothesis and use this CRAFT prompt:</a:t>
            </a:r>
          </a:p>
          <a:p>
            <a:pPr lvl="0" indent="0">
              <a:lnSpc>
                <a:spcPct val="90000"/>
              </a:lnSpc>
              <a:buNone/>
            </a:pPr>
            <a:r>
              <a:rPr lang="en-US" sz="1100">
                <a:latin typeface="Courier"/>
              </a:rPr>
              <a:t>I have selected this hypothesis:
[PASTE YOUR #1 HYPOTHESIS]
Design a minimal, step-by-step experimental plan to test 
its basic feasibility. This should be a small-scale 
prototype, not a full study.
Include:
- Materials needed (be specific about equipment)
- Step-by-step procedure (numbered list)
- Expected measurements and units
- Estimated timeline with milestones
- Budget estimate (if possible)
- Potential challenges and solutions
After the plan, generate a small table of simulated 
data (5-10 rows) showing what results we might expect.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415614"/>
            <a:ext cx="4306641" cy="430664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967323"/>
            <a:ext cx="2738325" cy="3203223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4200" b="1">
                <a:solidFill>
                  <a:srgbClr val="FFFFFF"/>
                </a:solidFill>
              </a:rPr>
              <a:t>Success Metrics for Steps 1-3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280795"/>
            <a:ext cx="128637" cy="128636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813380"/>
            <a:ext cx="118159" cy="118159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388800"/>
            <a:ext cx="3578706" cy="4378461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Your outputs should have:</a:t>
            </a:r>
          </a:p>
          <a:p>
            <a:pPr marL="0" lvl="0" indent="0">
              <a:buNone/>
            </a:pPr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✅ Quality Indicators: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Specific numerical values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Clear timelines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Detailed procedures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Realistic resource needs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Academic language</a:t>
            </a:r>
          </a:p>
          <a:p>
            <a:pPr marL="0" lvl="0" indent="0">
              <a:buNone/>
            </a:pPr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❌ Warning Signs: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Vague instructions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Unrealistic timelines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Missing key details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Generic recommendations</a:t>
            </a:r>
          </a:p>
          <a:p>
            <a:pPr lvl="0"/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No specific measurements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4313865"/>
            <a:ext cx="84319" cy="84319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2707795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Quick Self Assessment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b="1" dirty="0"/>
              <a:t>Quick Poll: How Are We Doing?</a:t>
            </a:r>
          </a:p>
          <a:p>
            <a:pPr lvl="0"/>
            <a:r>
              <a:rPr dirty="0"/>
              <a:t>🟢 </a:t>
            </a:r>
            <a:r>
              <a:rPr b="1" dirty="0"/>
              <a:t>Green:</a:t>
            </a:r>
            <a:r>
              <a:rPr dirty="0"/>
              <a:t> My outputs are detailed and actionable</a:t>
            </a:r>
            <a:endParaRPr dirty="0">
              <a:ea typeface="Calibri"/>
              <a:cs typeface="Calibri"/>
            </a:endParaRPr>
          </a:p>
          <a:p>
            <a:pPr lvl="0"/>
            <a:r>
              <a:rPr dirty="0"/>
              <a:t>🟡 </a:t>
            </a:r>
            <a:r>
              <a:rPr b="1" dirty="0"/>
              <a:t>Yellow:</a:t>
            </a:r>
            <a:r>
              <a:rPr dirty="0"/>
              <a:t> Some good parts, some vague parts</a:t>
            </a:r>
            <a:endParaRPr dirty="0">
              <a:ea typeface="Calibri"/>
              <a:cs typeface="Calibri"/>
            </a:endParaRPr>
          </a:p>
          <a:p>
            <a:pPr lvl="0"/>
            <a:r>
              <a:t>🔴 </a:t>
            </a:r>
            <a:r>
              <a:rPr b="1"/>
              <a:t>Red:</a:t>
            </a:r>
            <a:r>
              <a:t> Most outputs are too generic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b="1" dirty="0"/>
              <a:t>If you’re yellow/red:</a:t>
            </a:r>
            <a:r>
              <a:rPr lang="en-US" dirty="0"/>
              <a:t>  </a:t>
            </a:r>
            <a:r>
              <a:rPr dirty="0"/>
              <a:t>Try adding “Be more specific” to your prompts!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Working with Real Data (Optional Demo)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b="1"/>
              <a:t>If You Have Data to Practice With…</a:t>
            </a:r>
          </a:p>
          <a:p>
            <a:pPr marL="0" lvl="0" indent="0">
              <a:buNone/>
            </a:pPr>
            <a:r>
              <a:rPr b="1"/>
              <a:t>For those who brought data or want to try our sample datasets:</a:t>
            </a:r>
          </a:p>
          <a:p>
            <a:pPr marL="342900" lvl="0" indent="-342900">
              <a:buAutoNum type="arabicPeriod"/>
            </a:pPr>
            <a:r>
              <a:rPr b="1"/>
              <a:t>Upload your CSV</a:t>
            </a:r>
            <a:r>
              <a:t> to Copilot</a:t>
            </a:r>
          </a:p>
          <a:p>
            <a:pPr marL="342900" lvl="0" indent="-342900">
              <a:buAutoNum type="arabicPeriod"/>
            </a:pPr>
            <a:r>
              <a:rPr b="1"/>
              <a:t>Ask basic questions</a:t>
            </a:r>
            <a:r>
              <a:t> about patterns and trends</a:t>
            </a:r>
          </a:p>
          <a:p>
            <a:pPr marL="342900" lvl="0" indent="-342900">
              <a:buAutoNum type="arabicPeriod"/>
            </a:pPr>
            <a:r>
              <a:rPr b="1"/>
              <a:t>Request simple visualisations</a:t>
            </a:r>
          </a:p>
          <a:p>
            <a:pPr marL="342900" lvl="0" indent="-342900">
              <a:buAutoNum type="arabicPeriod"/>
            </a:pPr>
            <a:r>
              <a:rPr b="1"/>
              <a:t>Generate interpretations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Back!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What We’ll Do:</a:t>
            </a:r>
          </a:p>
          <a:p>
            <a:pPr lvl="0"/>
            <a:r>
              <a:t>Practice the workflow hands-on</a:t>
            </a:r>
          </a:p>
          <a:p>
            <a:pPr lvl="0"/>
            <a:r>
              <a:t>Analyse real(istic) food science data</a:t>
            </a:r>
          </a:p>
          <a:p>
            <a:pPr lvl="0"/>
            <a:r>
              <a:t>Create your own AI research agent</a:t>
            </a:r>
          </a:p>
          <a:p>
            <a:pPr lvl="0"/>
            <a:r>
              <a:t>Level up your research game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What You Need:</a:t>
            </a:r>
          </a:p>
          <a:p>
            <a:pPr lvl="0"/>
            <a:r>
              <a:t>Microsoft Copilot access</a:t>
            </a:r>
          </a:p>
          <a:p>
            <a:pPr lvl="0"/>
            <a:r>
              <a:t>One of our datasets</a:t>
            </a:r>
          </a:p>
          <a:p>
            <a:pPr lvl="0"/>
            <a:r>
              <a:t>Your curiosity!</a:t>
            </a:r>
          </a:p>
          <a:p>
            <a:pPr lvl="0"/>
            <a:r>
              <a:rPr b="1"/>
              <a:t>A research topic in mind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Sample CRAFT prompt for data:**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1" y="443508"/>
            <a:ext cx="6155814" cy="4189214"/>
          </a:xfrm>
        </p:spPr>
        <p:txBody>
          <a:bodyPr anchor="ctr">
            <a:normAutofit fontScale="92500" lnSpcReduction="10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</a:rPr>
              <a:t>I've uploaded a food science dataset </a:t>
            </a:r>
            <a:r>
              <a:rPr lang="en-US" sz="2000">
                <a:latin typeface="Courier"/>
              </a:rPr>
              <a:t>from [study type/context].</a:t>
            </a:r>
            <a:endParaRPr lang="en-US"/>
          </a:p>
          <a:p>
            <a:pPr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</a:rPr>
              <a:t> 
You are an experienced data analyst </a:t>
            </a:r>
            <a:r>
              <a:rPr lang="en-US" sz="2000" dirty="0" err="1">
                <a:latin typeface="Courier"/>
              </a:rPr>
              <a:t>specialising</a:t>
            </a:r>
            <a:r>
              <a:rPr lang="en-US" sz="2000" dirty="0">
                <a:latin typeface="Courier"/>
              </a:rPr>
              <a:t> in food research.  </a:t>
            </a:r>
            <a:r>
              <a:rPr lang="en-US" sz="2000" dirty="0" err="1">
                <a:latin typeface="Courier"/>
              </a:rPr>
              <a:t>Summarise</a:t>
            </a:r>
            <a:r>
              <a:rPr lang="en-US" sz="2000" dirty="0">
                <a:latin typeface="Courier"/>
              </a:rPr>
              <a:t> the key findings and suggest 3 areas for deeper investigation that would be suitable for follow-up studies. 
</a:t>
            </a:r>
          </a:p>
          <a:p>
            <a:pPr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</a:rPr>
              <a:t>Present as bullet points suitable for a research meeting, with each point including a brief rationale.</a:t>
            </a: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b="1" dirty="0"/>
          </a:p>
          <a:p>
            <a:pPr marL="0" indent="0">
              <a:lnSpc>
                <a:spcPct val="90000"/>
              </a:lnSpc>
              <a:buNone/>
            </a:pPr>
            <a:endParaRPr lang="en-US" sz="17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700" b="1" dirty="0"/>
              <a:t>Remember:</a:t>
            </a:r>
            <a:r>
              <a:rPr lang="en-US" sz="1700" dirty="0"/>
              <a:t> Always verify AI interpretations of your data!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343463"/>
            <a:ext cx="2240924" cy="2240924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US" dirty="0"/>
              <a:t>✅ </a:t>
            </a:r>
            <a:r>
              <a:rPr lang="en-US" b="1" dirty="0"/>
              <a:t>CRAFT Analysis of This Prompt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28650" y="1653290"/>
          <a:ext cx="7886702" cy="269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0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Element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✅/❌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What’s There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b="1"/>
                        <a:t>C</a:t>
                      </a:r>
                      <a:r>
                        <a:rPr lang="en-US" sz="1100"/>
                        <a:t>ontext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“I’ve uploaded a dataset form [study/type]”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b="1"/>
                        <a:t>R</a:t>
                      </a:r>
                      <a:r>
                        <a:rPr lang="en-US" sz="1100"/>
                        <a:t>ole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“You are an experienced food research data analyst”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b="1"/>
                        <a:t>A</a:t>
                      </a:r>
                      <a:r>
                        <a:rPr lang="en-US" sz="1100"/>
                        <a:t>ction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“Summarise key findings and suggest 3 areas for deeper investigation”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01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b="1"/>
                        <a:t>F</a:t>
                      </a:r>
                      <a:r>
                        <a:rPr lang="en-US" sz="1100"/>
                        <a:t>ormat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“Present as bullet points”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43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 b="1"/>
                        <a:t>T</a:t>
                      </a:r>
                      <a:r>
                        <a:rPr lang="en-US" sz="1100"/>
                        <a:t>one/Target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✅</a:t>
                      </a:r>
                    </a:p>
                  </a:txBody>
                  <a:tcPr marL="76140" marR="76140" marT="38070" marB="380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“suitable for a research meeting and rationale” (professional/academic tone)</a:t>
                      </a:r>
                    </a:p>
                  </a:txBody>
                  <a:tcPr marL="76140" marR="76140" marT="38070" marB="38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Building Your Research Process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From Manual Steps to Systematic Approach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What we just did manually: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Step 1: Generated ideas with specific prompts</a:t>
            </a:r>
          </a:p>
          <a:p>
            <a:pPr lvl="0">
              <a:lnSpc>
                <a:spcPct val="90000"/>
              </a:lnSpc>
            </a:pPr>
            <a:r>
              <a:rPr lang="en-US" sz="1900"/>
              <a:t>Step 2: Evaluated and ranked systematically</a:t>
            </a:r>
            <a:br>
              <a:rPr lang="en-US" sz="1900"/>
            </a:br>
            <a:endParaRPr lang="en-US" sz="1900"/>
          </a:p>
          <a:p>
            <a:pPr lvl="0">
              <a:lnSpc>
                <a:spcPct val="90000"/>
              </a:lnSpc>
            </a:pPr>
            <a:r>
              <a:rPr lang="en-US" sz="1900"/>
              <a:t>Step 3: Designed feasibility studies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How to make this repeatable: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900" b="1"/>
              <a:t>Save your successful prompts</a:t>
            </a:r>
            <a:r>
              <a:rPr lang="en-US" sz="1900"/>
              <a:t> in a document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900" b="1"/>
              <a:t>Create templates</a:t>
            </a:r>
            <a:r>
              <a:rPr lang="en-US" sz="1900"/>
              <a:t> for your research area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900" b="1"/>
              <a:t>Build prompt libraries</a:t>
            </a:r>
            <a:r>
              <a:rPr lang="en-US" sz="1900"/>
              <a:t> for different tasks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900" b="1"/>
              <a:t>Develop your personal workflow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b="1"/>
              <a:t>The goal:</a:t>
            </a:r>
            <a:r>
              <a:rPr lang="en-US" sz="1900"/>
              <a:t> Turn today’s manual process into your efficient research system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Advanced CRAFT Techniques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Beyond the Basics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Prompt Chaining: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/>
              <a:t>“Generate 5 hypotheses about [topic]”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/>
              <a:t>“Score the above hypotheses for feasibility”</a:t>
            </a: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/>
              <a:t>“Design an experiment for the top-ranked hypothesis”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Role Switching: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“As a journal reviewer, critique this hypothesis”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“As an industry expert, assess commercial potential”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“As a student, explain this in simple terms”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Iterative Refinement: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“Make this more specific”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“Add industry applications”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“Consider budget constraints”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“Include potential risks”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Your Personal Prompt Library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Start Building Today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Essential Templates to Save: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Idea Generation:</a:t>
            </a:r>
          </a:p>
          <a:p>
            <a:pPr lvl="0" indent="0">
              <a:lnSpc>
                <a:spcPct val="90000"/>
              </a:lnSpc>
              <a:buNone/>
            </a:pPr>
            <a:r>
              <a:rPr lang="en-US" sz="1100">
                <a:latin typeface="Courier"/>
              </a:rPr>
              <a:t>You are an AI research scientist specialising in [FIELD].
Generate [NUMBER] innovative hypotheses for [LEVEL]-level 
research on [TOPIC]. Include title, keywords, abstract, 
and significance for each.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Literature Review:</a:t>
            </a:r>
          </a:p>
          <a:p>
            <a:pPr lvl="0" indent="0">
              <a:lnSpc>
                <a:spcPct val="90000"/>
              </a:lnSpc>
              <a:buNone/>
            </a:pPr>
            <a:r>
              <a:rPr lang="en-US" sz="1100">
                <a:latin typeface="Courier"/>
              </a:rPr>
              <a:t>You are an academic researcher. Summarise the current state 
of research on [TOPIC]. Identify 3 key gaps that warrant 
further investigation. Use academic tone suitable for 
peer review.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100" b="1"/>
              <a:t>Methodology Design:</a:t>
            </a:r>
          </a:p>
          <a:p>
            <a:pPr lvl="0" indent="0">
              <a:lnSpc>
                <a:spcPct val="90000"/>
              </a:lnSpc>
              <a:buNone/>
            </a:pPr>
            <a:r>
              <a:rPr lang="en-US" sz="1100">
                <a:latin typeface="Courier"/>
              </a:rPr>
              <a:t>Design a [SCALE] experimental protocol to test [HYPOTHESIS].
Include materials, procedures, measurements, timeline, and 
expected challenges. Present as a structured research plan.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Quality Control and Verification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804284" cy="4189214"/>
          </a:xfrm>
        </p:spPr>
        <p:txBody>
          <a:bodyPr anchor="ctr">
            <a:normAutofit fontScale="85000" lnSpcReduction="20000"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900" b="1" dirty="0"/>
              <a:t>Your AI Safety Checklist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Always Check:</a:t>
            </a:r>
            <a:r>
              <a:rPr lang="en-US" sz="1900" dirty="0"/>
              <a:t> </a:t>
            </a:r>
            <a:endParaRPr lang="en-US" sz="19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✅ Do the numbers make scientific sense?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✅ Are the methodologies appropriate for the question?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✅ Do timelines and budgets seem realistic?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✅ Are safety and ethical considerations included?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✅ Can you actually access the suggested equipment or materials?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Red Flags:</a:t>
            </a:r>
            <a:r>
              <a:rPr lang="en-US" sz="1900" dirty="0"/>
              <a:t> 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❌ Unusually perfect or round numbers 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❌ Methodologies that seem too complex or too simple 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❌ Missing safety protocols 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- ❌ Unrealistic timelines or budgets </a:t>
            </a:r>
            <a:endParaRPr lang="en-US"/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dirty="0"/>
              <a:t>- ❌ Citations you can’t verify</a:t>
            </a: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900" b="1" dirty="0"/>
              <a:t>When in doubt:</a:t>
            </a:r>
            <a:r>
              <a:rPr lang="en-US" sz="1900" dirty="0"/>
              <a:t> Ask a follow-up question or consult with supervisors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Reflection Moment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300" b="1"/>
              <a:t>What You’ve Accomplished Today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In 30 minutes of hands-on practice:</a:t>
            </a:r>
            <a:r>
              <a:rPr lang="en-US" sz="130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✅ Generated research hypotheses for YOUR topic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✅ Systematically evaluated and ranked ideas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✅ Designed feasibility studies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✅ Learned CRAFT framework for better prompts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300"/>
              <a:t>- ✅ Built your personal prompt templates</a:t>
            </a:r>
            <a:endParaRPr lang="en-US" sz="13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1"/>
          </a:p>
          <a:p>
            <a:pPr marL="0" indent="0">
              <a:lnSpc>
                <a:spcPct val="90000"/>
              </a:lnSpc>
              <a:buNone/>
            </a:pPr>
            <a:r>
              <a:rPr lang="en-US" sz="1300" b="1"/>
              <a:t>Traditional Approach Time:</a:t>
            </a:r>
            <a:r>
              <a:rPr lang="en-US" sz="130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Literature review to find gaps: 2-3 weeks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Hypothesis development: 1-2 weeks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- Initial experimental design: 1 week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300"/>
              <a:t>- </a:t>
            </a:r>
            <a:r>
              <a:rPr lang="en-US" sz="1300" b="1"/>
              <a:t>Total: 4-6 weeks</a:t>
            </a:r>
            <a:endParaRPr lang="en-US" sz="13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1"/>
          </a:p>
          <a:p>
            <a:pPr marL="0" indent="0">
              <a:lnSpc>
                <a:spcPct val="90000"/>
              </a:lnSpc>
              <a:buNone/>
            </a:pPr>
            <a:endParaRPr lang="en-US" sz="1300" b="1"/>
          </a:p>
          <a:p>
            <a:pPr marL="0" lvl="0" indent="0">
              <a:lnSpc>
                <a:spcPct val="90000"/>
              </a:lnSpc>
              <a:buNone/>
            </a:pPr>
            <a:r>
              <a:rPr lang="en-US" sz="1300" b="1"/>
              <a:t>But remember:</a:t>
            </a:r>
            <a:r>
              <a:rPr lang="en-US" sz="1300"/>
              <a:t> AI accelerates the process - human expertise ensures quality and makes final decisions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3219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125451" cy="514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443508"/>
            <a:ext cx="2400300" cy="41892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Integration with Your Studies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This Week:</a:t>
            </a:r>
            <a:endParaRPr lang="en-US"/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 b="1" dirty="0"/>
              <a:t>Apply the 3-step process</a:t>
            </a:r>
            <a:r>
              <a:rPr lang="en-US" sz="1500" dirty="0"/>
              <a:t> to your current assignments</a:t>
            </a:r>
            <a:endParaRPr lang="en-US" sz="1500" dirty="0">
              <a:ea typeface="Calibri"/>
              <a:cs typeface="Calibri"/>
            </a:endParaRP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 b="1" dirty="0"/>
              <a:t>Build your prompt library</a:t>
            </a:r>
            <a:r>
              <a:rPr lang="en-US" sz="1500" dirty="0"/>
              <a:t> with successful templates</a:t>
            </a:r>
            <a:endParaRPr lang="en-US" sz="1500" dirty="0">
              <a:ea typeface="Calibri"/>
              <a:cs typeface="Calibri"/>
            </a:endParaRP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 b="1" dirty="0"/>
              <a:t>Practice CRAFT framework</a:t>
            </a:r>
            <a:r>
              <a:rPr lang="en-US" sz="1500" dirty="0"/>
              <a:t> on different topics</a:t>
            </a:r>
            <a:endParaRPr lang="en-US" sz="1500" dirty="0">
              <a:ea typeface="Calibri"/>
              <a:cs typeface="Calibri"/>
            </a:endParaRPr>
          </a:p>
          <a:p>
            <a:pPr marL="342900" lvl="0" indent="-342900">
              <a:lnSpc>
                <a:spcPct val="90000"/>
              </a:lnSpc>
              <a:buAutoNum type="arabicPeriod"/>
            </a:pPr>
            <a:r>
              <a:rPr lang="en-US" sz="1500" b="1" dirty="0"/>
              <a:t>Share successes</a:t>
            </a:r>
            <a:r>
              <a:rPr lang="en-US" sz="1500" dirty="0"/>
              <a:t> (and failures!) with classmates</a:t>
            </a:r>
            <a:endParaRPr lang="en-US" sz="15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 dirty="0"/>
              <a:t>This Month:</a:t>
            </a:r>
            <a:endParaRPr lang="en-US" dirty="0"/>
          </a:p>
          <a:p>
            <a:pPr lvl="0">
              <a:lnSpc>
                <a:spcPct val="90000"/>
              </a:lnSpc>
            </a:pPr>
            <a:r>
              <a:rPr lang="en-US" sz="1500" dirty="0"/>
              <a:t>Use for literature reviews and research proposals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Apply to lab report writing and data interpretation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Integrate with thesis planning and development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Develop field-specific prompt variations</a:t>
            </a:r>
            <a:endParaRPr lang="en-US" sz="15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This Semester:</a:t>
            </a:r>
            <a:endParaRPr lang="en-US"/>
          </a:p>
          <a:p>
            <a:pPr lvl="0">
              <a:lnSpc>
                <a:spcPct val="90000"/>
              </a:lnSpc>
            </a:pPr>
            <a:r>
              <a:rPr lang="en-US" sz="1500" dirty="0"/>
              <a:t>Build comprehensive research workflows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Create collaboration templates for group projects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Develop peer review and feedback processes</a:t>
            </a:r>
            <a:endParaRPr lang="en-US" sz="15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Best Practices for Long-term Success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Sustainable AI-Assisted Research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Do: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✅ </a:t>
            </a:r>
            <a:r>
              <a:rPr lang="en-US" sz="1500" b="1"/>
              <a:t>Always verify</a:t>
            </a:r>
            <a:r>
              <a:rPr lang="en-US" sz="1500"/>
              <a:t> AI outputs with peer-reviewed sources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✅ </a:t>
            </a:r>
            <a:r>
              <a:rPr lang="en-US" sz="1500" b="1"/>
              <a:t>Keep humans central</a:t>
            </a:r>
            <a:r>
              <a:rPr lang="en-US" sz="1500"/>
              <a:t> to all strategic decisions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✅ </a:t>
            </a:r>
            <a:r>
              <a:rPr lang="en-US" sz="1500" b="1"/>
              <a:t>Document your processes</a:t>
            </a:r>
            <a:r>
              <a:rPr lang="en-US" sz="1500"/>
              <a:t> for reproducibility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✅ </a:t>
            </a:r>
            <a:r>
              <a:rPr lang="en-US" sz="1500" b="1"/>
              <a:t>Iterate and improve</a:t>
            </a:r>
            <a:r>
              <a:rPr lang="en-US" sz="1500"/>
              <a:t> based on results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✅ </a:t>
            </a:r>
            <a:r>
              <a:rPr lang="en-US" sz="1500" b="1"/>
              <a:t>Cite AI assistance</a:t>
            </a:r>
            <a:r>
              <a:rPr lang="en-US" sz="1500"/>
              <a:t> appropriately in academic work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/>
              <a:t>Don’t: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❌ </a:t>
            </a:r>
            <a:r>
              <a:rPr lang="en-US" sz="1500" b="1"/>
              <a:t>Accept first outputs</a:t>
            </a:r>
            <a:r>
              <a:rPr lang="en-US" sz="1500"/>
              <a:t> without refinement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❌ </a:t>
            </a:r>
            <a:r>
              <a:rPr lang="en-US" sz="1500" b="1"/>
              <a:t>Use AI for final decisions</a:t>
            </a:r>
            <a:r>
              <a:rPr lang="en-US" sz="1500"/>
              <a:t> without human judgment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❌ </a:t>
            </a:r>
            <a:r>
              <a:rPr lang="en-US" sz="1500" b="1"/>
              <a:t>Skip verification</a:t>
            </a:r>
            <a:r>
              <a:rPr lang="en-US" sz="1500"/>
              <a:t> of facts and figures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❌ </a:t>
            </a:r>
            <a:r>
              <a:rPr lang="en-US" sz="1500" b="1"/>
              <a:t>Plagiarise or misrepresent</a:t>
            </a:r>
            <a:r>
              <a:rPr lang="en-US" sz="1500"/>
              <a:t> AI-generated content</a:t>
            </a:r>
          </a:p>
          <a:p>
            <a:pPr lvl="0">
              <a:lnSpc>
                <a:spcPct val="90000"/>
              </a:lnSpc>
            </a:pPr>
            <a:r>
              <a:rPr lang="en-US" sz="1500"/>
              <a:t>❌ </a:t>
            </a:r>
            <a:r>
              <a:rPr lang="en-US" sz="1500" b="1"/>
              <a:t>Ignore institutional</a:t>
            </a:r>
            <a:r>
              <a:rPr lang="en-US" sz="1500"/>
              <a:t> AI policies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Ethical Guidelines &amp; Academic Integrity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500" b="1" dirty="0"/>
              <a:t>Required Citation Example: </a:t>
            </a:r>
            <a:r>
              <a:rPr lang="en-US" sz="1500" i="1" dirty="0"/>
              <a:t>“Research methodology development was assisted by Microsoft Copilot (Microsoft Corporation, 2024). All generated hypotheses and experimental designs were subsequently validated against peer-reviewed literature and refined through expert consultation.”</a:t>
            </a:r>
            <a:endParaRPr lang="en-US" sz="15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 dirty="0"/>
              <a:t>What to Always Cite:</a:t>
            </a:r>
            <a:endParaRPr lang="en-US" dirty="0"/>
          </a:p>
          <a:p>
            <a:pPr lvl="0">
              <a:lnSpc>
                <a:spcPct val="90000"/>
              </a:lnSpc>
            </a:pPr>
            <a:r>
              <a:rPr lang="en-US" sz="1500" dirty="0"/>
              <a:t>✅ Hypothesis generation assistance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✅ Experimental design suggestions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✅ Data analysis approaches</a:t>
            </a:r>
            <a:endParaRPr lang="en-US" sz="15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500" dirty="0"/>
              <a:t>✅ Writing structure and </a:t>
            </a:r>
            <a:r>
              <a:rPr lang="en-US" sz="1500" dirty="0" err="1"/>
              <a:t>organisation</a:t>
            </a:r>
            <a:endParaRPr lang="en-US" sz="1500" dirty="0" err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en-US" sz="1500" b="1" dirty="0"/>
              <a:t>Institution-specific guidelines:</a:t>
            </a:r>
            <a:r>
              <a:rPr lang="en-US" sz="1500" dirty="0"/>
              <a:t> Always check your university’s AI policy - requirements may vary!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144524"/>
            <a:ext cx="4152298" cy="29514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b="1"/>
              <a:t>Today’s Goal:</a:t>
            </a:r>
            <a:r>
              <a:t> By the end, you’ll confidently use AI for your own research projects!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3219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125451" cy="514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443508"/>
            <a:ext cx="2400300" cy="41892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Next Steps &amp; Advanced Applications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800" b="1" dirty="0"/>
              <a:t>Advanced Applications:</a:t>
            </a:r>
            <a:endParaRPr lang="en-US" sz="18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800" dirty="0"/>
              <a:t>Multi-study research planning</a:t>
            </a:r>
            <a:endParaRPr lang="en-US" sz="18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800" dirty="0"/>
              <a:t>Grant proposal development</a:t>
            </a:r>
            <a:endParaRPr lang="en-US" sz="18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800" dirty="0"/>
              <a:t>Conference presentation creation</a:t>
            </a:r>
            <a:endParaRPr lang="en-US" sz="18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800" dirty="0"/>
              <a:t>Peer review simulation</a:t>
            </a:r>
            <a:endParaRPr lang="en-US" sz="1800" dirty="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800" dirty="0"/>
              <a:t>Research collaboration planning</a:t>
            </a:r>
            <a:endParaRPr lang="en-US" sz="18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ea typeface="Calibri"/>
              <a:cs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sz="1800" b="1" dirty="0"/>
              <a:t>Community Building:</a:t>
            </a:r>
            <a:r>
              <a:rPr lang="en-US" sz="1800" dirty="0"/>
              <a:t> Consider forming study groups to share AI research techniques and improve workflows together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0"/>
            <a:ext cx="851299" cy="35849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315D-8DFD-B22D-9CEA-212BC821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r>
              <a:rPr lang="en-US" b="1">
                <a:ea typeface="Calibri"/>
                <a:cs typeface="Calibri"/>
              </a:rPr>
              <a:t>Can you?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16783" y="1637417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9590-EA62-FE16-B9BE-927F6192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✅ Use CRAFT framework to write effective research prompts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✅ Apply the 3-step workflow to any research topic</a:t>
            </a:r>
          </a:p>
          <a:p>
            <a:r>
              <a:rPr lang="en-US" dirty="0">
                <a:ea typeface="Calibri"/>
                <a:cs typeface="Calibri"/>
              </a:rPr>
              <a:t>✅ Critically evaluate AI-generated research suggestions</a:t>
            </a:r>
          </a:p>
          <a:p>
            <a:r>
              <a:rPr lang="en-US" dirty="0">
                <a:ea typeface="Calibri"/>
                <a:cs typeface="Calibri"/>
              </a:rPr>
              <a:t>✅ Build and maintain your personal prompt library</a:t>
            </a:r>
          </a:p>
          <a:p>
            <a:r>
              <a:rPr lang="en-US" dirty="0">
                <a:ea typeface="Calibri"/>
                <a:cs typeface="Calibri"/>
              </a:rPr>
              <a:t>✅ Integrate AI tools with traditional research methods</a:t>
            </a:r>
            <a:endParaRPr lang="en-US"/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6201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44026"/>
            <a:ext cx="3276451" cy="1467631"/>
          </a:xfrm>
        </p:spPr>
        <p:txBody>
          <a:bodyPr anchor="b">
            <a:normAutofit/>
          </a:bodyPr>
          <a:lstStyle/>
          <a:p>
            <a:r>
              <a:rPr lang="en-US" sz="4100" dirty="0"/>
              <a:t>Thank You!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14" y="2154674"/>
            <a:ext cx="3789360" cy="24905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You’re Now AI-Empowered Researchers!</a:t>
            </a:r>
            <a:endParaRPr lang="en-US" sz="1900" dirty="0">
              <a:ea typeface="Calibri"/>
              <a:cs typeface="Calibri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900" b="1" dirty="0">
                <a:ea typeface="Calibri"/>
                <a:cs typeface="Calibri"/>
              </a:rPr>
              <a:t>Amplification, Not Replacement</a:t>
            </a:r>
            <a:endParaRPr lang="en-US" sz="19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dirty="0">
                <a:ea typeface="Calibri"/>
                <a:cs typeface="Calibri"/>
              </a:rPr>
              <a:t>You’re not replacing your scientific expertise you’re amplifying it with powerful AI tools that handle routine tasks so you can focus on creative thinking and critical analysis.</a:t>
            </a:r>
          </a:p>
          <a:p>
            <a:pPr marL="0" indent="0">
              <a:spcBef>
                <a:spcPts val="3000"/>
              </a:spcBef>
              <a:buNone/>
            </a:pPr>
            <a:endParaRPr lang="en-US" sz="1700" b="1" dirty="0">
              <a:ea typeface="Calibri"/>
              <a:cs typeface="Calibri"/>
            </a:endParaRPr>
          </a:p>
          <a:p>
            <a:pPr marL="0" indent="0">
              <a:spcBef>
                <a:spcPts val="3000"/>
              </a:spcBef>
              <a:buNone/>
            </a:pPr>
            <a:endParaRPr lang="en-US" sz="1700" b="1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E6275-495E-3F4A-1F49-E9886892BFE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15183" r="17865"/>
          <a:stretch>
            <a:fillRect/>
          </a:stretch>
        </p:blipFill>
        <p:spPr bwMode="auto"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058A88-2D61-AED3-2D24-CF9AD19291C6}"/>
              </a:ext>
            </a:extLst>
          </p:cNvPr>
          <p:cNvSpPr>
            <a:spLocks noGrp="1"/>
          </p:cNvSpPr>
          <p:nvPr/>
        </p:nvSpPr>
        <p:spPr>
          <a:xfrm>
            <a:off x="457200" y="1959028"/>
            <a:ext cx="4038600" cy="2363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</p:spPr>
        <p:txBody>
          <a:bodyPr anchor="b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500" dirty="0"/>
              <a:t>Resources &amp; Links </a:t>
            </a:r>
            <a:endParaRPr lang="en-US" sz="3500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1995678"/>
            <a:ext cx="3614166" cy="2660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700" b="1"/>
              <a:t>Everything You Need</a:t>
            </a:r>
          </a:p>
          <a:p>
            <a:pPr>
              <a:lnSpc>
                <a:spcPct val="90000"/>
              </a:lnSpc>
            </a:pPr>
            <a:r>
              <a:rPr lang="en-US" sz="1700" b="1"/>
              <a:t>Presentation slides</a:t>
            </a:r>
            <a:endParaRPr lang="en-US" sz="1700"/>
          </a:p>
          <a:p>
            <a:pPr lvl="0">
              <a:lnSpc>
                <a:spcPct val="90000"/>
              </a:lnSpc>
            </a:pPr>
            <a:r>
              <a:rPr lang="en-US" sz="1700" b="1"/>
              <a:t>All datasets</a:t>
            </a:r>
            <a:endParaRPr lang="en-US" sz="1700">
              <a:ea typeface="Calibri"/>
              <a:cs typeface="Calibri"/>
            </a:endParaRPr>
          </a:p>
          <a:p>
            <a:pPr lvl="0">
              <a:lnSpc>
                <a:spcPct val="90000"/>
              </a:lnSpc>
            </a:pPr>
            <a:r>
              <a:rPr lang="en-US" sz="1700" b="1"/>
              <a:t>Audio version</a:t>
            </a:r>
            <a:endParaRPr lang="en-US" sz="1700"/>
          </a:p>
          <a:p>
            <a:pPr lvl="0">
              <a:lnSpc>
                <a:spcPct val="90000"/>
              </a:lnSpc>
            </a:pPr>
            <a:r>
              <a:rPr lang="en-US" sz="1700" b="1"/>
              <a:t>Video explainer</a:t>
            </a:r>
            <a:endParaRPr lang="en-US" sz="1700"/>
          </a:p>
          <a:p>
            <a:pPr lvl="0">
              <a:lnSpc>
                <a:spcPct val="90000"/>
              </a:lnSpc>
            </a:pPr>
            <a:r>
              <a:rPr lang="en-US" sz="1700" b="1"/>
              <a:t>Quick reference</a:t>
            </a:r>
            <a:endParaRPr lang="en-US" sz="1700"/>
          </a:p>
          <a:p>
            <a:pPr marL="0" indent="0">
              <a:lnSpc>
                <a:spcPct val="90000"/>
              </a:lnSpc>
              <a:buNone/>
            </a:pPr>
            <a:endParaRPr lang="en-US" sz="1700" b="1"/>
          </a:p>
          <a:p>
            <a:pPr marL="0" lvl="0" indent="0">
              <a:lnSpc>
                <a:spcPct val="90000"/>
              </a:lnSpc>
              <a:buNone/>
            </a:pPr>
            <a:r>
              <a:rPr lang="en-US" sz="1700" i="1"/>
              <a:t>Created with assistance from Claude (Anthropic)</a:t>
            </a:r>
            <a:endParaRPr lang="en-US" sz="1700" i="1"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7A4FD-AF56-3466-0BDC-1F490EAC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725" y="0"/>
            <a:ext cx="51054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359619"/>
            <a:ext cx="4094129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Check &amp; Troubleshooting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1221" y="1488332"/>
            <a:ext cx="4094129" cy="3144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b="1" dirty="0">
              <a:ea typeface="Calibri"/>
              <a:cs typeface="Calibri"/>
            </a:endParaRPr>
          </a:p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✅ Can you access:</a:t>
            </a:r>
            <a:endParaRPr lang="en-US" sz="1800" b="1" dirty="0">
              <a:ea typeface="Calibri"/>
              <a:cs typeface="Calibri"/>
            </a:endParaRP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Microsoft Copilot (copilot.microsoft.com)</a:t>
            </a:r>
            <a:endParaRPr lang="en-US" sz="1800" dirty="0">
              <a:ea typeface="Calibri"/>
              <a:cs typeface="Calibri"/>
            </a:endParaRP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File download capability</a:t>
            </a:r>
            <a:endParaRPr lang="en-US" sz="1800" dirty="0">
              <a:ea typeface="Calibri"/>
              <a:cs typeface="Calibri"/>
            </a:endParaRPr>
          </a:p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New chat sessions</a:t>
            </a:r>
            <a:endParaRPr lang="en-US" sz="1800" dirty="0">
              <a:ea typeface="Calibri"/>
              <a:cs typeface="Calibri"/>
            </a:endParaRPr>
          </a:p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 defTabSz="914400">
              <a:lnSpc>
                <a:spcPct val="90000"/>
              </a:lnSpc>
            </a:pPr>
            <a:r>
              <a:rPr lang="en-US" sz="1800" b="1" dirty="0"/>
              <a:t>Help available:</a:t>
            </a:r>
            <a:r>
              <a:rPr lang="en-US" sz="1800" dirty="0"/>
              <a:t> Raise your hand anytime - we’ll have micro-breaks every 15 minutes!</a:t>
            </a:r>
            <a:endParaRPr lang="en-US" sz="1800" dirty="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638093"/>
              </p:ext>
            </p:extLst>
          </p:nvPr>
        </p:nvGraphicFramePr>
        <p:xfrm>
          <a:off x="527386" y="951276"/>
          <a:ext cx="3583037" cy="311364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82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9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Problem</a:t>
                      </a:r>
                    </a:p>
                  </a:txBody>
                  <a:tcPr marL="118929" marR="118929" marT="59465" marB="59465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Solution</a:t>
                      </a:r>
                    </a:p>
                  </a:txBody>
                  <a:tcPr marL="118929" marR="118929" marT="59465" marB="594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67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“Response seems generic”</a:t>
                      </a:r>
                    </a:p>
                  </a:txBody>
                  <a:tcPr marL="118929" marR="118929" marT="59465" marB="59465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Add “Be specific” to prompts</a:t>
                      </a:r>
                    </a:p>
                  </a:txBody>
                  <a:tcPr marL="118929" marR="118929" marT="59465" marB="594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32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“AI is confused”</a:t>
                      </a:r>
                    </a:p>
                  </a:txBody>
                  <a:tcPr marL="118929" marR="118929" marT="59465" marB="59465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Start new chat session</a:t>
                      </a:r>
                    </a:p>
                  </a:txBody>
                  <a:tcPr marL="118929" marR="118929" marT="59465" marB="594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67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“Access denied”</a:t>
                      </a:r>
                    </a:p>
                  </a:txBody>
                  <a:tcPr marL="118929" marR="118929" marT="59465" marB="59465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/>
                        <a:t>Try incognito/private browsing</a:t>
                      </a:r>
                    </a:p>
                  </a:txBody>
                  <a:tcPr marL="118929" marR="118929" marT="59465" marB="594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Quick Recap: The 10-Step Workflow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68189"/>
              </p:ext>
            </p:extLst>
          </p:nvPr>
        </p:nvGraphicFramePr>
        <p:xfrm>
          <a:off x="1485900" y="956408"/>
          <a:ext cx="61722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Idea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5 hypotheses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Parallel Exploration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10-15 total ideas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Feasibility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Experimental plan +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Optimisation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Best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Full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Complete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Component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Key factors identified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Figures + captions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Full paper 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Feedback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Refined manuscript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EB2F04-C3A8-DAC0-8466-2AA0D04EA665}"/>
              </a:ext>
            </a:extLst>
          </p:cNvPr>
          <p:cNvSpPr txBox="1"/>
          <p:nvPr/>
        </p:nvSpPr>
        <p:spPr>
          <a:xfrm>
            <a:off x="360485" y="4506058"/>
            <a:ext cx="86692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Today we’ll practice Steps 1-3 together, then learn to build systems to handle the rest!</a:t>
            </a:r>
            <a:r>
              <a:rPr lang="en-US" dirty="0">
                <a:ea typeface="Calibri"/>
                <a:cs typeface="Calibri"/>
              </a:rPr>
              <a:t>​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Let’s Get Started!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dirty="0"/>
              <a:t>Step 1: Idea Generation</a:t>
            </a:r>
            <a:endParaRPr lang="en-US" dirty="0">
              <a:ea typeface="Calibri"/>
              <a:cs typeface="Calibri"/>
            </a:endParaRPr>
          </a:p>
          <a:p>
            <a:pPr marL="0" lvl="0" indent="0">
              <a:buNone/>
            </a:pPr>
            <a:r>
              <a:rPr dirty="0"/>
              <a:t>Everyone follow along:</a:t>
            </a:r>
            <a:endParaRPr>
              <a:ea typeface="Calibri"/>
              <a:cs typeface="Calibri"/>
            </a:endParaRPr>
          </a:p>
          <a:p>
            <a:pPr marL="342900" lvl="0" indent="-342900">
              <a:buAutoNum type="arabicPeriod"/>
            </a:pPr>
            <a:r>
              <a:rPr dirty="0"/>
              <a:t>Open Microsoft Copilot</a:t>
            </a:r>
            <a:endParaRPr dirty="0">
              <a:ea typeface="Calibri"/>
              <a:cs typeface="Calibri"/>
            </a:endParaRPr>
          </a:p>
          <a:p>
            <a:pPr marL="342900" lvl="0" indent="-342900">
              <a:buAutoNum type="arabicPeriod"/>
            </a:pPr>
            <a:r>
              <a:rPr dirty="0"/>
              <a:t>Copy this prompt exactly:</a:t>
            </a:r>
            <a:endParaRPr dirty="0">
              <a:ea typeface="Calibri"/>
              <a:cs typeface="Calibri"/>
            </a:endParaRPr>
          </a:p>
          <a:p>
            <a:pPr>
              <a:buAutoNum type="arabicPeriod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"</a:t>
            </a:r>
            <a:r>
              <a:rPr b="1" dirty="0">
                <a:latin typeface="Courier"/>
              </a:rPr>
              <a:t>What are some food science research ideas?</a:t>
            </a:r>
            <a:r>
              <a:rPr dirty="0">
                <a:latin typeface="Courier"/>
              </a:rPr>
              <a:t>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839273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047514"/>
            <a:ext cx="2430380" cy="3048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What Did You Notice? 🤔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705861"/>
            <a:ext cx="2240924" cy="2240924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3585744"/>
            <a:ext cx="409575" cy="4095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144524"/>
            <a:ext cx="4152298" cy="2951461"/>
          </a:xfrm>
        </p:spPr>
        <p:txBody>
          <a:bodyPr>
            <a:normAutofit/>
          </a:bodyPr>
          <a:lstStyle/>
          <a:p>
            <a:pPr lvl="0"/>
            <a:r>
              <a:t>Did Copilot generate hypotheses?</a:t>
            </a:r>
          </a:p>
          <a:p>
            <a:pPr lvl="0"/>
            <a:r>
              <a:t>Were they all truly distinct?</a:t>
            </a:r>
          </a:p>
          <a:p>
            <a:pPr lvl="0"/>
            <a:r>
              <a:t>How was the formatting?</a:t>
            </a:r>
          </a:p>
          <a:p>
            <a:pPr lvl="0"/>
            <a:r>
              <a:t>Any surprising ideas?</a:t>
            </a:r>
          </a:p>
          <a:p>
            <a:pPr lvl="0"/>
            <a:r>
              <a:t>Quality of the abstracts?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Introducing CRAFT: Better Prompts, Better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b="1" dirty="0"/>
              <a:t>The Problem We Experienced</a:t>
            </a:r>
          </a:p>
          <a:p>
            <a:pPr lvl="0"/>
            <a:r>
              <a:rPr dirty="0"/>
              <a:t>Vague outputs? Missing context.</a:t>
            </a:r>
            <a:endParaRPr dirty="0">
              <a:ea typeface="Calibri"/>
              <a:cs typeface="Calibri"/>
            </a:endParaRPr>
          </a:p>
          <a:p>
            <a:pPr lvl="0"/>
            <a:r>
              <a:rPr dirty="0"/>
              <a:t>Generic responses? No role assigned.</a:t>
            </a:r>
            <a:endParaRPr dirty="0">
              <a:ea typeface="Calibri"/>
              <a:cs typeface="Calibri"/>
            </a:endParaRPr>
          </a:p>
          <a:p>
            <a:pPr lvl="0"/>
            <a:r>
              <a:rPr dirty="0"/>
              <a:t>Wrong format? Didn’t specify what you wanted.</a:t>
            </a:r>
            <a:endParaRPr dirty="0">
              <a:ea typeface="Calibri"/>
              <a:cs typeface="Calibri"/>
            </a:endParaRPr>
          </a:p>
          <a:p>
            <a:pPr marL="0" lvl="0" indent="0">
              <a:buNone/>
            </a:pPr>
            <a:endParaRPr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E0190-D181-30BD-B02B-79E7AB706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8BB4D4-D71A-48F5-B2D2-45D2D78F4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5143500"/>
            <a:chOff x="651279" y="598259"/>
            <a:chExt cx="10889442" cy="5680742"/>
          </a:xfrm>
        </p:grpSpPr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F287CCC2-896F-4F04-A017-737FB703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821DD70C-9C59-4A01-BF0B-C027B5BC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01225D1-702F-ACD0-597C-ACF8BA25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2414097"/>
            <a:ext cx="8170009" cy="243057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5143498"/>
            <a:chOff x="0" y="0"/>
            <a:chExt cx="12188952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D99408-D939-0D49-0AF7-7FC1A245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432054"/>
            <a:ext cx="4072687" cy="2063811"/>
          </a:xfrm>
        </p:spPr>
        <p:txBody>
          <a:bodyPr anchor="ctr">
            <a:normAutofit/>
          </a:bodyPr>
          <a:lstStyle/>
          <a:p>
            <a:pPr marL="0" lvl="0" indent="0" algn="l">
              <a:buNone/>
            </a:pPr>
            <a:r>
              <a:rPr lang="en-US" sz="3600">
                <a:solidFill>
                  <a:schemeClr val="bg1"/>
                </a:solidFill>
              </a:rPr>
              <a:t>Introducing CRAFT: Better Prompts, Better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5AB4-6922-1CE4-7B08-6D20BE5A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306" y="432054"/>
            <a:ext cx="3524595" cy="2083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3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300" b="1">
                <a:solidFill>
                  <a:schemeClr val="bg1"/>
                </a:solidFill>
              </a:rPr>
              <a:t>Try it now:</a:t>
            </a:r>
            <a:r>
              <a:rPr lang="en-US" sz="1300">
                <a:solidFill>
                  <a:schemeClr val="bg1"/>
                </a:solidFill>
              </a:rPr>
              <a:t> Look at the earlier prompt. Which CRAFT elements were missing? How could you improve it?</a:t>
            </a:r>
          </a:p>
          <a:p>
            <a:pPr marL="0" indent="0">
              <a:buNone/>
            </a:pPr>
            <a:endParaRPr lang="en-US" sz="13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300" b="1">
                <a:solidFill>
                  <a:schemeClr val="bg1"/>
                </a:solidFill>
              </a:rPr>
              <a:t>Remember:</a:t>
            </a:r>
            <a:r>
              <a:rPr lang="en-US" sz="1300">
                <a:solidFill>
                  <a:schemeClr val="bg1"/>
                </a:solidFill>
              </a:rPr>
              <a:t> CRAFT is your conversation starter, not your final answer. Follow up, refine, iterate!</a:t>
            </a:r>
            <a:endParaRPr lang="en-US" sz="1300">
              <a:solidFill>
                <a:schemeClr val="bg1"/>
              </a:solidFill>
              <a:ea typeface="Calibri"/>
              <a:cs typeface="Calibri"/>
            </a:endParaRPr>
          </a:p>
          <a:p>
            <a:pPr marL="0" lvl="0" indent="0">
              <a:buNone/>
            </a:pP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  <a:p>
            <a:pPr marL="0" lvl="0" indent="0">
              <a:buNone/>
            </a:pP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00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From Manual to Magical</vt:lpstr>
      <vt:lpstr>Welcome Back!</vt:lpstr>
      <vt:lpstr>PowerPoint Presentation</vt:lpstr>
      <vt:lpstr>System Check &amp; Troubleshooting</vt:lpstr>
      <vt:lpstr>Quick Recap: The 10-Step Workflow</vt:lpstr>
      <vt:lpstr>Let’s Get Started!</vt:lpstr>
      <vt:lpstr>What Did You Notice? 🤔</vt:lpstr>
      <vt:lpstr>Introducing CRAFT: Better Prompts, Better Results</vt:lpstr>
      <vt:lpstr>Introducing CRAFT: Better Prompts, Better Results</vt:lpstr>
      <vt:lpstr>CRAFT Analysis</vt:lpstr>
      <vt:lpstr>Let’s Get Started! (again!)</vt:lpstr>
      <vt:lpstr>What Did You Notice?</vt:lpstr>
      <vt:lpstr>✅ CRAFT Analysis of This Prompt:</vt:lpstr>
      <vt:lpstr>Did it work?</vt:lpstr>
      <vt:lpstr>Step 2: Scoring and Selection</vt:lpstr>
      <vt:lpstr>Step 3: Feasibility Testing</vt:lpstr>
      <vt:lpstr>Success Metrics for Steps 1-3</vt:lpstr>
      <vt:lpstr>Quick Self Assessment</vt:lpstr>
      <vt:lpstr>Working with Real Data (Optional Demo)</vt:lpstr>
      <vt:lpstr>Sample CRAFT prompt for data:**</vt:lpstr>
      <vt:lpstr>✅ CRAFT Analysis of This Prompt</vt:lpstr>
      <vt:lpstr>Building Your Research Process</vt:lpstr>
      <vt:lpstr>Advanced CRAFT Techniques</vt:lpstr>
      <vt:lpstr>Your Personal Prompt Library</vt:lpstr>
      <vt:lpstr>Quality Control and Verification</vt:lpstr>
      <vt:lpstr>Reflection Moment</vt:lpstr>
      <vt:lpstr>Integration with Your Studies</vt:lpstr>
      <vt:lpstr>Best Practices for Long-term Success</vt:lpstr>
      <vt:lpstr>Ethical Guidelines &amp; Academic Integrity</vt:lpstr>
      <vt:lpstr>Next Steps &amp; Advanced Applications</vt:lpstr>
      <vt:lpstr>Can you?</vt:lpstr>
      <vt:lpstr>Thank You! </vt:lpstr>
      <vt:lpstr>Resources &amp; Links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Manual to Magical</dc:title>
  <dc:creator>Michael Borck</dc:creator>
  <cp:keywords/>
  <cp:revision>152</cp:revision>
  <dcterms:created xsi:type="dcterms:W3CDTF">2025-08-03T11:36:35Z</dcterms:created>
  <dcterms:modified xsi:type="dcterms:W3CDTF">2025-08-03T12:09:48Z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Hands-on Practice &amp; Creating Your AI Research Agent</vt:lpwstr>
  </property>
  <property fmtid="{D5CDD505-2E9C-101B-9397-08002B2CF9AE}" pid="10" name="toc-title">
    <vt:lpwstr>Table of contents</vt:lpwstr>
  </property>
</Properties>
</file>