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20000"/>
    <p:restoredTop sz="94660"/>
  </p:normalViewPr>
  <p:slideViewPr>
    <p:cSldViewPr snapToGrid="0">
      <p:cViewPr varScale="1">
        <p:scale>
          <a:sx d="100" n="128"/>
          <a:sy d="100" n="128"/>
        </p:scale>
        <p:origin x="200" y="176"/>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notesMaster" Target="notesMasters/notesMaster1.xml" /><Relationship Id="rId36" Type="http://schemas.openxmlformats.org/officeDocument/2006/relationships/tableStyles" Target="tableStyles.xml" /><Relationship Id="rId1" Type="http://schemas.openxmlformats.org/officeDocument/2006/relationships/slideMaster" Target="slideMasters/slideMaster1.xml" /><Relationship Id="rId35" Type="http://schemas.openxmlformats.org/officeDocument/2006/relationships/theme" Target="theme/theme1.xml" /><Relationship Id="rId34" Type="http://schemas.openxmlformats.org/officeDocument/2006/relationships/viewProps" Target="viewProps.xml" /><Relationship Id="rId3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START WITH IMPACT. No slow build-up, no apologies. Hit them with something that makes them sit up.</a:t>
            </a:r>
          </a:p>
          <a:p>
            <a:pPr lvl="0" indent="0" marL="0">
              <a:buNone/>
            </a:pPr>
          </a:p>
          <a:p>
            <a:pPr lvl="0" indent="0" marL="0">
              <a:buNone/>
            </a:pPr>
            <a:r>
              <a:rPr/>
              <a:t>“Good afternoon. Before we talk about frameworks or theory, I want to show you what’s possible right now. Last month, at a gold operation—not far from here—something remarkable happened.”</a:t>
            </a:r>
          </a:p>
          <a:p>
            <a:pPr lvl="0" indent="0" marL="0">
              <a:buNone/>
            </a:pPr>
          </a:p>
          <a:p>
            <a:pPr lvl="0" indent="0" marL="0">
              <a:buNone/>
            </a:pPr>
            <a:r>
              <a:rPr/>
              <a:t>Tell the story with energy. Paint the picture: “A senior geologist, frustrated after weeks of trying to explain why gold grades were underperforming in one section of the pit, decided to try something new. She uploaded five years of drill data, geological logs, and structural interpretations into an AI system—one of the new Large Language Models you’ve been hearing about.”</a:t>
            </a:r>
          </a:p>
          <a:p>
            <a:pPr lvl="0" indent="0" marL="0">
              <a:buNone/>
            </a:pPr>
          </a:p>
          <a:p>
            <a:pPr lvl="0" indent="0" marL="0">
              <a:buNone/>
            </a:pPr>
            <a:r>
              <a:rPr/>
              <a:t>“She typed a simple question in plain English: ‘Why is the gold grade dropping in the eastern pit wall?’”</a:t>
            </a:r>
          </a:p>
          <a:p>
            <a:pPr lvl="0" indent="0" marL="0">
              <a:buNone/>
            </a:pPr>
          </a:p>
          <a:p>
            <a:pPr lvl="0" indent="0" marL="0">
              <a:buNone/>
            </a:pPr>
            <a:r>
              <a:rPr/>
              <a:t>“The AI didn’t just search for keywords. It analyzed the entire dataset—cross-referencing drill intercepts, looking for structural patterns, comparing similar geological settings across the mine. In 30 seconds.”</a:t>
            </a:r>
          </a:p>
          <a:p>
            <a:pPr lvl="0" indent="0" marL="0">
              <a:buNone/>
            </a:pPr>
          </a:p>
          <a:p>
            <a:pPr lvl="0" indent="0" marL="0">
              <a:buNone/>
            </a:pPr>
            <a:r>
              <a:rPr/>
              <a:t>“It came back with a hypothesis: ‘There appears to be a northeast-trending fault with approximately 15 meters of vertical offset in this zone, which would explain the grade discontinuity you’re seeing.’ It even highlighted the specific drill holes that showed the offset.”</a:t>
            </a:r>
          </a:p>
          <a:p>
            <a:pPr lvl="0" indent="0" marL="0">
              <a:buNone/>
            </a:pPr>
          </a:p>
          <a:p>
            <a:pPr lvl="0" indent="0" marL="0">
              <a:buNone/>
            </a:pPr>
            <a:r>
              <a:rPr/>
              <a:t>“Three geologists had been debating this for months. The AI found it in half a minute.”</a:t>
            </a:r>
          </a:p>
          <a:p>
            <a:pPr lvl="0" indent="0" marL="0">
              <a:buNone/>
            </a:pPr>
          </a:p>
          <a:p>
            <a:pPr lvl="0" indent="0" marL="0">
              <a:buNone/>
            </a:pPr>
            <a:r>
              <a:rPr/>
              <a:t>Pause for effect.</a:t>
            </a:r>
          </a:p>
          <a:p>
            <a:pPr lvl="0" indent="0" marL="0">
              <a:buNone/>
            </a:pPr>
          </a:p>
          <a:p>
            <a:pPr lvl="0" indent="0" marL="0">
              <a:buNone/>
            </a:pPr>
            <a:r>
              <a:rPr/>
              <a:t>“Now, here’s the critical question: Did the AI replace the geologist?”</a:t>
            </a:r>
          </a:p>
          <a:p>
            <a:pPr lvl="0" indent="0" marL="0">
              <a:buNone/>
            </a:pPr>
          </a:p>
          <a:p>
            <a:pPr lvl="0" indent="0" marL="0">
              <a:buNone/>
            </a:pPr>
            <a:r>
              <a:rPr/>
              <a:t>“No. She reviewed the AI’s hypothesis, went back to the core photos, verified the structural interpretation, and confirmed it was right. Then she and her team updated the geological model and adjusted the mine plan.”</a:t>
            </a:r>
          </a:p>
          <a:p>
            <a:pPr lvl="0" indent="0" marL="0">
              <a:buNone/>
            </a:pPr>
          </a:p>
          <a:p>
            <a:pPr lvl="0" indent="0" marL="0">
              <a:buNone/>
            </a:pPr>
            <a:r>
              <a:rPr/>
              <a:t>“The AI didn’t make the decision. It gave her a tool to see patterns she couldn’t see buried in thousands of data points. That’s what we’re going to talk about today—not AI replacing humans, but AI as a co-pilot that makes humans more effective.”</a:t>
            </a:r>
          </a:p>
          <a:p>
            <a:pPr lvl="0" indent="0" marL="0">
              <a:buNone/>
            </a:pPr>
          </a:p>
          <a:p>
            <a:pPr lvl="0" indent="0" marL="0">
              <a:buNone/>
            </a:pPr>
            <a:r>
              <a:rPr/>
              <a:t>“Welcome to ‘Humans in the Loop.’”</a:t>
            </a:r>
          </a:p>
          <a:p>
            <a:pPr lvl="0" indent="0" marL="0">
              <a:buNone/>
            </a:pPr>
          </a:p>
          <a:p>
            <a:pPr lvl="0" indent="0" marL="0">
              <a:buNone/>
            </a:pPr>
            <a:r>
              <a:rPr/>
              <a:t>Note: This type of LLM application for geological analysis is becoming increasingly common. Companies like KoBold Metals have used similar AI approaches to discover major copper deposits in Zambia (Reuters, 2023), demonstrating that the technology is proven and operational.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Add credibility at the moment they might be thinking “sounds too good to be true.”</a:t>
            </a:r>
          </a:p>
          <a:p>
            <a:pPr lvl="0" indent="0" marL="0">
              <a:buNone/>
            </a:pPr>
          </a:p>
          <a:p>
            <a:pPr lvl="0" indent="0" marL="0">
              <a:buNone/>
            </a:pPr>
            <a:r>
              <a:rPr/>
              <a:t>“I know what some of you might be thinking: ‘This sounds great in theory, but is it actually happening?’ Let me give you three real examples from the last two years.”</a:t>
            </a:r>
          </a:p>
          <a:p>
            <a:pPr lvl="0" indent="0" marL="0">
              <a:buNone/>
            </a:pPr>
          </a:p>
          <a:p>
            <a:pPr lvl="0" indent="0" marL="0">
              <a:buNone/>
            </a:pPr>
            <a:r>
              <a:rPr/>
              <a:t>CLICK - “KoBold Metals—backed by Bill Gates and partnered with BHP—used AI to analyze geological data across Zambia. In 2023, they announced the discovery of a major copper deposit. The AI identified patterns across geochemical surveys, historical drilling, and geological maps that pointed to a high-probability target. This wasn’t a lucky guess—it was systematic pattern recognition at a scale humans couldn’t match.”</a:t>
            </a:r>
          </a:p>
          <a:p>
            <a:pPr lvl="0" indent="0" marL="0">
              <a:buNone/>
            </a:pPr>
          </a:p>
          <a:p>
            <a:pPr lvl="0" indent="0" marL="0">
              <a:buNone/>
            </a:pPr>
            <a:r>
              <a:rPr/>
              <a:t>CLICK - “Komatsu has been working with mining fleets—including operations in Chile and Australia—on predictive maintenance systems. The published results show approximately 40% reduction in unplanned downtime. That’s not a pilot project—that’s operational, proven, delivering value today.”</a:t>
            </a:r>
          </a:p>
          <a:p>
            <a:pPr lvl="0" indent="0" marL="0">
              <a:buNone/>
            </a:pPr>
          </a:p>
          <a:p>
            <a:pPr lvl="0" indent="0" marL="0">
              <a:buNone/>
            </a:pPr>
            <a:r>
              <a:rPr/>
              <a:t>CLICK - “And multiple mining operators are now using generative AI—those Large Language Models like the one in my opening story—to analyze shift reports, safety logs, and operational documents. Deloitte’s 2024 mining report highlights how companies are extracting insights from unstructured text data that was previously just sitting in databases, unread.”</a:t>
            </a:r>
          </a:p>
          <a:p>
            <a:pPr lvl="0" indent="0" marL="0">
              <a:buNone/>
            </a:pPr>
          </a:p>
          <a:p>
            <a:pPr lvl="0" indent="0" marL="0">
              <a:buNone/>
            </a:pPr>
            <a:r>
              <a:rPr/>
              <a:t>“These aren’t future projections. These are implementations happening right now, in operations like yours.”</a:t>
            </a:r>
          </a:p>
          <a:p>
            <a:pPr lvl="0" indent="0" marL="0">
              <a:buNone/>
            </a:pPr>
          </a:p>
          <a:p>
            <a:pPr lvl="0" indent="0" marL="0">
              <a:buNone/>
            </a:pPr>
            <a:r>
              <a:rPr/>
              <a:t>“I’ve included all the source references on the support website if you want to dig deeper into any of these case studies. Reuters articles, industry reports, company press releases—it’s all documented.”</a:t>
            </a:r>
          </a:p>
          <a:p>
            <a:pPr lvl="0" indent="0" marL="0">
              <a:buNone/>
            </a:pPr>
          </a:p>
          <a:p>
            <a:pPr lvl="0" indent="0" marL="0">
              <a:buNone/>
            </a:pPr>
            <a:r>
              <a:rPr/>
              <a:t>“So when I talk about the Art of the Possible, I’m talking about what’s already possible. The question is: when does it become possible for YOUR operation?”</a:t>
            </a:r>
          </a:p>
          <a:p>
            <a:pPr lvl="0" indent="0" marL="0">
              <a:buNone/>
            </a:pPr>
          </a:p>
          <a:p>
            <a:pPr lvl="0" indent="0" marL="0">
              <a:buNone/>
            </a:pPr>
            <a:r>
              <a:rPr/>
              <a:t>This slide accomplishes several things: 1. Addresses skepticism proactively 2. Provides concrete proof points 3. Name-drops credible sources (Reuters, Deloitte, major companies) 4. Drives traffic to support website 5. Positions you as rigorous and well-researched</a:t>
            </a:r>
          </a:p>
          <a:p>
            <a:pPr lvl="0" indent="0" marL="0">
              <a:buNone/>
            </a:pPr>
          </a:p>
          <a:p>
            <a:pPr lvl="0" indent="0" marL="0">
              <a:buNone/>
            </a:pPr>
            <a:r>
              <a:rPr/>
              <a:t>The timing is perfect—right after the inspiring vision, you ground it in reality.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Reframe the whole conversation.</a:t>
            </a:r>
          </a:p>
          <a:p>
            <a:pPr lvl="0" indent="0" marL="0">
              <a:buNone/>
            </a:pPr>
          </a:p>
          <a:p>
            <a:pPr lvl="0" indent="0" marL="0">
              <a:buNone/>
            </a:pPr>
            <a:r>
              <a:rPr/>
              <a:t>“Here’s what might surprise you. When companies struggle with AI adoption, it’s rarely because the technology doesn’t work.”</a:t>
            </a:r>
          </a:p>
          <a:p>
            <a:pPr lvl="0" indent="0" marL="0">
              <a:buNone/>
            </a:pPr>
          </a:p>
          <a:p>
            <a:pPr lvl="0" indent="0" marL="0">
              <a:buNone/>
            </a:pPr>
            <a:r>
              <a:rPr/>
              <a:t>CLICK through these quickly: “The AI models are mature. The sensors are already on your equipment. Cloud computing makes it affordable even for mid-tier operations.”</a:t>
            </a:r>
          </a:p>
          <a:p>
            <a:pPr lvl="0" indent="0" marL="0">
              <a:buNone/>
            </a:pPr>
          </a:p>
          <a:p>
            <a:pPr lvl="0" indent="0" marL="0">
              <a:buNone/>
            </a:pPr>
            <a:r>
              <a:rPr/>
              <a:t>CLICK - “The barrier is this: Nobody’s figured out the human-AI division of labor.”</a:t>
            </a:r>
          </a:p>
          <a:p>
            <a:pPr lvl="0" indent="0" marL="0">
              <a:buNone/>
            </a:pPr>
          </a:p>
          <a:p>
            <a:pPr lvl="0" indent="0" marL="0">
              <a:buNone/>
            </a:pPr>
            <a:r>
              <a:rPr/>
              <a:t>“Do we trust the AI to generate the report, or do we require review? If we require review, is someone actually reviewing it, or are they rubber-stamping because they’re overwhelmed?”</a:t>
            </a:r>
          </a:p>
          <a:p>
            <a:pPr lvl="0" indent="0" marL="0">
              <a:buNone/>
            </a:pPr>
          </a:p>
          <a:p>
            <a:pPr lvl="0" indent="0" marL="0">
              <a:buNone/>
            </a:pPr>
            <a:r>
              <a:rPr/>
              <a:t>“When the predictive maintenance system says ‘this truck needs service,’ do we pull it immediately, or do we wait for human validation? What if the human always ignores the alerts because there are too many false positives?”</a:t>
            </a:r>
          </a:p>
          <a:p>
            <a:pPr lvl="0" indent="0" marL="0">
              <a:buNone/>
            </a:pPr>
          </a:p>
          <a:p>
            <a:pPr lvl="0" indent="0" marL="0">
              <a:buNone/>
            </a:pPr>
            <a:r>
              <a:rPr/>
              <a:t>“When should the AI alert a human, and when should it just log the data? Get this wrong and either you miss critical signals, or you drown people in noise.”</a:t>
            </a:r>
          </a:p>
          <a:p>
            <a:pPr lvl="0" indent="0" marL="0">
              <a:buNone/>
            </a:pPr>
          </a:p>
          <a:p>
            <a:pPr lvl="0" indent="0" marL="0">
              <a:buNone/>
            </a:pPr>
            <a:r>
              <a:rPr/>
              <a:t>“These aren’t technical questions. They’re organizational design questions. Leadership questions.”</a:t>
            </a:r>
          </a:p>
          <a:p>
            <a:pPr lvl="0" indent="0" marL="0">
              <a:buNone/>
            </a:pPr>
          </a:p>
          <a:p>
            <a:pPr lvl="0" indent="0" marL="0">
              <a:buNone/>
            </a:pPr>
            <a:r>
              <a:rPr/>
              <a:t>“And that’s actually good news. Because it means the path forward isn’t ‘hire more data scientists’—though you might need some. The path forward is ‘get clear on how decisions should be made.’”</a:t>
            </a:r>
          </a:p>
          <a:p>
            <a:pPr lvl="0" indent="0" marL="0">
              <a:buNone/>
            </a:pPr>
          </a:p>
          <a:p>
            <a:pPr lvl="0" indent="0" marL="0">
              <a:buNone/>
            </a:pPr>
            <a:r>
              <a:rPr/>
              <a:t>“That clarity is what we’re offering in the executive courses. Not just understanding AI capabilities, but learning how to design human-AI collaboration in your specific context.”</a:t>
            </a:r>
          </a:p>
          <a:p>
            <a:pPr lvl="0" indent="0" marL="0">
              <a:buNone/>
            </a:pPr>
          </a:p>
          <a:p>
            <a:pPr lvl="0" indent="0" marL="0">
              <a:buNone/>
            </a:pPr>
            <a:r>
              <a:rPr/>
              <a:t>This repositions the courses as leadership development, not technical training. That’s the value proposition for executives.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Make it personal and immediate.</a:t>
            </a:r>
          </a:p>
          <a:p>
            <a:pPr lvl="0" indent="0" marL="0">
              <a:buNone/>
            </a:pPr>
          </a:p>
          <a:p>
            <a:pPr lvl="0" indent="0" marL="0">
              <a:buNone/>
            </a:pPr>
            <a:r>
              <a:rPr/>
              <a:t>“I’m going to give you 60 seconds. Don’t write anything down if you don’t want to. Just think.”</a:t>
            </a:r>
          </a:p>
          <a:p>
            <a:pPr lvl="0" indent="0" marL="0">
              <a:buNone/>
            </a:pPr>
          </a:p>
          <a:p>
            <a:pPr lvl="0" indent="0" marL="0">
              <a:buNone/>
            </a:pPr>
            <a:r>
              <a:rPr/>
              <a:t>“Pick one task you do regularly that feels repetitive. Maybe it’s compiling a weekly report. Maybe it’s reviewing routine documents. Maybe it’s schedule optimization. Something where you think: ‘This takes time but it’s not where I add the most value.’”</a:t>
            </a:r>
          </a:p>
          <a:p>
            <a:pPr lvl="0" indent="0" marL="0">
              <a:buNone/>
            </a:pPr>
          </a:p>
          <a:p>
            <a:pPr lvl="0" indent="0" marL="0">
              <a:buNone/>
            </a:pPr>
            <a:r>
              <a:rPr/>
              <a:t>Give them 10 seconds to identify the task.</a:t>
            </a:r>
          </a:p>
          <a:p>
            <a:pPr lvl="0" indent="0" marL="0">
              <a:buNone/>
            </a:pPr>
          </a:p>
          <a:p>
            <a:pPr lvl="0" indent="0" marL="0">
              <a:buNone/>
            </a:pPr>
            <a:r>
              <a:rPr/>
              <a:t>“Now ask: Could AI handle the first pass of this? Create the initial draft, do the basic analysis, flag the items that need attention?”</a:t>
            </a:r>
          </a:p>
          <a:p>
            <a:pPr lvl="0" indent="0" marL="0">
              <a:buNone/>
            </a:pPr>
          </a:p>
          <a:p>
            <a:pPr lvl="0" indent="0" marL="0">
              <a:buNone/>
            </a:pPr>
            <a:r>
              <a:rPr/>
              <a:t>Pause.</a:t>
            </a:r>
          </a:p>
          <a:p>
            <a:pPr lvl="0" indent="0" marL="0">
              <a:buNone/>
            </a:pPr>
          </a:p>
          <a:p>
            <a:pPr lvl="0" indent="0" marL="0">
              <a:buNone/>
            </a:pPr>
            <a:r>
              <a:rPr/>
              <a:t>“Where would you still need to be involved? Where does your judgment, your experience, your knowledge of context matter?”</a:t>
            </a:r>
          </a:p>
          <a:p>
            <a:pPr lvl="0" indent="0" marL="0">
              <a:buNone/>
            </a:pPr>
          </a:p>
          <a:p>
            <a:pPr lvl="0" indent="0" marL="0">
              <a:buNone/>
            </a:pPr>
            <a:r>
              <a:rPr/>
              <a:t>Pause.</a:t>
            </a:r>
          </a:p>
          <a:p>
            <a:pPr lvl="0" indent="0" marL="0">
              <a:buNone/>
            </a:pPr>
          </a:p>
          <a:p>
            <a:pPr lvl="0" indent="0" marL="0">
              <a:buNone/>
            </a:pPr>
            <a:r>
              <a:rPr/>
              <a:t>“And here’s the big question: If AI handled the routine part, what could you do with that freed-up time? What higher-value work aren’t you doing now because you’re stuck on the routine?”</a:t>
            </a:r>
          </a:p>
          <a:p>
            <a:pPr lvl="0" indent="0" marL="0">
              <a:buNone/>
            </a:pPr>
          </a:p>
          <a:p>
            <a:pPr lvl="0" indent="0" marL="0">
              <a:buNone/>
            </a:pPr>
            <a:r>
              <a:rPr/>
              <a:t>Give them 30 full seconds of silence. Let them actually think. Don’t fill the space.</a:t>
            </a:r>
          </a:p>
          <a:p>
            <a:pPr lvl="0" indent="0" marL="0">
              <a:buNone/>
            </a:pPr>
          </a:p>
          <a:p>
            <a:pPr lvl="0" indent="0" marL="0">
              <a:buNone/>
            </a:pPr>
            <a:r>
              <a:rPr/>
              <a:t>“Don’t share if you don’t want to, but I’ll bet most of you just identified at least one opportunity. That’s the starting point.”</a:t>
            </a:r>
          </a:p>
          <a:p>
            <a:pPr lvl="0" indent="0" marL="0">
              <a:buNone/>
            </a:pPr>
          </a:p>
          <a:p>
            <a:pPr lvl="0" indent="0" marL="0">
              <a:buNone/>
            </a:pPr>
            <a:r>
              <a:rPr/>
              <a:t>“You don’t need to transform your entire operation tomorrow. You need to identify one task, design appropriate human oversight, and prove the value. Then you do it again.”</a:t>
            </a:r>
          </a:p>
          <a:p>
            <a:pPr lvl="0" indent="0" marL="0">
              <a:buNone/>
            </a:pPr>
          </a:p>
          <a:p>
            <a:pPr lvl="0" indent="0" marL="0">
              <a:buNone/>
            </a:pPr>
            <a:r>
              <a:rPr/>
              <a:t>“That’s how AI adoption actually happens—not through grand transformations, but through thoughtful, incremental improvements.”</a:t>
            </a:r>
          </a:p>
          <a:p>
            <a:pPr lvl="0" indent="0" marL="0">
              <a:buNone/>
            </a:pPr>
          </a:p>
          <a:p>
            <a:pPr lvl="0" indent="0" marL="0">
              <a:buNone/>
            </a:pPr>
            <a:r>
              <a:rPr/>
              <a:t>This moment gives them something concrete to take back to work tomorrow. That’s “actionable insight.”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Bring it back to the framework, but don’t belabor it.</a:t>
            </a:r>
          </a:p>
          <a:p>
            <a:pPr lvl="0" indent="0" marL="0">
              <a:buNone/>
            </a:pPr>
          </a:p>
          <a:p>
            <a:pPr lvl="0" indent="0" marL="0">
              <a:buNone/>
            </a:pPr>
            <a:r>
              <a:rPr/>
              <a:t>“We’ve covered a lot in 40 minutes. Let me bring it back to the core.”</a:t>
            </a:r>
          </a:p>
          <a:p>
            <a:pPr lvl="0" indent="0" marL="0">
              <a:buNone/>
            </a:pPr>
          </a:p>
          <a:p>
            <a:pPr lvl="0" indent="0" marL="0">
              <a:buNone/>
            </a:pPr>
            <a:r>
              <a:rPr/>
              <a:t>“Three levels of human oversight. The first two—in-the-loop and on-the-loop—are about day-to-day operations. Where do humans review, where do humans monitor?”</a:t>
            </a:r>
          </a:p>
          <a:p>
            <a:pPr lvl="0" indent="0" marL="0">
              <a:buNone/>
            </a:pPr>
          </a:p>
          <a:p>
            <a:pPr lvl="0" indent="0" marL="0">
              <a:buNone/>
            </a:pPr>
            <a:r>
              <a:rPr/>
              <a:t>“The third level—in-command—is about leadership. Setting strategy, defining boundaries, owning accountability.”</a:t>
            </a:r>
          </a:p>
          <a:p>
            <a:pPr lvl="0" indent="0" marL="0">
              <a:buNone/>
            </a:pPr>
          </a:p>
          <a:p>
            <a:pPr lvl="0" indent="0" marL="0">
              <a:buNone/>
            </a:pPr>
            <a:r>
              <a:rPr/>
              <a:t>“But the underlying principle is the same across all three: You make intentional choices about where humans add value and where AI adds value.”</a:t>
            </a:r>
          </a:p>
          <a:p>
            <a:pPr lvl="0" indent="0" marL="0">
              <a:buNone/>
            </a:pPr>
          </a:p>
          <a:p>
            <a:pPr lvl="0" indent="0" marL="0">
              <a:buNone/>
            </a:pPr>
            <a:r>
              <a:rPr/>
              <a:t>“The question isn’t ‘Should we use AI?’ Everyone will use AI. The question is: ‘Are we designing human-AI collaboration thoughtfully, or are we just deploying technology and hoping it works out?’”</a:t>
            </a:r>
          </a:p>
          <a:p>
            <a:pPr lvl="0" indent="0" marL="0">
              <a:buNone/>
            </a:pPr>
          </a:p>
          <a:p>
            <a:pPr lvl="0" indent="0" marL="0">
              <a:buNone/>
            </a:pPr>
            <a:r>
              <a:rPr/>
              <a:t>“The companies that thrive will be the ones who get this design right. Not the most AI, but the most thoughtful AI.”</a:t>
            </a:r>
          </a:p>
          <a:p>
            <a:pPr lvl="0" indent="0" marL="0">
              <a:buNone/>
            </a:pPr>
          </a:p>
          <a:p>
            <a:pPr lvl="0" indent="0" marL="0">
              <a:buNone/>
            </a:pPr>
            <a:r>
              <a:rPr/>
              <a:t>Keep this short. You’re crystallizing, not repeating.</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Soft pitch. You’ve earned it by delivering value.</a:t>
            </a:r>
          </a:p>
          <a:p>
            <a:pPr lvl="0" indent="0" marL="0">
              <a:buNone/>
            </a:pPr>
          </a:p>
          <a:p>
            <a:pPr lvl="0" indent="0" marL="0">
              <a:buNone/>
            </a:pPr>
            <a:r>
              <a:rPr/>
              <a:t>“What we covered today is the foundation—a framework for thinking about AI. But it’s just the starting point.”</a:t>
            </a:r>
          </a:p>
          <a:p>
            <a:pPr lvl="0" indent="0" marL="0">
              <a:buNone/>
            </a:pPr>
          </a:p>
          <a:p>
            <a:pPr lvl="0" indent="0" marL="0">
              <a:buNone/>
            </a:pPr>
            <a:r>
              <a:rPr/>
              <a:t>“If you want to go deeper—if you want to not just understand these concepts but apply them strategically in your operations—that’s what the October and November courses are designed for.”</a:t>
            </a:r>
          </a:p>
          <a:p>
            <a:pPr lvl="0" indent="0" marL="0">
              <a:buNone/>
            </a:pPr>
          </a:p>
          <a:p>
            <a:pPr lvl="0" indent="0" marL="0">
              <a:buNone/>
            </a:pPr>
            <a:r>
              <a:rPr/>
              <a:t>“We offer two pathways:”</a:t>
            </a:r>
          </a:p>
          <a:p>
            <a:pPr lvl="0" indent="0" marL="0">
              <a:buNone/>
            </a:pPr>
          </a:p>
          <a:p>
            <a:pPr lvl="0" indent="0" marL="0">
              <a:buNone/>
            </a:pPr>
            <a:r>
              <a:rPr/>
              <a:t>“The first, ‘AI in Leadership and Project Management,’ is for people who want to lead AI initiatives. You’ll learn how to identify opportunities in your operations, build cross-functional teams to deliver them, and manage AI projects from pilot to production. It’s hands-on—you’ll work on real challenges from your own organizations.”</a:t>
            </a:r>
          </a:p>
          <a:p>
            <a:pPr lvl="0" indent="0" marL="0">
              <a:buNone/>
            </a:pPr>
          </a:p>
          <a:p>
            <a:pPr lvl="0" indent="0" marL="0">
              <a:buNone/>
            </a:pPr>
            <a:r>
              <a:rPr/>
              <a:t>“The second, ‘AI to Drive Business Innovation,’ is more strategic. It’s for people who want to identify where AI creates competitive advantage and build the business case for investment.”</a:t>
            </a:r>
          </a:p>
          <a:p>
            <a:pPr lvl="0" indent="0" marL="0">
              <a:buNone/>
            </a:pPr>
          </a:p>
          <a:p>
            <a:pPr lvl="0" indent="0" marL="0">
              <a:buNone/>
            </a:pPr>
            <a:r>
              <a:rPr/>
              <a:t>“Both courses build on what we discussed today. We go from concepts to application, from examples to YOUR examples.”</a:t>
            </a:r>
          </a:p>
          <a:p>
            <a:pPr lvl="0" indent="0" marL="0">
              <a:buNone/>
            </a:pPr>
          </a:p>
          <a:p>
            <a:pPr lvl="0" indent="0" marL="0">
              <a:buNone/>
            </a:pPr>
            <a:r>
              <a:rPr/>
              <a:t>“Today was designed to spark curiosity and inspire new thinking. The courses are where you build capability.”</a:t>
            </a:r>
          </a:p>
          <a:p>
            <a:pPr lvl="0" indent="0" marL="0">
              <a:buNone/>
            </a:pPr>
          </a:p>
          <a:p>
            <a:pPr lvl="0" indent="0" marL="0">
              <a:buNone/>
            </a:pPr>
            <a:r>
              <a:rPr/>
              <a:t>“All the information is available online, and I’ll be around after if you want to chat about which might be right for you.”</a:t>
            </a:r>
          </a:p>
          <a:p>
            <a:pPr lvl="0" indent="0" marL="0">
              <a:buNone/>
            </a:pPr>
          </a:p>
          <a:p>
            <a:pPr lvl="0" indent="0" marL="0">
              <a:buNone/>
            </a:pPr>
            <a:r>
              <a:rPr/>
              <a:t>Don’t oversell. You’ve given value. Trust that those who are interested will engage.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Open the floor, but manage time tightly. You have maybe 5 minutes.</a:t>
            </a:r>
          </a:p>
          <a:p>
            <a:pPr lvl="0" indent="0" marL="0">
              <a:buNone/>
            </a:pPr>
          </a:p>
          <a:p>
            <a:pPr lvl="0" indent="0" marL="0">
              <a:buNone/>
            </a:pPr>
            <a:r>
              <a:rPr/>
              <a:t>“We have a few minutes for questions. What’s on your mind?”</a:t>
            </a:r>
          </a:p>
          <a:p>
            <a:pPr lvl="0" indent="0" marL="0">
              <a:buNone/>
            </a:pPr>
          </a:p>
          <a:p>
            <a:pPr lvl="0" indent="0" marL="0">
              <a:buNone/>
            </a:pPr>
            <a:r>
              <a:rPr b="1"/>
              <a:t>BE READY FOR:</a:t>
            </a:r>
          </a:p>
          <a:p>
            <a:pPr lvl="0" indent="0" marL="0">
              <a:buNone/>
            </a:pPr>
          </a:p>
          <a:p>
            <a:pPr lvl="0" indent="0" marL="0">
              <a:buNone/>
            </a:pPr>
            <a:r>
              <a:rPr/>
              <a:t>“Is AI going to eliminate jobs in mining?” → “The evidence so far says no—it changes jobs. Autonomous trucks didn’t eliminate mining jobs; Rio and Fortescue still employ thousands. But the roles shifted. Fewer operators, more remote controllers and maintenance technicians. The work got more technical. That’s why training and development matter—helping people transition to the new roles.”</a:t>
            </a:r>
          </a:p>
          <a:p>
            <a:pPr lvl="0" indent="0" marL="0">
              <a:buNone/>
            </a:pPr>
          </a:p>
          <a:p>
            <a:pPr lvl="0" indent="0" marL="0">
              <a:buNone/>
            </a:pPr>
            <a:r>
              <a:rPr/>
              <a:t>“How much does this actually cost?” → “Depends wildly on scope. A predictive maintenance pilot for 10 trucks might be $50-100K. Full autonomous haulage is tens of millions. But here’s what’s changed: you don’t have to build from scratch anymore. There are off-the-shelf solutions now. And you can start small—pilot one application, prove value, scale from there. The barrier isn’t cost, it’s knowing where to start.”</a:t>
            </a:r>
          </a:p>
          <a:p>
            <a:pPr lvl="0" indent="0" marL="0">
              <a:buNone/>
            </a:pPr>
          </a:p>
          <a:p>
            <a:pPr lvl="0" indent="0" marL="0">
              <a:buNone/>
            </a:pPr>
            <a:r>
              <a:rPr/>
              <a:t>“What if our data is a mess?” → “Great question, and very common. You don’t need perfect data to start. Pick one application where the data is cleanest and start there. Prove value. The ROI from that first project often funds cleaning up other data. Don’t let perfect be the enemy of better.”</a:t>
            </a:r>
          </a:p>
          <a:p>
            <a:pPr lvl="0" indent="0" marL="0">
              <a:buNone/>
            </a:pPr>
          </a:p>
          <a:p>
            <a:pPr lvl="0" indent="0" marL="0">
              <a:buNone/>
            </a:pPr>
            <a:r>
              <a:rPr/>
              <a:t>“How do we know when AI is making mistakes?” → “That’s why the framework matters. If you’re Human-in-the-Loop, you’re reviewing outputs. If you’re Human-on-the-Loop, you need monitoring systems—tracking false alarm rates, validation accuracy, user override frequency. You build feedback loops. And initially, you compare AI outputs against human outputs to calibrate. It’s not ‘set and forget’—it’s continuous improvement.”</a:t>
            </a:r>
          </a:p>
          <a:p>
            <a:pPr lvl="0" indent="0" marL="0">
              <a:buNone/>
            </a:pPr>
          </a:p>
          <a:p>
            <a:pPr lvl="0" indent="0" marL="0">
              <a:buNone/>
            </a:pPr>
            <a:r>
              <a:rPr/>
              <a:t>If no questions or you’re out of time: “If questions come up later, I’ll be around for a bit. And all my contact details are available—don’t hesitate to reach out.”</a:t>
            </a:r>
          </a:p>
          <a:p>
            <a:pPr lvl="0" indent="0" marL="0">
              <a:buNone/>
            </a:pPr>
          </a:p>
          <a:p>
            <a:pPr lvl="0" indent="0" marL="0">
              <a:buNone/>
            </a:pPr>
            <a:r>
              <a:rPr b="1"/>
              <a:t>AFTER THE SESSION:</a:t>
            </a:r>
            <a:r>
              <a:rPr/>
              <a:t> Stay available. The people who approach you individually are your warmest leads. Listen more than you talk. Understand their specific context. That’s where real connections happen.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Simple, memorable closing.</a:t>
            </a:r>
          </a:p>
          <a:p>
            <a:pPr lvl="0" indent="0" marL="0">
              <a:buNone/>
            </a:pPr>
          </a:p>
          <a:p>
            <a:pPr lvl="0" indent="0" marL="0">
              <a:buNone/>
            </a:pPr>
            <a:r>
              <a:rPr/>
              <a:t>“Thank you for your time and attention. I want to leave you with one thought:”</a:t>
            </a:r>
          </a:p>
          <a:p>
            <a:pPr lvl="0" indent="0" marL="0">
              <a:buNone/>
            </a:pPr>
          </a:p>
          <a:p>
            <a:pPr lvl="0" indent="0" marL="0">
              <a:buNone/>
            </a:pPr>
            <a:r>
              <a:rPr/>
              <a:t>“AI doesn’t replace human judgment. It amplifies it. It handles scale, speed, pattern recognition. You provide context, accountability, strategic direction.”</a:t>
            </a:r>
          </a:p>
          <a:p>
            <a:pPr lvl="0" indent="0" marL="0">
              <a:buNone/>
            </a:pPr>
          </a:p>
          <a:p>
            <a:pPr lvl="0" indent="0" marL="0">
              <a:buNone/>
            </a:pPr>
            <a:r>
              <a:rPr/>
              <a:t>“The question facing every mining operation—every organization—isn’t whether to use AI. That’s inevitable. The question is: Are you intentionally designing where humans sit in your systems?”</a:t>
            </a:r>
          </a:p>
          <a:p>
            <a:pPr lvl="0" indent="0" marL="0">
              <a:buNone/>
            </a:pPr>
          </a:p>
          <a:p>
            <a:pPr lvl="0" indent="0" marL="0">
              <a:buNone/>
            </a:pPr>
            <a:r>
              <a:rPr/>
              <a:t>“That intentionality is what separates organizations that struggle with AI from those that thrive with it.”</a:t>
            </a:r>
          </a:p>
          <a:p>
            <a:pPr lvl="0" indent="0" marL="0">
              <a:buNone/>
            </a:pPr>
          </a:p>
          <a:p>
            <a:pPr lvl="0" indent="0" marL="0">
              <a:buNone/>
            </a:pPr>
            <a:r>
              <a:rPr/>
              <a:t>“I hope today sparked some curiosity and new thinking. Three things before you go:”</a:t>
            </a:r>
          </a:p>
          <a:p>
            <a:pPr lvl="0" indent="0" marL="0">
              <a:buNone/>
            </a:pPr>
          </a:p>
          <a:p>
            <a:pPr lvl="0" indent="0" marL="0">
              <a:buNone/>
            </a:pPr>
            <a:r>
              <a:rPr/>
              <a:t>“First, all the resources from today—the presentation slides, case study references, detailed FAQs answering questions we didn’t have time for, and additional reading—are available on the support website. The URL is on this slide and I’ll share it again in the follow-up email.”</a:t>
            </a:r>
          </a:p>
          <a:p>
            <a:pPr lvl="0" indent="0" marL="0">
              <a:buNone/>
            </a:pPr>
          </a:p>
          <a:p>
            <a:pPr lvl="0" indent="0" marL="0">
              <a:buNone/>
            </a:pPr>
            <a:r>
              <a:rPr/>
              <a:t>“Second, if you want to go deeper and build real capability in AI leadership, the October and November courses are your next step. Information and registration are on the website.”</a:t>
            </a:r>
          </a:p>
          <a:p>
            <a:pPr lvl="0" indent="0" marL="0">
              <a:buNone/>
            </a:pPr>
          </a:p>
          <a:p>
            <a:pPr lvl="0" indent="0" marL="0">
              <a:buNone/>
            </a:pPr>
            <a:r>
              <a:rPr/>
              <a:t>“Third, if you just want to chat about a specific challenge you’re facing, I’m here now and my contact details are on the website. Don’t hesitate to reach out.”</a:t>
            </a:r>
          </a:p>
          <a:p>
            <a:pPr lvl="0" indent="0" marL="0">
              <a:buNone/>
            </a:pPr>
          </a:p>
          <a:p>
            <a:pPr lvl="0" indent="0" marL="0">
              <a:buNone/>
            </a:pPr>
            <a:r>
              <a:rPr/>
              <a:t>“Thank you.”</a:t>
            </a:r>
          </a:p>
          <a:p>
            <a:pPr lvl="0" indent="0" marL="0">
              <a:buNone/>
            </a:pPr>
          </a:p>
          <a:p>
            <a:pPr lvl="0" indent="0" marL="0">
              <a:buNone/>
            </a:pPr>
            <a:r>
              <a:rPr/>
              <a:t>Stay at the front. Be available. Real relationships form in the informal conversations after.</a:t>
            </a:r>
          </a:p>
          <a:p>
            <a:pPr lvl="0" indent="0" marL="0">
              <a:buNone/>
            </a:pPr>
          </a:p>
          <a:p>
            <a:pPr lvl="0" indent="0" marL="0">
              <a:buNone/>
            </a:pPr>
            <a:r>
              <a:rPr b="1"/>
              <a:t>Follow-up email within 24 hours should include:</a:t>
            </a:r>
            <a:r>
              <a:rPr/>
              <a:t> - Thank you for attending - Link to support website with all resources - Brief recap of the three-level framework - Invitation to reach out with questions - Course information with registration deadline - Your direct contact information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Name the tension in the room.</a:t>
            </a:r>
          </a:p>
          <a:p>
            <a:pPr lvl="0" indent="0" marL="0">
              <a:buNone/>
            </a:pPr>
          </a:p>
          <a:p>
            <a:pPr lvl="0" indent="0" marL="0">
              <a:buNone/>
            </a:pPr>
            <a:r>
              <a:rPr/>
              <a:t>“If you’re in this room, you’re probably feeling this tension. On one hand, the capabilities are undeniable—AI is getting remarkably good at specific tasks. On the other hand, you’ve got operations to run, people to keep safe, decisions where you can’t afford to get it wrong.”</a:t>
            </a:r>
          </a:p>
          <a:p>
            <a:pPr lvl="0" indent="0" marL="0">
              <a:buNone/>
            </a:pPr>
          </a:p>
          <a:p>
            <a:pPr lvl="0" indent="0" marL="0">
              <a:buNone/>
            </a:pPr>
            <a:r>
              <a:rPr/>
              <a:t>“You’ve probably heard two narratives: One says ‘adopt AI or get left behind.’ The other says ‘be very careful, AI makes mistakes.’”</a:t>
            </a:r>
          </a:p>
          <a:p>
            <a:pPr lvl="0" indent="0" marL="0">
              <a:buNone/>
            </a:pPr>
          </a:p>
          <a:p>
            <a:pPr lvl="0" indent="0" marL="0">
              <a:buNone/>
            </a:pPr>
            <a:r>
              <a:rPr/>
              <a:t>“Both are true. And that’s not helpful.”</a:t>
            </a:r>
          </a:p>
          <a:p>
            <a:pPr lvl="0" indent="0" marL="0">
              <a:buNone/>
            </a:pPr>
          </a:p>
          <a:p>
            <a:pPr lvl="0" indent="0" marL="0">
              <a:buNone/>
            </a:pPr>
            <a:r>
              <a:rPr/>
              <a:t>“So today, in 40 minutes, I’m going to give you something practical—a simple framework that cuts through the hype and the fear. A way to think about AI that you can apply tomorrow morning when you’re back at your desk.”</a:t>
            </a:r>
          </a:p>
          <a:p>
            <a:pPr lvl="0" indent="0" marL="0">
              <a:buNone/>
            </a:pPr>
          </a:p>
          <a:p>
            <a:pPr lvl="0" indent="0" marL="0">
              <a:buNone/>
            </a:pPr>
            <a:r>
              <a:rPr/>
              <a:t>“We’re going to answer: When should AI suggest and humans decide? When can AI act while humans monitor? And who sets the boundaries?”</a:t>
            </a:r>
          </a:p>
          <a:p>
            <a:pPr lvl="0" indent="0" marL="0">
              <a:buNone/>
            </a:pPr>
          </a:p>
          <a:p>
            <a:pPr lvl="0" indent="0" marL="0">
              <a:buNone/>
            </a:pPr>
            <a:r>
              <a:rPr/>
              <a:t>“Three levels. Clear principles. Real mining examples.”</a:t>
            </a:r>
          </a:p>
          <a:p>
            <a:pPr lvl="0" indent="0" marL="0">
              <a:buNone/>
            </a:pPr>
          </a:p>
          <a:p>
            <a:pPr lvl="0" indent="0" marL="0">
              <a:buNone/>
            </a:pPr>
            <a:r>
              <a:rPr/>
              <a:t>“By the end, you’ll have a lens for looking at any AI application—whether it’s in your operations today or something you’re considering—and asking: ‘Is the human in the right place in this system?’”</a:t>
            </a:r>
          </a:p>
          <a:p>
            <a:pPr lvl="0" indent="0" marL="0">
              <a:buNone/>
            </a:pPr>
          </a:p>
          <a:p>
            <a:pPr lvl="0" indent="0" marL="0">
              <a:buNone/>
            </a:pPr>
            <a:r>
              <a:rPr/>
              <a:t>“Let’s dive in.”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Make the framework immediately intuitive with a universal metaphor.</a:t>
            </a:r>
          </a:p>
          <a:p>
            <a:pPr lvl="0" indent="0" marL="0">
              <a:buNone/>
            </a:pPr>
          </a:p>
          <a:p>
            <a:pPr lvl="0" indent="0" marL="0">
              <a:buNone/>
            </a:pPr>
            <a:r>
              <a:rPr/>
              <a:t>“The framework is simple. There are three levels of human control when working with AI.”</a:t>
            </a:r>
          </a:p>
          <a:p>
            <a:pPr lvl="0" indent="0" marL="0">
              <a:buNone/>
            </a:pPr>
          </a:p>
          <a:p>
            <a:pPr lvl="0" indent="0" marL="0">
              <a:buNone/>
            </a:pPr>
            <a:r>
              <a:rPr/>
              <a:t>CLICK - “Level 1: Human-in-the-Loop. The AI recommends, you decide. Like when your GPS suggests a route—it analyzes traffic, calculates fastest path—but YOU decide whether to follow it. You’re in the loop on every decision.”</a:t>
            </a:r>
          </a:p>
          <a:p>
            <a:pPr lvl="0" indent="0" marL="0">
              <a:buNone/>
            </a:pPr>
          </a:p>
          <a:p>
            <a:pPr lvl="0" indent="0" marL="0">
              <a:buNone/>
            </a:pPr>
            <a:r>
              <a:rPr/>
              <a:t>CLICK - “Level 2: Human-on-the-Loop. The AI can act, but you’re monitoring and can intervene. Like cruise control—it’s controlling the throttle, but you’re watching, hands near the wheel, ready to take over if needed.”</a:t>
            </a:r>
          </a:p>
          <a:p>
            <a:pPr lvl="0" indent="0" marL="0">
              <a:buNone/>
            </a:pPr>
          </a:p>
          <a:p>
            <a:pPr lvl="0" indent="0" marL="0">
              <a:buNone/>
            </a:pPr>
            <a:r>
              <a:rPr/>
              <a:t>CLICK - “Level 3: Human-in-Command. You set the strategic boundaries. Even if the AI is acting automatically, YOU decided what it’s allowed to do. Like setting speed limits on roads—the rules that govern all the driving.”</a:t>
            </a:r>
          </a:p>
          <a:p>
            <a:pPr lvl="0" indent="0" marL="0">
              <a:buNone/>
            </a:pPr>
          </a:p>
          <a:p>
            <a:pPr lvl="0" indent="0" marL="0">
              <a:buNone/>
            </a:pPr>
            <a:r>
              <a:rPr/>
              <a:t>“That’s it. Three levels. Now let’s see what this looks like in mining operations you know.”</a:t>
            </a:r>
          </a:p>
          <a:p>
            <a:pPr lvl="0" indent="0" marL="0">
              <a:buNone/>
            </a:pPr>
          </a:p>
          <a:p>
            <a:pPr lvl="0" indent="0" marL="0">
              <a:buNone/>
            </a:pPr>
            <a:r>
              <a:rPr/>
              <a:t>Keep this section SHORT. You’re giving them the mental model, not exhaustive explanation. Move quickly to examples that bring it to life.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Ground it immediately in their daily operations.</a:t>
            </a:r>
          </a:p>
          <a:p>
            <a:pPr lvl="0" indent="0" marL="0">
              <a:buNone/>
            </a:pPr>
          </a:p>
          <a:p>
            <a:pPr lvl="0" indent="0" marL="0">
              <a:buNone/>
            </a:pPr>
            <a:r>
              <a:rPr/>
              <a:t>“You’re probably already doing Human-in-the-Loop without calling it that. Your dispatch system—it’s optimizing truck movements, suggesting assignments. But does it automatically move the trucks? No. The dispatcher looks at the suggestion and decides.”</a:t>
            </a:r>
          </a:p>
          <a:p>
            <a:pPr lvl="0" indent="0" marL="0">
              <a:buNone/>
            </a:pPr>
          </a:p>
          <a:p>
            <a:pPr lvl="0" indent="0" marL="0">
              <a:buNone/>
            </a:pPr>
            <a:r>
              <a:rPr/>
              <a:t>“Why? Because the dispatcher knows things the AI doesn’t. There’s a wet patch on one haul road. One operator is new and shouldn’t get the tricky route yet. A truck that looks available on the screen is actually being refueled.”</a:t>
            </a:r>
          </a:p>
          <a:p>
            <a:pPr lvl="0" indent="0" marL="0">
              <a:buNone/>
            </a:pPr>
          </a:p>
          <a:p>
            <a:pPr lvl="0" indent="0" marL="0">
              <a:buNone/>
            </a:pPr>
            <a:r>
              <a:rPr/>
              <a:t>“The AI provides speed and data analysis. The human provides judgment and context. That’s the partnership.”</a:t>
            </a:r>
          </a:p>
          <a:p>
            <a:pPr lvl="0" indent="0" marL="0">
              <a:buNone/>
            </a:pPr>
          </a:p>
          <a:p>
            <a:pPr lvl="0" indent="0" marL="0">
              <a:buNone/>
            </a:pPr>
            <a:r>
              <a:rPr/>
              <a:t>“This level is appropriate when stakes are high, context matters, and someone needs to be accountable for the outcome.”</a:t>
            </a:r>
          </a:p>
          <a:p>
            <a:pPr lvl="0" indent="0" marL="0">
              <a:buNone/>
            </a:pPr>
          </a:p>
          <a:p>
            <a:pPr lvl="0" indent="0" marL="0">
              <a:buNone/>
            </a:pPr>
            <a:r>
              <a:rPr/>
              <a:t>Don’t belabor it. Make the point, give the example, move on. We’re sparking curiosity, not teaching a course.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Show them the power of scale.</a:t>
            </a:r>
          </a:p>
          <a:p>
            <a:pPr lvl="0" indent="0" marL="0">
              <a:buNone/>
            </a:pPr>
          </a:p>
          <a:p>
            <a:pPr lvl="0" indent="0" marL="0">
              <a:buNone/>
            </a:pPr>
            <a:r>
              <a:rPr/>
              <a:t>“Level 2 is where AI starts to feel powerful. Your haul trucks have sensors everywhere—vibration, temperature, pressure, fluid levels. Thousands of data points per truck, 24/7.”</a:t>
            </a:r>
          </a:p>
          <a:p>
            <a:pPr lvl="0" indent="0" marL="0">
              <a:buNone/>
            </a:pPr>
          </a:p>
          <a:p>
            <a:pPr lvl="0" indent="0" marL="0">
              <a:buNone/>
            </a:pPr>
            <a:r>
              <a:rPr/>
              <a:t>“No human can watch all that. So the AI does. It learns what ‘normal’ looks like and automatically alerts when something deviates. ‘Truck 47, bearing temperature rising. Predict failure in 48 hours.’”</a:t>
            </a:r>
          </a:p>
          <a:p>
            <a:pPr lvl="0" indent="0" marL="0">
              <a:buNone/>
            </a:pPr>
          </a:p>
          <a:p>
            <a:pPr lvl="0" indent="0" marL="0">
              <a:buNone/>
            </a:pPr>
            <a:r>
              <a:rPr/>
              <a:t>“Does a human approve every alert? No—that would defeat the purpose. But the maintenance supervisor reviews the alerts, prioritizes them, and decides: ‘Pull that truck tonight’ or ‘Monitor it, we just changed that component last week.’”</a:t>
            </a:r>
          </a:p>
          <a:p>
            <a:pPr lvl="0" indent="0" marL="0">
              <a:buNone/>
            </a:pPr>
          </a:p>
          <a:p>
            <a:pPr lvl="0" indent="0" marL="0">
              <a:buNone/>
            </a:pPr>
            <a:r>
              <a:rPr/>
              <a:t>“The AI handles impossible scale. Humans handle judgment and validation. That’s Human-on-the-Loop.”</a:t>
            </a:r>
          </a:p>
          <a:p>
            <a:pPr lvl="0" indent="0" marL="0">
              <a:buNone/>
            </a:pPr>
          </a:p>
          <a:p>
            <a:pPr lvl="0" indent="0" marL="0">
              <a:buNone/>
            </a:pPr>
            <a:r>
              <a:rPr/>
              <a:t>“This level works when volume is high, patterns are clear, and mistakes are fixable.”</a:t>
            </a:r>
          </a:p>
          <a:p>
            <a:pPr lvl="0" indent="0" marL="0">
              <a:buNone/>
            </a:pPr>
          </a:p>
          <a:p>
            <a:pPr lvl="0" indent="0" marL="0">
              <a:buNone/>
            </a:pPr>
            <a:r>
              <a:rPr/>
              <a:t>Again, keep it crisp. You’re showing possibilities, not technical details.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Go to the most advanced example—autonomous haulage.</a:t>
            </a:r>
          </a:p>
          <a:p>
            <a:pPr lvl="0" indent="0" marL="0">
              <a:buNone/>
            </a:pPr>
          </a:p>
          <a:p>
            <a:pPr lvl="0" indent="0" marL="0">
              <a:buNone/>
            </a:pPr>
            <a:r>
              <a:rPr/>
              <a:t>“Some of you know that Rio Tinto and Fortescue have hundreds of autonomous trucks operating right now. The AI is driving—steering, accelerating, navigating.”</a:t>
            </a:r>
          </a:p>
          <a:p>
            <a:pPr lvl="0" indent="0" marL="0">
              <a:buNone/>
            </a:pPr>
          </a:p>
          <a:p>
            <a:pPr lvl="0" indent="0" marL="0">
              <a:buNone/>
            </a:pPr>
            <a:r>
              <a:rPr/>
              <a:t>“Does that mean humans aren’t in control? Absolutely not.”</a:t>
            </a:r>
          </a:p>
          <a:p>
            <a:pPr lvl="0" indent="0" marL="0">
              <a:buNone/>
            </a:pPr>
          </a:p>
          <a:p>
            <a:pPr lvl="0" indent="0" marL="0">
              <a:buNone/>
            </a:pPr>
            <a:r>
              <a:rPr/>
              <a:t>“Before the first autonomous truck moved, humans made critical decisions: Which areas of the mine are approved for autonomous operation? What are the speed limits? What happens if the truck encounters something unexpected? What are the exclusion zones it can never enter?”</a:t>
            </a:r>
          </a:p>
          <a:p>
            <a:pPr lvl="0" indent="0" marL="0">
              <a:buNone/>
            </a:pPr>
          </a:p>
          <a:p>
            <a:pPr lvl="0" indent="0" marL="0">
              <a:buNone/>
            </a:pPr>
            <a:r>
              <a:rPr/>
              <a:t>“The AI operates within those boundaries. But the boundaries themselves—the strategy, the risk tolerance, the safety philosophy—those are human decisions at the leadership level.”</a:t>
            </a:r>
          </a:p>
          <a:p>
            <a:pPr lvl="0" indent="0" marL="0">
              <a:buNone/>
            </a:pPr>
          </a:p>
          <a:p>
            <a:pPr lvl="0" indent="0" marL="0">
              <a:buNone/>
            </a:pPr>
            <a:r>
              <a:rPr/>
              <a:t>“That’s Human-in-Command. Even when AI is acting autonomously, humans set the rules of the game.”</a:t>
            </a:r>
          </a:p>
          <a:p>
            <a:pPr lvl="0" indent="0" marL="0">
              <a:buNone/>
            </a:pPr>
          </a:p>
          <a:p>
            <a:pPr lvl="0" indent="0" marL="0">
              <a:buNone/>
            </a:pPr>
            <a:r>
              <a:rPr/>
              <a:t>“This level is about governance, strategy, and accountability.”</a:t>
            </a:r>
          </a:p>
          <a:p>
            <a:pPr lvl="0" indent="0" marL="0">
              <a:buNone/>
            </a:pPr>
          </a:p>
          <a:p>
            <a:pPr lvl="0" indent="0" marL="0">
              <a:buNone/>
            </a:pPr>
            <a:r>
              <a:rPr/>
              <a:t>Make the point that even the most “autonomous” AI operates within human-defined boundaries. That’s empowering, not limiting.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CREATE TENSION. Make them think.</a:t>
            </a:r>
          </a:p>
          <a:p>
            <a:pPr lvl="0" indent="0" marL="0">
              <a:buNone/>
            </a:pPr>
          </a:p>
          <a:p>
            <a:pPr lvl="0" indent="0" marL="0">
              <a:buNone/>
            </a:pPr>
            <a:r>
              <a:rPr/>
              <a:t>“I want to pause here and ask you a question. Be honest—there’s no right answer.”</a:t>
            </a:r>
          </a:p>
          <a:p>
            <a:pPr lvl="0" indent="0" marL="0">
              <a:buNone/>
            </a:pPr>
          </a:p>
          <a:p>
            <a:pPr lvl="0" indent="0" marL="0">
              <a:buNone/>
            </a:pPr>
            <a:r>
              <a:rPr/>
              <a:t>Put up the poll. Give them time to think.</a:t>
            </a:r>
          </a:p>
          <a:p>
            <a:pPr lvl="0" indent="0" marL="0">
              <a:buNone/>
            </a:pPr>
          </a:p>
          <a:p>
            <a:pPr lvl="0" indent="0" marL="0">
              <a:buNone/>
            </a:pPr>
            <a:r>
              <a:rPr/>
              <a:t>“Which actually keeps you up at night? The risk of AI making a wrong decision? Or the risk that while you’re being cautious, your competitors are gaining advantage?”</a:t>
            </a:r>
          </a:p>
          <a:p>
            <a:pPr lvl="0" indent="0" marL="0">
              <a:buNone/>
            </a:pPr>
          </a:p>
          <a:p>
            <a:pPr lvl="0" indent="0" marL="0">
              <a:buNone/>
            </a:pPr>
            <a:r>
              <a:rPr/>
              <a:t>If using live poll, let results display. If show of hands: “Interesting. I see we’re split.”</a:t>
            </a:r>
          </a:p>
          <a:p>
            <a:pPr lvl="0" indent="0" marL="0">
              <a:buNone/>
            </a:pPr>
          </a:p>
          <a:p>
            <a:pPr lvl="0" indent="0" marL="0">
              <a:buNone/>
            </a:pPr>
            <a:r>
              <a:rPr/>
              <a:t>“Here’s why this matters: Both risks are real. But they require different responses.”</a:t>
            </a:r>
          </a:p>
          <a:p>
            <a:pPr lvl="0" indent="0" marL="0">
              <a:buNone/>
            </a:pPr>
          </a:p>
          <a:p>
            <a:pPr lvl="0" indent="0" marL="0">
              <a:buNone/>
            </a:pPr>
            <a:r>
              <a:rPr/>
              <a:t>“If you worry about A—AI running unchecked—the framework we just covered is your tool. You intentionally design the level of human control appropriate to each application.”</a:t>
            </a:r>
          </a:p>
          <a:p>
            <a:pPr lvl="0" indent="0" marL="0">
              <a:buNone/>
            </a:pPr>
          </a:p>
          <a:p>
            <a:pPr lvl="0" indent="0" marL="0">
              <a:buNone/>
            </a:pPr>
            <a:r>
              <a:rPr/>
              <a:t>“If you worry about B—moving too slowly—the framework is still your answer. Because it shows you where you CAN automate safely and where you must keep humans engaged.”</a:t>
            </a:r>
          </a:p>
          <a:p>
            <a:pPr lvl="0" indent="0" marL="0">
              <a:buNone/>
            </a:pPr>
          </a:p>
          <a:p>
            <a:pPr lvl="0" indent="0" marL="0">
              <a:buNone/>
            </a:pPr>
            <a:r>
              <a:rPr/>
              <a:t>“The companies winning with AI aren’t the ones who automate everything or avoid automation entirely. They’re the ones who are thoughtful about WHICH decisions need human judgment and which don’t.”</a:t>
            </a:r>
          </a:p>
          <a:p>
            <a:pPr lvl="0" indent="0" marL="0">
              <a:buNone/>
            </a:pPr>
          </a:p>
          <a:p>
            <a:pPr lvl="0" indent="0" marL="0">
              <a:buNone/>
            </a:pPr>
            <a:r>
              <a:rPr/>
              <a:t>“Let me show you what I mean with a real scenario.”</a:t>
            </a:r>
          </a:p>
          <a:p>
            <a:pPr lvl="0" indent="0" marL="0">
              <a:buNone/>
            </a:pPr>
          </a:p>
          <a:p>
            <a:pPr lvl="0" indent="0" marL="0">
              <a:buNone/>
            </a:pPr>
            <a:r>
              <a:rPr/>
              <a:t>This moment breaks up the presentation, creates engagement, and forces them to confront their own assumptions. That’s where “new thinking” happens.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Give them a genuine dilemma with no perfect answer.</a:t>
            </a:r>
          </a:p>
          <a:p>
            <a:pPr lvl="0" indent="0" marL="0">
              <a:buNone/>
            </a:pPr>
          </a:p>
          <a:p>
            <a:pPr lvl="0" indent="0" marL="0">
              <a:buNone/>
            </a:pPr>
            <a:r>
              <a:rPr/>
              <a:t>“Let me give you a real scenario that mining operations are facing right now.”</a:t>
            </a:r>
          </a:p>
          <a:p>
            <a:pPr lvl="0" indent="0" marL="0">
              <a:buNone/>
            </a:pPr>
          </a:p>
          <a:p>
            <a:pPr lvl="0" indent="0" marL="0">
              <a:buNone/>
            </a:pPr>
            <a:r>
              <a:rPr/>
              <a:t>“You’ve invested in a state-of-the-art pit wall monitoring system. LiDAR, radar, prisms—continuously measuring ground movement down to millimeters. The AI is trained to detect acceleration patterns that might indicate instability.”</a:t>
            </a:r>
          </a:p>
          <a:p>
            <a:pPr lvl="0" indent="0" marL="0">
              <a:buNone/>
            </a:pPr>
          </a:p>
          <a:p>
            <a:pPr lvl="0" indent="0" marL="0">
              <a:buNone/>
            </a:pPr>
            <a:r>
              <a:rPr/>
              <a:t>“It’s 2 AM. The AI detects unusual movement. Not catastrophic, but above normal thresholds.”</a:t>
            </a:r>
          </a:p>
          <a:p>
            <a:pPr lvl="0" indent="0" marL="0">
              <a:buNone/>
            </a:pPr>
          </a:p>
          <a:p>
            <a:pPr lvl="0" indent="0" marL="0">
              <a:buNone/>
            </a:pPr>
            <a:r>
              <a:rPr/>
              <a:t>“You have to design this system ahead of time. What should it do?”</a:t>
            </a:r>
          </a:p>
          <a:p>
            <a:pPr lvl="0" indent="0" marL="0">
              <a:buNone/>
            </a:pPr>
          </a:p>
          <a:p>
            <a:pPr lvl="0" indent="0" marL="0">
              <a:buNone/>
            </a:pPr>
            <a:r>
              <a:rPr/>
              <a:t>Present Option A: “It could alert your on-call geotechnical engineer. They review the data, consider context—was there blasting today? Recent rain? Historical patterns in this area?—and decide whether to evacuate. This takes 15-20 minutes. You get expert judgment, but you lose time.”</a:t>
            </a:r>
          </a:p>
          <a:p>
            <a:pPr lvl="0" indent="0" marL="0">
              <a:buNone/>
            </a:pPr>
          </a:p>
          <a:p>
            <a:pPr lvl="0" indent="0" marL="0">
              <a:buNone/>
            </a:pPr>
            <a:r>
              <a:rPr/>
              <a:t>Present Option B: “Or the system could be programmed to automatically sound evacuation alarms and clear the pit. Immediate response, zero delay. But if it’s a false alarm—and sensor glitches do happen—you’ve just stopped production for hours and potentially desensitized people to alarms.”</a:t>
            </a:r>
          </a:p>
          <a:p>
            <a:pPr lvl="0" indent="0" marL="0">
              <a:buNone/>
            </a:pPr>
          </a:p>
          <a:p>
            <a:pPr lvl="0" indent="0" marL="0">
              <a:buNone/>
            </a:pPr>
            <a:r>
              <a:rPr/>
              <a:t>“There’s no perfect answer. It depends on your pit geometry, your failure consequences, your risk tolerance.”</a:t>
            </a:r>
          </a:p>
          <a:p>
            <a:pPr lvl="0" indent="0" marL="0">
              <a:buNone/>
            </a:pPr>
          </a:p>
          <a:p>
            <a:pPr lvl="0" indent="0" marL="0">
              <a:buNone/>
            </a:pPr>
            <a:r>
              <a:rPr/>
              <a:t>Pause. Let the tension sit.</a:t>
            </a:r>
          </a:p>
          <a:p>
            <a:pPr lvl="0" indent="0" marL="0">
              <a:buNone/>
            </a:pPr>
          </a:p>
          <a:p>
            <a:pPr lvl="0" indent="0" marL="0">
              <a:buNone/>
            </a:pPr>
            <a:r>
              <a:rPr/>
              <a:t>“This is the art of working with AI. You’re making strategic choices about where speed matters most and where judgment matters most.”</a:t>
            </a:r>
          </a:p>
          <a:p>
            <a:pPr lvl="0" indent="0" marL="0">
              <a:buNone/>
            </a:pPr>
          </a:p>
          <a:p>
            <a:pPr lvl="0" indent="0" marL="0">
              <a:buNone/>
            </a:pPr>
            <a:r>
              <a:rPr/>
              <a:t>“The framework doesn’t give you THE answer. It gives you the questions to ask: What are the stakes? What’s the human’s role? Who’s accountable?”</a:t>
            </a:r>
          </a:p>
          <a:p>
            <a:pPr lvl="0" indent="0" marL="0">
              <a:buNone/>
            </a:pPr>
          </a:p>
          <a:p>
            <a:pPr lvl="0" indent="0" marL="0">
              <a:buNone/>
            </a:pPr>
            <a:r>
              <a:rPr/>
              <a:t>“And that clarity—that intentional design—that’s what separates organizations that thrive with AI from those that struggle.”</a:t>
            </a:r>
          </a:p>
          <a:p>
            <a:pPr lvl="0" indent="0" marL="0">
              <a:buNone/>
            </a:pPr>
          </a:p>
          <a:p>
            <a:pPr lvl="0" indent="0" marL="0">
              <a:buNone/>
            </a:pPr>
            <a:r>
              <a:rPr/>
              <a:t>Don’t resolve the dilemma. Leave it open. The ambiguity is the point—it makes them think.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Paint an inspiring vision. This is the “spark curiosity” moment.</a:t>
            </a:r>
          </a:p>
          <a:p>
            <a:pPr lvl="0" indent="0" marL="0">
              <a:buNone/>
            </a:pPr>
          </a:p>
          <a:p>
            <a:pPr lvl="0" indent="0" marL="0">
              <a:buNone/>
            </a:pPr>
            <a:r>
              <a:rPr/>
              <a:t>“Let’s fast-forward. It’s 2028—just three years from now. You walk onto site Monday morning. What’s different?”</a:t>
            </a:r>
          </a:p>
          <a:p>
            <a:pPr lvl="0" indent="0" marL="0">
              <a:buNone/>
            </a:pPr>
          </a:p>
          <a:p>
            <a:pPr lvl="0" indent="0" marL="0">
              <a:buNone/>
            </a:pPr>
            <a:r>
              <a:rPr/>
              <a:t>CLICK - “Your morning brief is waiting. The AI has already compiled overnight data—production actuals, equipment alerts, safety incidents, weather forecast, truck utilization. It’s highlighted the three things that need your attention today. This used to take your superintendent an hour to prepare. Now it’s done before you arrive, and it’s actually MORE comprehensive because the AI looked at patterns across weeks of data.”</a:t>
            </a:r>
          </a:p>
          <a:p>
            <a:pPr lvl="0" indent="0" marL="0">
              <a:buNone/>
            </a:pPr>
          </a:p>
          <a:p>
            <a:pPr lvl="0" indent="0" marL="0">
              <a:buNone/>
            </a:pPr>
            <a:r>
              <a:rPr/>
              <a:t>CLICK - “Your senior geologist walks in. She’s just spent the last hour reviewing the AI’s analysis of last week’s drill results. The AI did the data compilation, the initial statistical analysis, the comparison to the geological model. She spent her time on what only she can do—interpreting the anomalies, updating the structural interpretation, deciding where to drill next. Three years ago, she spent 70% of her time on spreadsheets. Now it’s 90% geology.”</a:t>
            </a:r>
          </a:p>
          <a:p>
            <a:pPr lvl="0" indent="0" marL="0">
              <a:buNone/>
            </a:pPr>
          </a:p>
          <a:p>
            <a:pPr lvl="0" indent="0" marL="0">
              <a:buNone/>
            </a:pPr>
            <a:r>
              <a:rPr/>
              <a:t>CLICK - “Your maintenance team is working through planned interventions. The truck they’re servicing today was flagged three days ago—bearing wear pattern indicating failure in the next week. They’re doing the work during scheduled downtime, not responding to a breakdown in the pit at 2 AM. Unplanned downtime is down 60%.”</a:t>
            </a:r>
          </a:p>
          <a:p>
            <a:pPr lvl="0" indent="0" marL="0">
              <a:buNone/>
            </a:pPr>
          </a:p>
          <a:p>
            <a:pPr lvl="0" indent="0" marL="0">
              <a:buNone/>
            </a:pPr>
            <a:r>
              <a:rPr/>
              <a:t>CLICK - “Your safety meeting discusses trends the AI identified across your whole operation—or even across multiple sites if you’re part of a larger company. ‘Near-miss reports mentioning ’fatigue’ are up 23% in the last month, concentrated in night shift.’ That pattern was invisible when you were reading individual reports. Now it’s actionable intelligence.”</a:t>
            </a:r>
          </a:p>
          <a:p>
            <a:pPr lvl="0" indent="0" marL="0">
              <a:buNone/>
            </a:pPr>
          </a:p>
          <a:p>
            <a:pPr lvl="0" indent="0" marL="0">
              <a:buNone/>
            </a:pPr>
            <a:r>
              <a:rPr/>
              <a:t>CLICK - “And here’s where it gets really interesting: your AI systems are starting to coordinate with each other. When that truck was flagged for maintenance three days ago, the AI didn’t just alert someone. It checked parts inventory, identified that the replacement bearing was in stock, analyzed the production schedule to find the optimal service window with minimum impact, and automatically scheduled the maintenance crew. This is what we call ‘agentic workflows’—AI systems working together to handle routine coordination tasks without human intervention.”</a:t>
            </a:r>
          </a:p>
          <a:p>
            <a:pPr lvl="0" indent="0" marL="0">
              <a:buNone/>
            </a:pPr>
          </a:p>
          <a:p>
            <a:pPr lvl="0" indent="0" marL="0">
              <a:buNone/>
            </a:pPr>
            <a:r>
              <a:rPr/>
              <a:t>“A human maintenance supervisor still approved the final schedule, but instead of spending two hours coordinating all these moving parts, they spent five minutes reviewing and clicking ‘approve.’ That’s Human-on-the-Loop in action.”</a:t>
            </a:r>
          </a:p>
          <a:p>
            <a:pPr lvl="0" indent="0" marL="0">
              <a:buNone/>
            </a:pPr>
          </a:p>
          <a:p>
            <a:pPr lvl="0" indent="0" marL="0">
              <a:buNone/>
            </a:pPr>
            <a:r>
              <a:rPr/>
              <a:t>Pause. Let them imagine it.</a:t>
            </a:r>
          </a:p>
          <a:p>
            <a:pPr lvl="0" indent="0" marL="0">
              <a:buNone/>
            </a:pPr>
          </a:p>
          <a:p>
            <a:pPr lvl="0" indent="0" marL="0">
              <a:buNone/>
            </a:pPr>
            <a:r>
              <a:rPr/>
              <a:t>“Notice what didn’t happen: Nobody lost their job. The work got more valuable.”</a:t>
            </a:r>
          </a:p>
          <a:p>
            <a:pPr lvl="0" indent="0" marL="0">
              <a:buNone/>
            </a:pPr>
          </a:p>
          <a:p>
            <a:pPr lvl="0" indent="0" marL="0">
              <a:buNone/>
            </a:pPr>
            <a:r>
              <a:rPr/>
              <a:t>“The superintendent does strategy instead of spreadsheets. The geologist does geology instead of data entry. The maintenance team prevents problems instead of fighting fires. The supervisor coordinates complex exceptions instead of routine scheduling.”</a:t>
            </a:r>
          </a:p>
          <a:p>
            <a:pPr lvl="0" indent="0" marL="0">
              <a:buNone/>
            </a:pPr>
          </a:p>
          <a:p>
            <a:pPr lvl="0" indent="0" marL="0">
              <a:buNone/>
            </a:pPr>
            <a:r>
              <a:rPr/>
              <a:t>“That’s the promise. Not AI replacing humans, but AI handling the routine so humans can focus on the complex, the creative, the judgment-intensive work.”</a:t>
            </a:r>
          </a:p>
          <a:p>
            <a:pPr lvl="0" indent="0" marL="0">
              <a:buNone/>
            </a:pPr>
          </a:p>
          <a:p>
            <a:pPr lvl="0" indent="0" marL="0">
              <a:buNone/>
            </a:pPr>
            <a:r>
              <a:rPr/>
              <a:t>“And it’s not science fiction. The technology exists today. The question is: how do we implement it responsibly?”</a:t>
            </a:r>
          </a:p>
          <a:p>
            <a:pPr lvl="0" indent="0" marL="0">
              <a:buNone/>
            </a:pPr>
          </a:p>
          <a:p>
            <a:pPr lvl="0" indent="0" marL="0">
              <a:buNone/>
            </a:pPr>
            <a:r>
              <a:rPr/>
              <a:t>This section is crucial—it shifts from “managing risk” to “capturing opportunity.” That’s what sparks curiosity. The agentic workflows example shows the next frontier while keeping it grounded and practical.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2" name="Rectangle 21"/>
          <p:cNvSpPr/>
          <p:nvPr userDrawn="1"/>
        </p:nvSpPr>
        <p:spPr>
          <a:xfrm>
            <a:off x="10458833" y="6480556"/>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27" name="Footer Placeholder 4"/>
          <p:cNvSpPr txBox="1">
            <a:spLocks/>
          </p:cNvSpPr>
          <p:nvPr userDrawn="1"/>
        </p:nvSpPr>
        <p:spPr>
          <a:xfrm>
            <a:off x="126534" y="6433728"/>
            <a:ext cx="10032642" cy="365125"/>
          </a:xfrm>
          <a:prstGeom prst="rect">
            <a:avLst/>
          </a:prstGeom>
        </p:spPr>
        <p:txBody>
          <a:bodyPr vert="horz" lIns="91440" tIns="45720" rIns="91440" bIns="45720" rtlCol="0" anchor="ctr"/>
          <a:lstStyle>
            <a:defPPr>
              <a:defRPr lang="en-US"/>
            </a:defPPr>
            <a:lvl1pPr marL="0" algn="l" defTabSz="914400" rtl="0" eaLnBrk="1" latinLnBrk="0" hangingPunct="1">
              <a:defRPr sz="1400" kern="1200" cap="none"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dirty="0"/>
              <a:t>Faculty of Business and Law | School of (Insert name)</a:t>
            </a:r>
          </a:p>
        </p:txBody>
      </p:sp>
      <p:sp>
        <p:nvSpPr>
          <p:cNvPr id="28" name="Rectangle 27"/>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31" name="Rectangle 30"/>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3152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6939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AU" b="1" dirty="0"/>
              <a:t>Faculty of Business and Law </a:t>
            </a:r>
            <a:r>
              <a:rPr lang="en-AU" dirty="0"/>
              <a:t>| School of Marketing and Management</a:t>
            </a:r>
          </a:p>
        </p:txBody>
      </p:sp>
      <p:sp>
        <p:nvSpPr>
          <p:cNvPr id="9" name="Rectangle 8"/>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spTree>
    <p:extLst>
      <p:ext uri="{BB962C8B-B14F-4D97-AF65-F5344CB8AC3E}">
        <p14:creationId xmlns:p14="http://schemas.microsoft.com/office/powerpoint/2010/main" val="365690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Vertical Title and Tex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86159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Copyright (MUST BE SLIDE 2)">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43344" y="2117415"/>
            <a:ext cx="7705312" cy="3892103"/>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2553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Tree>
    <p:extLst>
      <p:ext uri="{BB962C8B-B14F-4D97-AF65-F5344CB8AC3E}">
        <p14:creationId xmlns:p14="http://schemas.microsoft.com/office/powerpoint/2010/main" val="2986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10396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2" name="Rectangle 11"/>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89579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ooter Placeholder 4"/>
          <p:cNvSpPr>
            <a:spLocks noGrp="1"/>
          </p:cNvSpPr>
          <p:nvPr>
            <p:ph type="ftr" sz="quarter" idx="10"/>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4" name="Rectangle 13"/>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410702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9" name="Rectangle 8"/>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115297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p:nvSpPr>
        <p:spPr>
          <a:xfrm>
            <a:off x="10372271" y="6627168"/>
            <a:ext cx="1819729" cy="230832"/>
          </a:xfrm>
          <a:prstGeom prst="rect">
            <a:avLst/>
          </a:prstGeom>
        </p:spPr>
        <p:txBody>
          <a:bodyPr wrap="none">
            <a:spAutoFit/>
          </a:bodyPr>
          <a:lstStyle/>
          <a:p>
            <a:r>
              <a:rPr lang="en-AU" sz="900" dirty="0">
                <a:solidFill>
                  <a:schemeClr val="bg1"/>
                </a:solidFill>
                <a:latin typeface="SansaSoft Pro Normal" panose="02000603080000020004" pitchFamily="50" charset="0"/>
              </a:rPr>
              <a:t>CRICOS</a:t>
            </a:r>
            <a:r>
              <a:rPr lang="en-AU" sz="900" baseline="0" dirty="0">
                <a:solidFill>
                  <a:schemeClr val="bg1"/>
                </a:solidFill>
                <a:latin typeface="SansaSoft Pro Normal" panose="02000603080000020004" pitchFamily="50" charset="0"/>
              </a:rPr>
              <a:t> Provider Code 00301J</a:t>
            </a:r>
            <a:endParaRPr lang="en-AU" sz="900" dirty="0">
              <a:solidFill>
                <a:schemeClr val="bg1"/>
              </a:solidFill>
              <a:latin typeface="SansaSoft Pro Normal" panose="02000603080000020004" pitchFamily="50"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9" name="Rectangle 8"/>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userDrawn="1"/>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3" name="Rectangle 12"/>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345054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0" name="Rectangle 9"/>
          <p:cNvSpPr/>
          <p:nvPr userDrawn="1"/>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p:cNvSpPr>
            <a:spLocks noGrp="1"/>
          </p:cNvSpPr>
          <p:nvPr>
            <p:ph type="ftr" sz="quarter" idx="3"/>
          </p:nvPr>
        </p:nvSpPr>
        <p:spPr>
          <a:xfrm>
            <a:off x="0" y="6446837"/>
            <a:ext cx="10032642" cy="365125"/>
          </a:xfrm>
          <a:prstGeom prst="rect">
            <a:avLst/>
          </a:prstGeom>
        </p:spPr>
        <p:txBody>
          <a:bodyPr vert="horz" lIns="91440" tIns="45720" rIns="91440" bIns="45720" rtlCol="0" anchor="ctr"/>
          <a:lstStyle>
            <a:lvl1pPr algn="l">
              <a:defRPr sz="1400" cap="none" baseline="0">
                <a:solidFill>
                  <a:srgbClr val="FFFFFF"/>
                </a:solidFill>
                <a:latin typeface="+mn-lt"/>
              </a:defRPr>
            </a:lvl1pPr>
          </a:lstStyle>
          <a:p>
            <a:r>
              <a:rPr lang="en-AU" b="1" dirty="0"/>
              <a:t>Faculty of Business and Law </a:t>
            </a:r>
            <a:r>
              <a:rPr lang="en-AU" dirty="0"/>
              <a:t>| School of Marketing and Management</a:t>
            </a:r>
          </a:p>
        </p:txBody>
      </p:sp>
      <p:sp>
        <p:nvSpPr>
          <p:cNvPr id="15" name="Rectangle 14"/>
          <p:cNvSpPr/>
          <p:nvPr userDrawn="1"/>
        </p:nvSpPr>
        <p:spPr>
          <a:xfrm>
            <a:off x="10458833" y="6506288"/>
            <a:ext cx="1733167" cy="246221"/>
          </a:xfrm>
          <a:prstGeom prst="rect">
            <a:avLst/>
          </a:prstGeom>
        </p:spPr>
        <p:txBody>
          <a:bodyPr wrap="none">
            <a:spAutoFit/>
          </a:bodyPr>
          <a:lstStyle/>
          <a:p>
            <a:r>
              <a:rPr lang="en-AU" sz="1000" dirty="0">
                <a:solidFill>
                  <a:schemeClr val="bg1"/>
                </a:solidFill>
                <a:latin typeface="+mn-lt"/>
              </a:rPr>
              <a:t>CRICOS</a:t>
            </a:r>
            <a:r>
              <a:rPr lang="en-AU" sz="1000" baseline="0" dirty="0">
                <a:solidFill>
                  <a:schemeClr val="bg1"/>
                </a:solidFill>
                <a:latin typeface="+mn-lt"/>
              </a:rPr>
              <a:t> Provider Code 00301J</a:t>
            </a:r>
            <a:endParaRPr lang="en-AU" sz="1000" dirty="0">
              <a:solidFill>
                <a:schemeClr val="bg1"/>
              </a:solidFill>
              <a:latin typeface="+mn-lt"/>
            </a:endParaRPr>
          </a:p>
        </p:txBody>
      </p:sp>
    </p:spTree>
    <p:extLst>
      <p:ext uri="{BB962C8B-B14F-4D97-AF65-F5344CB8AC3E}">
        <p14:creationId xmlns:p14="http://schemas.microsoft.com/office/powerpoint/2010/main" val="297579306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566A3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718C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5"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148762" y="286117"/>
            <a:ext cx="3043238" cy="514350"/>
          </a:xfrm>
          <a:prstGeom prst="rect">
            <a:avLst/>
          </a:prstGeom>
        </p:spPr>
      </p:pic>
      <p:sp>
        <p:nvSpPr>
          <p:cNvPr id="12" name="Rectangle 11"/>
          <p:cNvSpPr/>
          <p:nvPr/>
        </p:nvSpPr>
        <p:spPr>
          <a:xfrm>
            <a:off x="10458833" y="6506288"/>
            <a:ext cx="1733167" cy="246221"/>
          </a:xfrm>
          <a:prstGeom prst="rect">
            <a:avLst/>
          </a:prstGeom>
        </p:spPr>
        <p:txBody>
          <a:bodyPr wrap="none">
            <a:spAutoFit/>
          </a:bodyPr>
          <a:lstStyle/>
          <a:p>
            <a:r>
              <a:rPr dirty="0" lang="en-AU" sz="1000">
                <a:solidFill>
                  <a:schemeClr val="bg1"/>
                </a:solidFill>
                <a:latin typeface="+mn-lt"/>
              </a:rPr>
              <a:t>CRICOS</a:t>
            </a:r>
            <a:r>
              <a:rPr baseline="0" dirty="0" lang="en-AU" sz="1000">
                <a:solidFill>
                  <a:schemeClr val="bg1"/>
                </a:solidFill>
                <a:latin typeface="+mn-lt"/>
              </a:rPr>
              <a:t> Provider Code 00301J</a:t>
            </a:r>
            <a:endParaRPr dirty="0" lang="en-AU" sz="1000">
              <a:solidFill>
                <a:schemeClr val="bg1"/>
              </a:solidFill>
              <a:latin typeface="+mn-lt"/>
            </a:endParaRPr>
          </a:p>
        </p:txBody>
      </p:sp>
    </p:spTree>
    <p:extLst>
      <p:ext uri="{BB962C8B-B14F-4D97-AF65-F5344CB8AC3E}">
        <p14:creationId xmlns:p14="http://schemas.microsoft.com/office/powerpoint/2010/main" val="1460798726"/>
      </p:ext>
    </p:extLst>
  </p:cSld>
  <p:clrMap accent1="accent1" accent2="accent2" accent3="accent3" accent4="accent4" accent5="accent5" accent6="accent6" bg1="lt1" bg2="lt2" folHlink="folHlink" hlink="hlink" tx1="dk1" tx2="dk2"/>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hdr="0" sldNum="0"/>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5.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6.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7.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8.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9.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0.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6.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Humans in the Loop</a:t>
            </a:r>
          </a:p>
        </p:txBody>
      </p:sp>
      <p:sp>
        <p:nvSpPr>
          <p:cNvPr id="3" name="Subtitle 2"/>
          <p:cNvSpPr>
            <a:spLocks noGrp="1"/>
          </p:cNvSpPr>
          <p:nvPr>
            <p:ph idx="1" type="subTitle"/>
          </p:nvPr>
        </p:nvSpPr>
        <p:spPr>
          <a:xfrm>
            <a:off x="1100051" y="4455620"/>
            <a:ext cx="10058400" cy="1143000"/>
          </a:xfrm>
        </p:spPr>
        <p:txBody>
          <a:bodyPr/>
          <a:lstStyle/>
          <a:p>
            <a:pPr lvl="0" indent="0" marL="0">
              <a:buNone/>
            </a:pPr>
            <a:r>
              <a:rPr/>
              <a:t>Why Your AI Needs a Co-Pilot</a:t>
            </a:r>
            <a:br/>
            <a:br/>
            <a:r>
              <a:rPr/>
              <a:t>Your Name</a:t>
            </a:r>
          </a:p>
        </p:txBody>
      </p:sp>
      <p:sp>
        <p:nvSpPr>
          <p:cNvPr id="30"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2: When AI Acts, You Monitor</a:t>
            </a:r>
          </a:p>
        </p:txBody>
      </p:sp>
      <p:sp>
        <p:nvSpPr>
          <p:cNvPr id="3" name="Content Placeholder 2"/>
          <p:cNvSpPr>
            <a:spLocks noGrp="1"/>
          </p:cNvSpPr>
          <p:nvPr>
            <p:ph idx="1"/>
          </p:nvPr>
        </p:nvSpPr>
        <p:spPr/>
        <p:txBody>
          <a:bodyPr/>
          <a:lstStyle/>
          <a:p>
            <a:pPr lvl="0" indent="0" marL="0">
              <a:buNone/>
            </a:pPr>
            <a:r>
              <a:rPr b="1"/>
              <a:t>Predictive maintenance</a:t>
            </a:r>
            <a:r>
              <a:rPr/>
              <a:t> systems flag equipment automatically - AI analyzes sensor data 24/7 - Generates alerts and work orders - Maintenance team validates and acts</a:t>
            </a:r>
          </a:p>
          <a:p>
            <a:pPr lvl="0" indent="0" marL="0">
              <a:buNone/>
            </a:pPr>
            <a:r>
              <a:rPr b="1"/>
              <a:t>Why?</a:t>
            </a:r>
            <a:r>
              <a:rPr/>
              <a:t> Because you can’t watch 50 trucks continuously, but humans verify before pulling equipment offline.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3: You Set the Rules</a:t>
            </a:r>
          </a:p>
        </p:txBody>
      </p:sp>
      <p:sp>
        <p:nvSpPr>
          <p:cNvPr id="3" name="Content Placeholder 2"/>
          <p:cNvSpPr>
            <a:spLocks noGrp="1"/>
          </p:cNvSpPr>
          <p:nvPr>
            <p:ph idx="1"/>
          </p:nvPr>
        </p:nvSpPr>
        <p:spPr/>
        <p:txBody>
          <a:bodyPr/>
          <a:lstStyle/>
          <a:p>
            <a:pPr lvl="0" indent="0" marL="0">
              <a:buNone/>
            </a:pPr>
            <a:r>
              <a:rPr b="1"/>
              <a:t>Autonomous trucks</a:t>
            </a:r>
            <a:r>
              <a:rPr/>
              <a:t> in the Pilbara - AI drives the trucks - But YOU decided: where they can go, how fast, what they never do - Humans set the strategic boundaries</a:t>
            </a:r>
          </a:p>
          <a:p>
            <a:pPr lvl="0" indent="0" marL="0">
              <a:buNone/>
            </a:pPr>
            <a:r>
              <a:rPr b="1"/>
              <a:t>Why?</a:t>
            </a:r>
            <a:r>
              <a:rPr/>
              <a:t> Someone must be accountable for safety policies and operational boundaries.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lstStyle/>
          <a:p>
            <a:pPr lvl="0" indent="0" marL="0">
              <a:buNone/>
            </a:pPr>
            <a:r>
              <a:rPr/>
              <a:t>The Provocative Question</a:t>
            </a:r>
          </a:p>
        </p:txBody>
      </p:sp>
      <p:sp>
        <p:nvSpPr>
          <p:cNvPr id="14"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Quick Poll: Which Worries You More?</a:t>
            </a:r>
          </a:p>
        </p:txBody>
      </p:sp>
      <p:sp>
        <p:nvSpPr>
          <p:cNvPr id="3" name="Content Placeholder 2"/>
          <p:cNvSpPr>
            <a:spLocks noGrp="1"/>
          </p:cNvSpPr>
          <p:nvPr>
            <p:ph idx="1"/>
          </p:nvPr>
        </p:nvSpPr>
        <p:spPr/>
        <p:txBody>
          <a:bodyPr/>
          <a:lstStyle/>
          <a:p>
            <a:pPr lvl="0" indent="0" marL="0">
              <a:buNone/>
            </a:pPr>
            <a:r>
              <a:rPr b="1"/>
              <a:t>A) AI making decisions without human oversight</a:t>
            </a:r>
          </a:p>
          <a:p>
            <a:pPr lvl="0" indent="0" marL="0">
              <a:buNone/>
            </a:pPr>
            <a:r>
              <a:rPr b="1"/>
              <a:t>B) Competitors using AI while you move too slowly</a:t>
            </a:r>
          </a:p>
          <a:p>
            <a:pPr lvl="0" indent="0" marL="0">
              <a:buNone/>
            </a:pPr>
            <a:r>
              <a:rPr i="1"/>
              <a:t>[Show of hands or live poll]</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lstStyle/>
          <a:p>
            <a:pPr lvl="0" indent="0" marL="0">
              <a:buNone/>
            </a:pPr>
            <a:r>
              <a:rPr/>
              <a:t>A Real Dilemma</a:t>
            </a:r>
          </a:p>
        </p:txBody>
      </p:sp>
      <p:sp>
        <p:nvSpPr>
          <p:cNvPr id="14"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Scenario: Autonomous Pit Wall Monitoring</a:t>
            </a:r>
          </a:p>
        </p:txBody>
      </p:sp>
      <p:sp>
        <p:nvSpPr>
          <p:cNvPr id="3" name="Content Placeholder 2"/>
          <p:cNvSpPr>
            <a:spLocks noGrp="1"/>
          </p:cNvSpPr>
          <p:nvPr>
            <p:ph idx="1"/>
          </p:nvPr>
        </p:nvSpPr>
        <p:spPr/>
        <p:txBody>
          <a:bodyPr/>
          <a:lstStyle/>
          <a:p>
            <a:pPr lvl="0" indent="0" marL="0">
              <a:buNone/>
            </a:pPr>
            <a:r>
              <a:rPr/>
              <a:t>Your new system detects ground movement 24/7.</a:t>
            </a:r>
          </a:p>
          <a:p>
            <a:pPr lvl="0" indent="0" marL="0">
              <a:buNone/>
            </a:pPr>
            <a:r>
              <a:rPr b="1"/>
              <a:t>Design Choice:</a:t>
            </a:r>
          </a:p>
          <a:p>
            <a:pPr lvl="0" indent="0" marL="0">
              <a:buNone/>
            </a:pPr>
            <a:r>
              <a:rPr/>
              <a:t>Critical movement detected →</a:t>
            </a:r>
          </a:p>
          <a:p>
            <a:pPr lvl="0" indent="0" marL="0">
              <a:buNone/>
            </a:pPr>
            <a:r>
              <a:rPr b="1"/>
              <a:t>Option A:</a:t>
            </a:r>
            <a:r>
              <a:rPr/>
              <a:t> Alert geo-tech engineer who assesses and decides response </a:t>
            </a:r>
            <a:r>
              <a:rPr i="1"/>
              <a:t>(slower, human judgment)</a:t>
            </a:r>
          </a:p>
          <a:p>
            <a:pPr lvl="0" indent="0" marL="0">
              <a:buNone/>
            </a:pPr>
            <a:r>
              <a:rPr b="1"/>
              <a:t>Option B:</a:t>
            </a:r>
            <a:r>
              <a:rPr/>
              <a:t> Automatically trigger evacuation alarm </a:t>
            </a:r>
            <a:r>
              <a:rPr i="1"/>
              <a:t>(faster, potential false alarms)</a:t>
            </a:r>
          </a:p>
          <a:p>
            <a:pPr lvl="0" indent="0" marL="0">
              <a:buNone/>
            </a:pPr>
            <a:r>
              <a:rPr b="1"/>
              <a:t>Which would YOU choose?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lstStyle/>
          <a:p>
            <a:pPr lvl="0" indent="0" marL="0">
              <a:buNone/>
            </a:pPr>
            <a:r>
              <a:rPr/>
              <a:t>The Art of the Possible</a:t>
            </a:r>
          </a:p>
        </p:txBody>
      </p:sp>
      <p:sp>
        <p:nvSpPr>
          <p:cNvPr id="14"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Changes in 3 Years?</a:t>
            </a:r>
          </a:p>
        </p:txBody>
      </p:sp>
      <p:sp>
        <p:nvSpPr>
          <p:cNvPr id="3" name="Content Placeholder 2"/>
          <p:cNvSpPr>
            <a:spLocks noGrp="1"/>
          </p:cNvSpPr>
          <p:nvPr>
            <p:ph idx="1"/>
          </p:nvPr>
        </p:nvSpPr>
        <p:spPr/>
        <p:txBody>
          <a:bodyPr/>
          <a:lstStyle/>
          <a:p>
            <a:pPr lvl="0" indent="0" marL="0">
              <a:buNone/>
            </a:pPr>
            <a:r>
              <a:rPr/>
              <a:t>Imagine walking onto your site in 2028…</a:t>
            </a:r>
          </a:p>
          <a:p>
            <a:pPr lvl="0"/>
            <a:r>
              <a:rPr b="1"/>
              <a:t>Your morning brief</a:t>
            </a:r>
            <a:r>
              <a:rPr/>
              <a:t> is AI-generated from overnight sensor data, shift reports, and equipment status</a:t>
            </a:r>
          </a:p>
          <a:p>
            <a:pPr lvl="0"/>
            <a:r>
              <a:rPr b="1"/>
              <a:t>Your geologist</a:t>
            </a:r>
            <a:r>
              <a:rPr/>
              <a:t> spends 90% of time on interpretation, 10% on data compilation (used to be reversed)</a:t>
            </a:r>
          </a:p>
          <a:p>
            <a:pPr lvl="0"/>
            <a:r>
              <a:rPr b="1"/>
              <a:t>Your maintenance team</a:t>
            </a:r>
            <a:r>
              <a:rPr/>
              <a:t> works on predicted failures, not emergencies</a:t>
            </a:r>
          </a:p>
          <a:p>
            <a:pPr lvl="0"/>
            <a:r>
              <a:rPr b="1"/>
              <a:t>Your safety meetings</a:t>
            </a:r>
            <a:r>
              <a:rPr/>
              <a:t> discuss trends the AI spotted across 20 sites</a:t>
            </a:r>
          </a:p>
          <a:p>
            <a:pPr lvl="0"/>
            <a:r>
              <a:rPr b="1"/>
              <a:t>Your AI systems coordinate themselves</a:t>
            </a:r>
            <a:r>
              <a:rPr/>
              <a:t>: Equipment flagged → AI checks parts inventory, finds service windows, schedules crews (agentic workflows in action)</a:t>
            </a:r>
          </a:p>
          <a:p>
            <a:pPr lvl="0" indent="0" marL="0">
              <a:buNone/>
            </a:pPr>
            <a:r>
              <a:rPr b="1"/>
              <a:t>The work doesn’t disappear. It gets elevated.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This Isn’t Science Fiction</a:t>
            </a:r>
          </a:p>
        </p:txBody>
      </p:sp>
      <p:sp>
        <p:nvSpPr>
          <p:cNvPr id="3" name="Content Placeholder 2"/>
          <p:cNvSpPr>
            <a:spLocks noGrp="1"/>
          </p:cNvSpPr>
          <p:nvPr>
            <p:ph idx="1"/>
          </p:nvPr>
        </p:nvSpPr>
        <p:spPr/>
        <p:txBody>
          <a:bodyPr/>
          <a:lstStyle/>
          <a:p>
            <a:pPr lvl="0" indent="0" marL="0">
              <a:buNone/>
            </a:pPr>
            <a:r>
              <a:rPr b="1"/>
              <a:t>Real implementations, today:</a:t>
            </a:r>
          </a:p>
          <a:p>
            <a:pPr lvl="0"/>
            <a:r>
              <a:rPr b="1"/>
              <a:t>KoBold Metals</a:t>
            </a:r>
            <a:r>
              <a:rPr/>
              <a:t>: AI discovered major copper deposit in Zambia (2023)</a:t>
            </a:r>
          </a:p>
          <a:p>
            <a:pPr lvl="0"/>
            <a:r>
              <a:rPr b="1"/>
              <a:t>Komatsu + Mining Fleets</a:t>
            </a:r>
            <a:r>
              <a:rPr/>
              <a:t>: 40% reduction in unplanned downtime via predictive maintenance</a:t>
            </a:r>
          </a:p>
          <a:p>
            <a:pPr lvl="0"/>
            <a:r>
              <a:rPr b="1"/>
              <a:t>Multiple Operators</a:t>
            </a:r>
            <a:r>
              <a:rPr/>
              <a:t>: Generative AI analyzing shift reports and safety logs at scale</a:t>
            </a:r>
          </a:p>
          <a:p>
            <a:pPr lvl="0" indent="0" marL="0">
              <a:buNone/>
            </a:pPr>
            <a:r>
              <a:rPr i="1"/>
              <a:t>Sources: Reuters, Deloitte Insights, Global Mining Review, Financial Times</a:t>
            </a:r>
          </a:p>
          <a:p>
            <a:pPr lvl="0" indent="0" marL="0">
              <a:buNone/>
            </a:pPr>
            <a:r>
              <a:rPr b="1"/>
              <a:t>More details and references available at: [support website URL]</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Unexpected Twist</a:t>
            </a:r>
          </a:p>
        </p:txBody>
      </p:sp>
      <p:sp>
        <p:nvSpPr>
          <p:cNvPr id="3" name="Content Placeholder 2"/>
          <p:cNvSpPr>
            <a:spLocks noGrp="1"/>
          </p:cNvSpPr>
          <p:nvPr>
            <p:ph idx="1"/>
          </p:nvPr>
        </p:nvSpPr>
        <p:spPr/>
        <p:txBody>
          <a:bodyPr/>
          <a:lstStyle/>
          <a:p>
            <a:pPr lvl="0" indent="0" marL="0">
              <a:buNone/>
            </a:pPr>
            <a:r>
              <a:rPr b="1"/>
              <a:t>The biggest barrier isn’t the technology.</a:t>
            </a:r>
          </a:p>
          <a:p>
            <a:pPr lvl="0"/>
            <a:r>
              <a:rPr/>
              <a:t>The AI models exist</a:t>
            </a:r>
          </a:p>
          <a:p>
            <a:pPr lvl="0"/>
            <a:r>
              <a:rPr/>
              <a:t>The sensors are deployed</a:t>
            </a:r>
          </a:p>
          <a:p>
            <a:pPr lvl="0"/>
            <a:r>
              <a:rPr/>
              <a:t>The computing power is affordable</a:t>
            </a:r>
          </a:p>
          <a:p>
            <a:pPr lvl="0" indent="0" marL="0">
              <a:buNone/>
            </a:pPr>
            <a:r>
              <a:rPr b="1"/>
              <a:t>The barrier is:</a:t>
            </a:r>
            <a:r>
              <a:rPr/>
              <a:t> Figuring out where humans should be in the loop.</a:t>
            </a:r>
          </a:p>
          <a:p>
            <a:pPr lvl="0" indent="0" marL="0">
              <a:buNone/>
            </a:pPr>
            <a:r>
              <a:rPr/>
              <a:t>That’s a leadership question, not a technical one.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lstStyle/>
          <a:p>
            <a:pPr lvl="0" indent="0" marL="0">
              <a:buNone/>
            </a:pPr>
            <a:r>
              <a:rPr/>
              <a:t>Opening: The Wow Moment</a:t>
            </a:r>
          </a:p>
        </p:txBody>
      </p:sp>
      <p:sp>
        <p:nvSpPr>
          <p:cNvPr id="14"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lstStyle/>
          <a:p>
            <a:pPr lvl="0" indent="0" marL="0">
              <a:buNone/>
            </a:pPr>
            <a:r>
              <a:rPr/>
              <a:t>Your Turn to Think</a:t>
            </a:r>
          </a:p>
        </p:txBody>
      </p:sp>
      <p:sp>
        <p:nvSpPr>
          <p:cNvPr id="14"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60-Second Challenge</a:t>
            </a:r>
          </a:p>
        </p:txBody>
      </p:sp>
      <p:sp>
        <p:nvSpPr>
          <p:cNvPr id="3" name="Content Placeholder 2"/>
          <p:cNvSpPr>
            <a:spLocks noGrp="1"/>
          </p:cNvSpPr>
          <p:nvPr>
            <p:ph idx="1"/>
          </p:nvPr>
        </p:nvSpPr>
        <p:spPr/>
        <p:txBody>
          <a:bodyPr/>
          <a:lstStyle/>
          <a:p>
            <a:pPr lvl="0" indent="0" marL="0">
              <a:buNone/>
            </a:pPr>
            <a:r>
              <a:rPr b="1"/>
              <a:t>Think of ONE repetitive task you do regularly.</a:t>
            </a:r>
          </a:p>
          <a:p>
            <a:pPr lvl="0" indent="0" marL="0">
              <a:buNone/>
            </a:pPr>
            <a:r>
              <a:rPr i="1"/>
              <a:t>Examples: Weekly reports, data compilation, scheduling, reviewing standard documents</a:t>
            </a:r>
          </a:p>
          <a:p>
            <a:pPr lvl="0" indent="0" marL="0">
              <a:buNone/>
            </a:pPr>
            <a:r>
              <a:rPr b="1"/>
              <a:t>Ask yourself:</a:t>
            </a:r>
            <a:r>
              <a:rPr/>
              <a:t> 1. Could AI handle the initial draft? 2. Where would you need to stay involved? 3. What would free up your time enable you to do instead?</a:t>
            </a:r>
          </a:p>
          <a:p>
            <a:pPr lvl="0" indent="0" marL="0">
              <a:buNone/>
            </a:pPr>
            <a:r>
              <a:rPr i="1"/>
              <a:t>[30 seconds of silence for thinking]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lstStyle/>
          <a:p>
            <a:pPr lvl="0" indent="0" marL="0">
              <a:buNone/>
            </a:pPr>
            <a:r>
              <a:rPr/>
              <a:t>Where to Go from Here</a:t>
            </a:r>
          </a:p>
        </p:txBody>
      </p:sp>
      <p:sp>
        <p:nvSpPr>
          <p:cNvPr id="14"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Levels, One Principle</a:t>
            </a:r>
          </a:p>
        </p:txBody>
      </p:sp>
      <p:sp>
        <p:nvSpPr>
          <p:cNvPr id="3" name="Content Placeholder 2"/>
          <p:cNvSpPr>
            <a:spLocks noGrp="1"/>
          </p:cNvSpPr>
          <p:nvPr>
            <p:ph idx="1"/>
          </p:nvPr>
        </p:nvSpPr>
        <p:spPr/>
        <p:txBody>
          <a:bodyPr/>
          <a:lstStyle/>
          <a:p>
            <a:pPr lvl="0" indent="0" marL="0">
              <a:buNone/>
            </a:pPr>
            <a:r>
              <a:rPr b="1"/>
              <a:t>Human-in-the-Loop:</a:t>
            </a:r>
            <a:r>
              <a:rPr/>
              <a:t> AI suggests, you decide </a:t>
            </a:r>
            <a:r>
              <a:rPr i="1"/>
              <a:t>(high stakes, context matters)</a:t>
            </a:r>
          </a:p>
          <a:p>
            <a:pPr lvl="0" indent="0" marL="0">
              <a:buNone/>
            </a:pPr>
            <a:r>
              <a:rPr b="1"/>
              <a:t>Human-on-the-Loop:</a:t>
            </a:r>
            <a:r>
              <a:rPr/>
              <a:t> AI acts, you monitor </a:t>
            </a:r>
            <a:r>
              <a:rPr i="1"/>
              <a:t>(high volume, clear patterns)</a:t>
            </a:r>
          </a:p>
          <a:p>
            <a:pPr lvl="0" indent="0" marL="0">
              <a:buNone/>
            </a:pPr>
            <a:r>
              <a:rPr b="1"/>
              <a:t>Human-in-Command:</a:t>
            </a:r>
            <a:r>
              <a:rPr/>
              <a:t> You set the boundaries </a:t>
            </a:r>
            <a:r>
              <a:rPr i="1"/>
              <a:t>(strategy, accountability)</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The principle: Intentional design of human-AI collaboration</a:t>
            </a:r>
          </a:p>
          <a:p>
            <a:pPr lvl="0" indent="0" marL="0">
              <a:buNone/>
            </a:pPr>
            <a:r>
              <a:rPr/>
              <a:t>Not “Should we use AI?” but “Where should humans be in this system?”</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Continue the Conversation</a:t>
            </a:r>
          </a:p>
        </p:txBody>
      </p:sp>
      <p:sp>
        <p:nvSpPr>
          <p:cNvPr id="3" name="Content Placeholder 2"/>
          <p:cNvSpPr>
            <a:spLocks noGrp="1"/>
          </p:cNvSpPr>
          <p:nvPr>
            <p:ph idx="1"/>
          </p:nvPr>
        </p:nvSpPr>
        <p:spPr/>
        <p:txBody>
          <a:bodyPr/>
          <a:lstStyle/>
          <a:p>
            <a:pPr lvl="0" indent="0" marL="0">
              <a:buNone/>
            </a:pPr>
            <a:r>
              <a:rPr b="1"/>
              <a:t>October/November Executive Courses:</a:t>
            </a:r>
          </a:p>
          <a:p>
            <a:pPr lvl="0" indent="0" marL="0">
              <a:buNone/>
            </a:pPr>
            <a:r>
              <a:rPr/>
              <a:t>Learn to design and lead AI initiatives in your organization</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b="1"/>
              <a:t>AI in Leadership &amp; Project Management</a:t>
            </a:r>
          </a:p>
          <a:p>
            <a:pPr lvl="0" indent="0" marL="0">
              <a:buNone/>
            </a:pPr>
            <a:r>
              <a:rPr/>
              <a:t>Lead AI transformation in your operations</a:t>
            </a:r>
          </a:p>
        </p:txBody>
      </p:sp>
      <p:sp>
        <p:nvSpPr>
          <p:cNvPr id="4" name="Content Placeholder 3"/>
          <p:cNvSpPr>
            <a:spLocks noGrp="1"/>
          </p:cNvSpPr>
          <p:nvPr>
            <p:ph idx="2" sz="half"/>
          </p:nvPr>
        </p:nvSpPr>
        <p:spPr/>
        <p:txBody>
          <a:bodyPr/>
          <a:lstStyle/>
          <a:p>
            <a:pPr lvl="0" indent="0" marL="0">
              <a:buNone/>
            </a:pPr>
            <a:r>
              <a:rPr b="1"/>
              <a:t>AI to Drive Business Innovation</a:t>
            </a:r>
          </a:p>
          <a:p>
            <a:pPr lvl="0" indent="0" marL="0">
              <a:buNone/>
            </a:pPr>
            <a:r>
              <a:rPr/>
              <a:t>Identify strategic AI opportunities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Today was the spark. The courses are where you build the fire.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&amp; Connections</a:t>
            </a:r>
          </a:p>
        </p:txBody>
      </p:sp>
      <p:sp>
        <p:nvSpPr>
          <p:cNvPr id="3" name="Content Placeholder 2"/>
          <p:cNvSpPr>
            <a:spLocks noGrp="1"/>
          </p:cNvSpPr>
          <p:nvPr>
            <p:ph idx="1"/>
          </p:nvPr>
        </p:nvSpPr>
        <p:spPr/>
        <p:txBody>
          <a:bodyPr/>
          <a:lstStyle/>
          <a:p>
            <a:pPr lvl="0" indent="0" marL="0">
              <a:buNone/>
            </a:pPr>
            <a:r>
              <a:rPr b="1"/>
              <a:t>What questions are on your mind?</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indent="0" marL="0">
              <a:buNone/>
            </a:pPr>
            <a:r>
              <a:rPr b="1"/>
              <a:t>Remember: AI doesn’t replace judgment. It amplifies it.</a:t>
            </a:r>
          </a:p>
          <a:p>
            <a:pPr lvl="0" indent="0" marL="0">
              <a:buNone/>
            </a:pPr>
            <a:r>
              <a:rPr b="1"/>
              <a:t>The question isn’t whether to use AI.</a:t>
            </a:r>
          </a:p>
          <a:p>
            <a:pPr lvl="0" indent="0" marL="0">
              <a:buNone/>
            </a:pPr>
            <a:r>
              <a:rPr b="1"/>
              <a:t>The question is: Where are the humans in your system?</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This Happened Last Month</a:t>
            </a:r>
          </a:p>
        </p:txBody>
      </p:sp>
      <p:sp>
        <p:nvSpPr>
          <p:cNvPr id="3" name="Content Placeholder 2"/>
          <p:cNvSpPr>
            <a:spLocks noGrp="1"/>
          </p:cNvSpPr>
          <p:nvPr>
            <p:ph idx="1"/>
          </p:nvPr>
        </p:nvSpPr>
        <p:spPr/>
        <p:txBody>
          <a:bodyPr/>
          <a:lstStyle/>
          <a:p>
            <a:pPr lvl="0" indent="0" marL="0">
              <a:buNone/>
            </a:pPr>
            <a:r>
              <a:rPr b="1"/>
              <a:t>A geologist asked an AI a simple question:</a:t>
            </a:r>
          </a:p>
          <a:p>
            <a:pPr lvl="0" indent="0" marL="0">
              <a:buNone/>
            </a:pPr>
            <a:r>
              <a:rPr i="1"/>
              <a:t>“Why is the gold grade dropping in the eastern pit wall?”</a:t>
            </a:r>
          </a:p>
          <a:p>
            <a:pPr lvl="0" indent="0" marL="0">
              <a:buNone/>
            </a:pPr>
            <a:r>
              <a:rPr b="1"/>
              <a:t>The AI analyzed:</a:t>
            </a:r>
            <a:r>
              <a:rPr/>
              <a:t> - 5 years of drill data - 10,000 geological logs - Structural models - Production records</a:t>
            </a:r>
          </a:p>
          <a:p>
            <a:pPr lvl="0" indent="0" marL="0">
              <a:buNone/>
            </a:pPr>
            <a:r>
              <a:rPr b="1"/>
              <a:t>In 30 seconds, it identified a subtle fault offset</a:t>
            </a:r>
            <a:r>
              <a:rPr/>
              <a:t> that three experienced geologists had debated for months.</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Contact:</a:t>
            </a:r>
            <a:r>
              <a:rPr/>
              <a:t> [Your details]</a:t>
            </a:r>
            <a:br/>
            <a:r>
              <a:rPr b="1"/>
              <a:t>Resources &amp; FAQs:</a:t>
            </a:r>
            <a:r>
              <a:rPr/>
              <a:t> [Support Website URL]</a:t>
            </a:r>
            <a:br/>
            <a:r>
              <a:rPr b="1"/>
              <a:t>Courses:</a:t>
            </a:r>
            <a:r>
              <a:rPr/>
              <a:t> [Registration link]</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Question Everyone’s Wrestling With</a:t>
            </a:r>
          </a:p>
        </p:txBody>
      </p:sp>
      <p:sp>
        <p:nvSpPr>
          <p:cNvPr id="3" name="Content Placeholder 2"/>
          <p:cNvSpPr>
            <a:spLocks noGrp="1"/>
          </p:cNvSpPr>
          <p:nvPr>
            <p:ph idx="1"/>
          </p:nvPr>
        </p:nvSpPr>
        <p:spPr/>
        <p:txBody>
          <a:bodyPr/>
          <a:lstStyle/>
          <a:p>
            <a:pPr lvl="0" indent="0" marL="0">
              <a:buNone/>
            </a:pPr>
            <a:r>
              <a:rPr b="1"/>
              <a:t>How do we harness AI’s power without losing control?</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b="1"/>
              <a:t>The Tension:</a:t>
            </a:r>
            <a:r>
              <a:rPr/>
              <a:t> - AI can analyze data faster than humans - AI can spot patterns we miss - AI can work 24/7 without fatigue</a:t>
            </a:r>
          </a:p>
          <a:p>
            <a:pPr lvl="0" indent="0" marL="0">
              <a:buNone/>
            </a:pPr>
            <a:r>
              <a:rPr i="1"/>
              <a:t>But…</a:t>
            </a:r>
          </a:p>
        </p:txBody>
      </p:sp>
      <p:sp>
        <p:nvSpPr>
          <p:cNvPr id="4" name="Content Placeholder 3"/>
          <p:cNvSpPr>
            <a:spLocks noGrp="1"/>
          </p:cNvSpPr>
          <p:nvPr>
            <p:ph idx="2" sz="half"/>
          </p:nvPr>
        </p:nvSpPr>
        <p:spPr/>
        <p:txBody>
          <a:bodyPr/>
          <a:lstStyle/>
          <a:p>
            <a:pPr lvl="0" indent="0" marL="0">
              <a:buNone/>
            </a:pPr>
            <a:r>
              <a:rPr b="1"/>
              <a:t>The Reality:</a:t>
            </a:r>
            <a:r>
              <a:rPr/>
              <a:t> - We need human judgment - We need accountability - We need context and nuance</a:t>
            </a:r>
          </a:p>
          <a:p>
            <a:pPr lvl="0" indent="0" marL="0">
              <a:buNone/>
            </a:pPr>
            <a:r>
              <a:rPr i="1"/>
              <a:t>So where’s the balance?</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lstStyle/>
          <a:p>
            <a:pPr lvl="0" indent="0" marL="0">
              <a:buNone/>
            </a:pPr>
            <a:r>
              <a:rPr/>
              <a:t>The Framework (Simplified)</a:t>
            </a:r>
          </a:p>
        </p:txBody>
      </p:sp>
      <p:sp>
        <p:nvSpPr>
          <p:cNvPr id="14"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Ways Humans Stay in Control</a:t>
            </a:r>
          </a:p>
        </p:txBody>
      </p:sp>
      <p:sp>
        <p:nvSpPr>
          <p:cNvPr id="3" name="Content Placeholder 2"/>
          <p:cNvSpPr>
            <a:spLocks noGrp="1"/>
          </p:cNvSpPr>
          <p:nvPr>
            <p:ph idx="1"/>
          </p:nvPr>
        </p:nvSpPr>
        <p:spPr/>
        <p:txBody>
          <a:bodyPr/>
          <a:lstStyle/>
          <a:p>
            <a:pPr lvl="0" indent="0" marL="0">
              <a:buNone/>
            </a:pPr>
            <a:r>
              <a:rPr/>
              <a:t>Think of it like driving a car with different levels of automation:</a:t>
            </a:r>
          </a:p>
          <a:p>
            <a:pPr lvl="0" indent="-457200" marL="457200">
              <a:buAutoNum type="arabicPeriod"/>
            </a:pPr>
            <a:r>
              <a:rPr b="1"/>
              <a:t>AI suggests a route, you decide</a:t>
            </a:r>
            <a:r>
              <a:rPr/>
              <a:t> → Human-in-the-Loop</a:t>
            </a:r>
          </a:p>
          <a:p>
            <a:pPr lvl="0" indent="-457200" marL="457200">
              <a:buAutoNum type="arabicPeriod"/>
            </a:pPr>
            <a:r>
              <a:rPr b="1"/>
              <a:t>Cruise control drives, you monitor</a:t>
            </a:r>
            <a:r>
              <a:rPr/>
              <a:t> → Human-on-the-Loop</a:t>
            </a:r>
            <a:br/>
          </a:p>
          <a:p>
            <a:pPr lvl="0" indent="-457200" marL="457200">
              <a:buAutoNum type="arabicPeriod"/>
            </a:pPr>
            <a:r>
              <a:rPr b="1"/>
              <a:t>You set the speed limit</a:t>
            </a:r>
            <a:r>
              <a:rPr/>
              <a:t> → Human-in-Command</a:t>
            </a:r>
          </a:p>
          <a:p>
            <a:pPr lvl="0" indent="0" marL="0">
              <a:buNone/>
            </a:pPr>
            <a:r>
              <a:rPr b="1"/>
              <a:t>Same principle applies to AI in mining.</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lstStyle/>
          <a:p>
            <a:pPr lvl="0" indent="0" marL="0">
              <a:buNone/>
            </a:pPr>
            <a:r>
              <a:rPr/>
              <a:t>Real Examples from Your World</a:t>
            </a:r>
          </a:p>
        </p:txBody>
      </p:sp>
      <p:sp>
        <p:nvSpPr>
          <p:cNvPr id="14"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1: When AI Suggests, You Decide</a:t>
            </a:r>
          </a:p>
        </p:txBody>
      </p:sp>
      <p:sp>
        <p:nvSpPr>
          <p:cNvPr id="3" name="Content Placeholder 2"/>
          <p:cNvSpPr>
            <a:spLocks noGrp="1"/>
          </p:cNvSpPr>
          <p:nvPr>
            <p:ph idx="1"/>
          </p:nvPr>
        </p:nvSpPr>
        <p:spPr/>
        <p:txBody>
          <a:bodyPr/>
          <a:lstStyle/>
          <a:p>
            <a:pPr lvl="0" indent="0" marL="0">
              <a:buNone/>
            </a:pPr>
            <a:r>
              <a:rPr b="1"/>
              <a:t>Dispatch systems</a:t>
            </a:r>
            <a:r>
              <a:rPr/>
              <a:t> suggest truck assignments - Dispatcher reviews, then decides - Can override based on real conditions - Dispatcher stays accountable</a:t>
            </a:r>
          </a:p>
          <a:p>
            <a:pPr lvl="0" indent="0" marL="0">
              <a:buNone/>
            </a:pPr>
            <a:r>
              <a:rPr b="1"/>
              <a:t>Why?</a:t>
            </a:r>
            <a:r>
              <a:rPr/>
              <a:t> Because local knowledge matters. The system doesn’t know about that soft spot on Haul Road 3.</a:t>
            </a:r>
          </a:p>
        </p:txBody>
      </p:sp>
      <p:sp>
        <p:nvSpPr>
          <p:cNvPr id="11" name="Footer Placeholder 4"/>
          <p:cNvSpPr>
            <a:spLocks noGrp="1"/>
          </p:cNvSpPr>
          <p:nvPr>
            <p:ph idx="3" sz="quarter" type="ftr"/>
          </p:nvPr>
        </p:nvSpPr>
        <p:spPr>
          <a:xfrm>
            <a:off x="0" y="6446837"/>
            <a:ext cx="10032642" cy="365125"/>
          </a:xfrm>
          <a:prstGeom prst="rect">
            <a:avLst/>
          </a:prstGeom>
        </p:spPr>
        <p:txBody>
          <a:bodyPr anchor="ctr" bIns="45720" lIns="91440" rIns="91440" rtlCol="0" tIns="45720" vert="horz"/>
          <a:lstStyle>
            <a:lvl1pPr algn="l">
              <a:defRPr baseline="0" cap="none" sz="1400">
                <a:solidFill>
                  <a:srgbClr val="FFFFFF"/>
                </a:solidFill>
                <a:latin typeface="+mn-lt"/>
              </a:defRPr>
            </a:lvl1pPr>
          </a:lstStyle>
          <a:p>
            <a:r>
              <a:rPr b="1" dirty="0" lang="en-AU"/>
              <a:t>Faculty of Business and Law </a:t>
            </a:r>
            <a:r>
              <a:rPr dirty="0" lang="en-AU"/>
              <a:t>| School of Marketing and Management</a:t>
            </a:r>
          </a:p>
        </p:txBody>
      </p:sp>
    </p:spTree>
  </p:cSld>
</p:sld>
</file>

<file path=ppt/theme/theme1.xml><?xml version="1.0" encoding="utf-8"?>
<a:theme xmlns:a="http://schemas.openxmlformats.org/drawingml/2006/main" name="Business and Law (Final)">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Business and Law (Final)" id="{46095CD9-7AC4-4EE0-8330-8C1921691816}" vid="{F51C139E-28C2-4DA1-AA5C-4023122225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SansaSoft Pro Normal</vt:lpstr>
      <vt:lpstr>Business and Law (Final)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Humans in the Loop</dc:title>
  <dc:creator>Your Name</dc:creator>
  <cp:keywords/>
  <dcterms:created xsi:type="dcterms:W3CDTF">2025-10-06T12:54:14Z</dcterms:created>
  <dcterms:modified xsi:type="dcterms:W3CDTF">2025-10-06T12:54:14Z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Why Your AI Needs a Co-Pilot</vt:lpwstr>
  </property>
  <property fmtid="{D5CDD505-2E9C-101B-9397-08002B2CF9AE}" pid="10" name="toc-title">
    <vt:lpwstr>Table of contents</vt:lpwstr>
  </property>
</Properties>
</file>