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68" autoAdjust="0"/>
  </p:normalViewPr>
  <p:slideViewPr>
    <p:cSldViewPr snapToGrid="0" snapToObjects="1">
      <p:cViewPr varScale="1">
        <p:scale>
          <a:sx n="140" d="100"/>
          <a:sy n="140" d="100"/>
        </p:scale>
        <p:origin x="1376" y="48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10/7/25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“Good afternoon. Before we talk about frameworks or theory, I want to show you what’s possible right now.”</a:t>
            </a:r>
          </a:p>
          <a:p>
            <a:pPr marL="0" lvl="0" indent="0">
              <a:buNone/>
            </a:pPr>
            <a:endParaRPr/>
          </a:p>
          <a:p>
            <a:pPr marL="0" lvl="0" indent="0">
              <a:buNone/>
            </a:pPr>
            <a:r>
              <a:t>“A senior geologist, frustrated after weeks of trying to explain why gold grades were underperforming in one section of the pit, decided to try something new. She uploaded five years of drill data, geological logs, and structural interpretations into an AI system—one of the new Large Language Models you’ve been hearing about.”</a:t>
            </a:r>
          </a:p>
          <a:p>
            <a:pPr marL="0" lvl="0" indent="0">
              <a:buNone/>
            </a:pPr>
            <a:endParaRPr/>
          </a:p>
          <a:p>
            <a:pPr marL="0" lvl="0" indent="0">
              <a:buNone/>
            </a:pPr>
            <a:r>
              <a:t>“She typed a simple question in plain English: ‘Why is the gold grade dropping in the eastern pit wall?’”</a:t>
            </a:r>
          </a:p>
          <a:p>
            <a:pPr marL="0" lvl="0" indent="0">
              <a:buNone/>
            </a:pPr>
            <a:endParaRPr/>
          </a:p>
          <a:p>
            <a:pPr marL="0" lvl="0" indent="0">
              <a:buNone/>
            </a:pPr>
            <a:r>
              <a:t>“The AI didn’t just search for keywords. It analysed the entire dataset—cross-referencing drill intercepts, looking for structural patterns, comparing similar geological settings across the mine.”</a:t>
            </a:r>
          </a:p>
          <a:p>
            <a:pPr marL="0" lvl="0" indent="0">
              <a:buNone/>
            </a:pPr>
            <a:endParaRPr/>
          </a:p>
          <a:p>
            <a:pPr marL="0" lvl="0" indent="0">
              <a:buNone/>
            </a:pPr>
            <a:r>
              <a:t>“It came back with a hypothesis: ‘There appears to be a northeast-trending fault with approximately 15 meters of vertical offset in this zone, which would explain the grade discontinuity you’re seeing.’ It even highlighted the specific drill holes that showed the offset.”</a:t>
            </a:r>
          </a:p>
          <a:p>
            <a:pPr marL="0" lvl="0" indent="0">
              <a:buNone/>
            </a:pPr>
            <a:endParaRPr/>
          </a:p>
          <a:p>
            <a:pPr marL="0" lvl="0" indent="0">
              <a:buNone/>
            </a:pPr>
            <a:r>
              <a:t>“Three geologists had been debating this for months.”</a:t>
            </a:r>
          </a:p>
          <a:p>
            <a:pPr marL="0" lvl="0" indent="0">
              <a:buNone/>
            </a:pPr>
            <a:endParaRPr/>
          </a:p>
          <a:p>
            <a:pPr marL="0" lvl="0" indent="0">
              <a:buNone/>
            </a:pPr>
            <a:r>
              <a:t>“Now, here’s the critical question: Did the AI replace the geologist?”</a:t>
            </a:r>
          </a:p>
          <a:p>
            <a:pPr marL="0" lvl="0" indent="0">
              <a:buNone/>
            </a:pPr>
            <a:endParaRPr/>
          </a:p>
          <a:p>
            <a:pPr marL="0" lvl="0" indent="0">
              <a:buNone/>
            </a:pPr>
            <a:r>
              <a:t>“No. She reviewed the AI’s hypothesis, went back to the core photos, verified the structural interpretation, and confirmed it was right. Then she and her team updated the geological model and adjusted the mine plan.”</a:t>
            </a:r>
          </a:p>
          <a:p>
            <a:pPr marL="0" lvl="0" indent="0">
              <a:buNone/>
            </a:pPr>
            <a:endParaRPr/>
          </a:p>
          <a:p>
            <a:pPr marL="0" lvl="0" indent="0">
              <a:buNone/>
            </a:pPr>
            <a:r>
              <a:t>“The AI didn’t make the decision. It gave her a tool to see patterns she couldn’t see buried in thousands of data points. That’s what we’re going to talk about today—not AI replacing humans, but AI as a co-pilot that makes humans more effective.”</a:t>
            </a:r>
          </a:p>
          <a:p>
            <a:pPr marL="0" lvl="0" indent="0">
              <a:buNone/>
            </a:pPr>
            <a:endParaRPr/>
          </a:p>
          <a:p>
            <a:pPr marL="0" lvl="0" indent="0">
              <a:buNone/>
            </a:pPr>
            <a:r>
              <a:t>“Welcome to ‘Humans in the Loop.’”</a:t>
            </a:r>
          </a:p>
          <a:p>
            <a:pPr marL="0" lvl="0" indent="0">
              <a:buNone/>
            </a:pPr>
            <a:endParaRPr/>
          </a:p>
          <a:p>
            <a:pPr marL="0" lvl="0" indent="0">
              <a:buNone/>
            </a:pPr>
            <a:r>
              <a:t>Note: This type of LLM application for geological analysis is becoming increasingly common. Companies like KoBold Metals have used similar AI approaches to discover major copper deposits in Zambia (Reuters, 2023), demonstrating that the technology is proven and operational.</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know what some of you might be thinking: ‘This sounds great in theory, but is it actually happening?’ Let me give you three real examples from the last two years.”</a:t>
            </a:r>
          </a:p>
          <a:p>
            <a:pPr marL="0" lvl="0" indent="0">
              <a:buNone/>
            </a:pPr>
            <a:endParaRPr/>
          </a:p>
          <a:p>
            <a:pPr marL="0" lvl="0" indent="0">
              <a:buNone/>
            </a:pPr>
            <a:r>
              <a:t>“KoBold Metals—backed by Bill Gates and partnered with BHP, used AI to analyze geological data across Zambia. In 2023, they announced the discovery of a major copper deposit. The AI identified patterns across geochemical surveys, historical drilling, and geological maps that pointed to a high-probability target. This wasn’t a lucky guess, it was systematic pattern recognition at a scale humans couldn’t match.”</a:t>
            </a:r>
          </a:p>
          <a:p>
            <a:pPr marL="0" lvl="0" indent="0">
              <a:buNone/>
            </a:pPr>
            <a:endParaRPr/>
          </a:p>
          <a:p>
            <a:pPr marL="0" lvl="0" indent="0">
              <a:buNone/>
            </a:pPr>
            <a:r>
              <a:t>“Komatsu has been working with mining fleets—including operations in Chile and Australia—on predictive maintenance systems. The published results show approximately 40% reduction in unplanned downtime. That’s not a pilot project, that’s operational, proven, delivering value today.”</a:t>
            </a:r>
          </a:p>
          <a:p>
            <a:pPr marL="0" lvl="0" indent="0">
              <a:buNone/>
            </a:pPr>
            <a:endParaRPr/>
          </a:p>
          <a:p>
            <a:pPr marL="0" lvl="0" indent="0">
              <a:buNone/>
            </a:pPr>
            <a:r>
              <a:t>“And multiple mining operators are now using generative AI—those Large Language Models like the one in my opening story, to analyze shift reports, safety logs, and operational documents. Deloitte’s 2024 mining report highlights how companies are extracting insights from unstructured text data that was previously just sitting in databases, unread.”</a:t>
            </a:r>
          </a:p>
          <a:p>
            <a:pPr marL="0" lvl="0" indent="0">
              <a:buNone/>
            </a:pPr>
            <a:endParaRPr/>
          </a:p>
          <a:p>
            <a:pPr marL="0" lvl="0" indent="0">
              <a:buNone/>
            </a:pPr>
            <a:r>
              <a:t>“These aren’t future projections. These are implementations happening right now, in operations like yours.”</a:t>
            </a:r>
          </a:p>
          <a:p>
            <a:pPr marL="0" lvl="0" indent="0">
              <a:buNone/>
            </a:pPr>
            <a:endParaRPr/>
          </a:p>
          <a:p>
            <a:pPr marL="0" lvl="0" indent="0">
              <a:buNone/>
            </a:pPr>
            <a:r>
              <a:t>“I’ve included all the source references on the support website if you want to dig deeper into any of these case studies. Reuters articles, industry reports, company press releases, it’s all documented.”</a:t>
            </a:r>
          </a:p>
          <a:p>
            <a:pPr marL="0" lvl="0" indent="0">
              <a:buNone/>
            </a:pPr>
            <a:endParaRPr/>
          </a:p>
          <a:p>
            <a:pPr marL="0" lvl="0" indent="0">
              <a:buNone/>
            </a:pPr>
            <a:r>
              <a:t>“So when I talk about the Art of the Possible, I’m talking about what’s already possible. The question is: when does it become possible for YOUR operation?”</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what might surprise you. When companies struggle with AI adoption, it’s rarely because the technology doesn’t work.”</a:t>
            </a:r>
          </a:p>
          <a:p>
            <a:pPr marL="0" lvl="0" indent="0">
              <a:buNone/>
            </a:pPr>
            <a:endParaRPr/>
          </a:p>
          <a:p>
            <a:pPr marL="0" lvl="0" indent="0">
              <a:buNone/>
            </a:pPr>
            <a:r>
              <a:t>“The AI models are mature. The sensors are already on your equipment. Cloud computing makes it affordable even for mid-tier operations.”</a:t>
            </a:r>
          </a:p>
          <a:p>
            <a:pPr marL="0" lvl="0" indent="0">
              <a:buNone/>
            </a:pPr>
            <a:endParaRPr/>
          </a:p>
          <a:p>
            <a:pPr marL="0" lvl="0" indent="0">
              <a:buNone/>
            </a:pPr>
            <a:r>
              <a:t>“The barrier is this: Nobody’s figured out the human-AI division of labour.”</a:t>
            </a:r>
          </a:p>
          <a:p>
            <a:pPr marL="0" lvl="0" indent="0">
              <a:buNone/>
            </a:pPr>
            <a:endParaRPr/>
          </a:p>
          <a:p>
            <a:pPr marL="0" lvl="0" indent="0">
              <a:buNone/>
            </a:pPr>
            <a:r>
              <a:t>“Do we trust the AI to generate the report, or do we require review? If we require review, is someone actually reviewing it, or are they rubber-stamping because they’re overwhelmed?”</a:t>
            </a:r>
          </a:p>
          <a:p>
            <a:pPr marL="0" lvl="0" indent="0">
              <a:buNone/>
            </a:pPr>
            <a:endParaRPr/>
          </a:p>
          <a:p>
            <a:pPr marL="0" lvl="0" indent="0">
              <a:buNone/>
            </a:pPr>
            <a:r>
              <a:t>“When the predictive maintenance system says ‘this truck needs service,’ do we pull it immediately, or do we wait for human validation? What if the human always ignores the alerts because there are too many false positives?”</a:t>
            </a:r>
          </a:p>
          <a:p>
            <a:pPr marL="0" lvl="0" indent="0">
              <a:buNone/>
            </a:pPr>
            <a:endParaRPr/>
          </a:p>
          <a:p>
            <a:pPr marL="0" lvl="0" indent="0">
              <a:buNone/>
            </a:pPr>
            <a:r>
              <a:t>“When should the AI alert a human, and when should it just log the data? Get this wrong and either you miss critical signals, or you drown people in noise.”</a:t>
            </a:r>
          </a:p>
          <a:p>
            <a:pPr marL="0" lvl="0" indent="0">
              <a:buNone/>
            </a:pPr>
            <a:endParaRPr/>
          </a:p>
          <a:p>
            <a:pPr marL="0" lvl="0" indent="0">
              <a:buNone/>
            </a:pPr>
            <a:r>
              <a:t>“These aren’t technical questions. They’re organisational design questions. Leadership questions.”</a:t>
            </a:r>
          </a:p>
          <a:p>
            <a:pPr marL="0" lvl="0" indent="0">
              <a:buNone/>
            </a:pPr>
            <a:endParaRPr/>
          </a:p>
          <a:p>
            <a:pPr marL="0" lvl="0" indent="0">
              <a:buNone/>
            </a:pPr>
            <a:r>
              <a:t>“And that’s actually good news. Because it means the path forward isn’t ‘hire more data scientists’—though you might need some. The path forward is ‘get clear on how decisions should be made.’”</a:t>
            </a:r>
          </a:p>
          <a:p>
            <a:pPr marL="0" lvl="0" indent="0">
              <a:buNone/>
            </a:pPr>
            <a:endParaRPr/>
          </a:p>
          <a:p>
            <a:pPr marL="0" lvl="0" indent="0">
              <a:buNone/>
            </a:pPr>
            <a:r>
              <a:t>“That clarity is what we’re offering in the executive courses. Not just understanding AI capabilities, but learning how to design human-AI collaboration in your specific context.”</a:t>
            </a:r>
          </a:p>
          <a:p>
            <a:pPr marL="0" lvl="0" indent="0">
              <a:buNone/>
            </a:pPr>
            <a:endParaRPr/>
          </a:p>
          <a:p>
            <a:pPr marL="0" lvl="0" indent="0">
              <a:buNone/>
            </a:pPr>
            <a:r>
              <a:t>This repositions the courses as leadership development, not technical training. That’s the value proposition for executives.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 going to give you 60 seconds. Don’t write anything down if you don’t want to. Just think.”</a:t>
            </a:r>
          </a:p>
          <a:p>
            <a:pPr marL="0" lvl="0" indent="0">
              <a:buNone/>
            </a:pPr>
            <a:endParaRPr/>
          </a:p>
          <a:p>
            <a:pPr marL="0" lvl="0" indent="0">
              <a:buNone/>
            </a:pPr>
            <a:r>
              <a:t>“Pick one task you do regularly that feels repetitive. Maybe it’s compiling a weekly report. Maybe it’s reviewing routine documents. Maybe it’s schedule optimization. Something where you think: ‘This takes time but it’s not where I add the most value.’”</a:t>
            </a:r>
          </a:p>
          <a:p>
            <a:pPr marL="0" lvl="0" indent="0">
              <a:buNone/>
            </a:pPr>
            <a:endParaRPr/>
          </a:p>
          <a:p>
            <a:pPr marL="0" lvl="0" indent="0">
              <a:buNone/>
            </a:pPr>
            <a:r>
              <a:t>“Now ask: Could AI handle the first pass of this? Create the initial draft, do the basic analysis, flag the items that need attention?”</a:t>
            </a:r>
          </a:p>
          <a:p>
            <a:pPr marL="0" lvl="0" indent="0">
              <a:buNone/>
            </a:pPr>
            <a:endParaRPr/>
          </a:p>
          <a:p>
            <a:pPr marL="0" lvl="0" indent="0">
              <a:buNone/>
            </a:pPr>
            <a:r>
              <a:t>“Where would you still need to be involved? Where does your judgment, your experience, your knowledge of context matter?”</a:t>
            </a:r>
          </a:p>
          <a:p>
            <a:pPr marL="0" lvl="0" indent="0">
              <a:buNone/>
            </a:pPr>
            <a:endParaRPr/>
          </a:p>
          <a:p>
            <a:pPr marL="0" lvl="0" indent="0">
              <a:buNone/>
            </a:pPr>
            <a:r>
              <a:t>“And here’s the big question: If AI handled the routine part, what could you do with that freed-up time? What higher-value work aren’t you doing now because you’re stuck on the routine?”</a:t>
            </a:r>
          </a:p>
          <a:p>
            <a:pPr marL="0" lvl="0" indent="0">
              <a:buNone/>
            </a:pPr>
            <a:endParaRPr/>
          </a:p>
          <a:p>
            <a:pPr marL="0" lvl="0" indent="0">
              <a:buNone/>
            </a:pPr>
            <a:r>
              <a:t>“Don’t share if you don’t want to, but I’ll bet most of you just identified at least one opportunity. That’s the starting point.”</a:t>
            </a:r>
          </a:p>
          <a:p>
            <a:pPr marL="0" lvl="0" indent="0">
              <a:buNone/>
            </a:pPr>
            <a:endParaRPr/>
          </a:p>
          <a:p>
            <a:pPr marL="0" lvl="0" indent="0">
              <a:buNone/>
            </a:pPr>
            <a:r>
              <a:t>“You don’t need to transform your entire operation tomorrow. You need to identify one task, design appropriate human oversight, and prove the value. Then you do it again.”</a:t>
            </a:r>
          </a:p>
          <a:p>
            <a:pPr marL="0" lvl="0" indent="0">
              <a:buNone/>
            </a:pPr>
            <a:endParaRPr/>
          </a:p>
          <a:p>
            <a:pPr marL="0" lvl="0" indent="0">
              <a:buNone/>
            </a:pPr>
            <a:r>
              <a:t>“That’s how AI adoption actually happens—not through grand transformations, but through thoughtful, incremental improvements.”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“We’ve covered a lot in 40 minutes. Let me bring it back to the core.”</a:t>
            </a:r>
          </a:p>
          <a:p>
            <a:pPr marL="0" lvl="0" indent="0">
              <a:buNone/>
            </a:pPr>
            <a:endParaRPr/>
          </a:p>
          <a:p>
            <a:pPr marL="0" lvl="0" indent="0">
              <a:buNone/>
            </a:pPr>
            <a:r>
              <a:t>“Three levels of human oversight. The first two—in-the-loop and on-the-loop—are about day-to-day operations. Where do humans review, where do humans monitor?”</a:t>
            </a:r>
          </a:p>
          <a:p>
            <a:pPr marL="0" lvl="0" indent="0">
              <a:buNone/>
            </a:pPr>
            <a:endParaRPr/>
          </a:p>
          <a:p>
            <a:pPr marL="0" lvl="0" indent="0">
              <a:buNone/>
            </a:pPr>
            <a:r>
              <a:t>“The third level—in-command—is about leadership. Setting strategy, defining boundaries, owning accountability.”</a:t>
            </a:r>
          </a:p>
          <a:p>
            <a:pPr marL="0" lvl="0" indent="0">
              <a:buNone/>
            </a:pPr>
            <a:endParaRPr/>
          </a:p>
          <a:p>
            <a:pPr marL="0" lvl="0" indent="0">
              <a:buNone/>
            </a:pPr>
            <a:r>
              <a:t>“But the underlying principle is the same across all three: You make intentional choices about where humans add value and where AI adds value.”</a:t>
            </a:r>
          </a:p>
          <a:p>
            <a:pPr marL="0" lvl="0" indent="0">
              <a:buNone/>
            </a:pPr>
            <a:endParaRPr/>
          </a:p>
          <a:p>
            <a:pPr marL="0" lvl="0" indent="0">
              <a:buNone/>
            </a:pPr>
            <a:r>
              <a:t>“The question isn’t ‘Should we use AI?’ Everyone will use AI. The question is: ‘Are we designing human-AI collaboration thoughtfully, or are we just deploying technology and hoping it works out?’”</a:t>
            </a:r>
          </a:p>
          <a:p>
            <a:pPr marL="0" lvl="0" indent="0">
              <a:buNone/>
            </a:pPr>
            <a:endParaRPr/>
          </a:p>
          <a:p>
            <a:pPr marL="0" lvl="0" indent="0">
              <a:buNone/>
            </a:pPr>
            <a:r>
              <a:t>“The companies that thrive will be the ones who get this design right. Not the most AI, but the most thoughtful AI.”</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you’re in this room, you’re probably feeling this tension. On one hand, the capabilities are undeniable, AI is getting remarkably good at specific tasks. On the other hand, you’ve got operations to run, people to keep safe, decisions where you can’t afford to get it wrong.”</a:t>
            </a:r>
          </a:p>
          <a:p>
            <a:pPr marL="0" lvl="0" indent="0">
              <a:buNone/>
            </a:pPr>
            <a:endParaRPr/>
          </a:p>
          <a:p>
            <a:pPr marL="0" lvl="0" indent="0">
              <a:buNone/>
            </a:pPr>
            <a:r>
              <a:t>“You’ve probably heard two narratives: One says ‘adopt AI or get left behind.’ The other says ‘be very careful, AI makes mistakes.’”</a:t>
            </a:r>
          </a:p>
          <a:p>
            <a:pPr marL="0" lvl="0" indent="0">
              <a:buNone/>
            </a:pPr>
            <a:endParaRPr/>
          </a:p>
          <a:p>
            <a:pPr marL="0" lvl="0" indent="0">
              <a:buNone/>
            </a:pPr>
            <a:r>
              <a:t>“Both are true. And that’s not helpful.”</a:t>
            </a:r>
          </a:p>
          <a:p>
            <a:pPr marL="0" lvl="0" indent="0">
              <a:buNone/>
            </a:pPr>
            <a:endParaRPr/>
          </a:p>
          <a:p>
            <a:pPr marL="0" lvl="0" indent="0">
              <a:buNone/>
            </a:pPr>
            <a:r>
              <a:t>“So today, in 40 minutes, I’m going to give you something practical—a simple framework that cuts through the hype and the fear. A way to think about AI that you can apply tomorrow morning when you’re back at your desk.”</a:t>
            </a:r>
          </a:p>
          <a:p>
            <a:pPr marL="0" lvl="0" indent="0">
              <a:buNone/>
            </a:pPr>
            <a:endParaRPr/>
          </a:p>
          <a:p>
            <a:pPr marL="0" lvl="0" indent="0">
              <a:buNone/>
            </a:pPr>
            <a:r>
              <a:t>“We’re going to answer: When should AI suggest and humans decide? When can AI act while humans monitor? And who sets the boundaries?”</a:t>
            </a:r>
          </a:p>
          <a:p>
            <a:pPr marL="0" lvl="0" indent="0">
              <a:buNone/>
            </a:pPr>
            <a:endParaRPr/>
          </a:p>
          <a:p>
            <a:pPr marL="0" lvl="0" indent="0">
              <a:buNone/>
            </a:pPr>
            <a:r>
              <a:t>“Three levels. Clear principles. Real mining examples.”</a:t>
            </a:r>
          </a:p>
          <a:p>
            <a:pPr marL="0" lvl="0" indent="0">
              <a:buNone/>
            </a:pPr>
            <a:endParaRPr/>
          </a:p>
          <a:p>
            <a:pPr marL="0" lvl="0" indent="0">
              <a:buNone/>
            </a:pPr>
            <a:r>
              <a:t>“By the end, you’ll have a lens for looking at any AI application—whether it’s in your operations today or something you’re considering—and asking: ‘Is the human in the right place in this system?’”</a:t>
            </a:r>
          </a:p>
          <a:p>
            <a:pPr marL="0" lvl="0" indent="0">
              <a:buNone/>
            </a:pPr>
            <a:endParaRPr/>
          </a:p>
          <a:p>
            <a:pPr marL="0" lvl="0" indent="0">
              <a:buNone/>
            </a:pPr>
            <a:r>
              <a:t>“Let’s dive in.”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framework is simple. There are three levels of human control when working with AI.”</a:t>
            </a:r>
          </a:p>
          <a:p>
            <a:pPr marL="0" lvl="0" indent="0">
              <a:buNone/>
            </a:pPr>
            <a:endParaRPr/>
          </a:p>
          <a:p>
            <a:pPr marL="0" lvl="0" indent="0">
              <a:buNone/>
            </a:pPr>
            <a:r>
              <a:t>“Level 1: Human-in-the-Loop. The AI recommends, you decide. Like when your GPS suggests a route—it analyzes traffic, calculates fastest path—but YOU decide whether to follow it. You’re in the loop on every decision.”</a:t>
            </a:r>
          </a:p>
          <a:p>
            <a:pPr marL="0" lvl="0" indent="0">
              <a:buNone/>
            </a:pPr>
            <a:endParaRPr/>
          </a:p>
          <a:p>
            <a:pPr marL="0" lvl="0" indent="0">
              <a:buNone/>
            </a:pPr>
            <a:r>
              <a:t>“Level 2: Human-on-the-Loop. The AI can act, but you’re monitoring and can intervene. Like cruise control—it’s controlling the throttle, but you’re watching, hands near the wheel, ready to take over if needed.”</a:t>
            </a:r>
          </a:p>
          <a:p>
            <a:pPr marL="0" lvl="0" indent="0">
              <a:buNone/>
            </a:pPr>
            <a:endParaRPr/>
          </a:p>
          <a:p>
            <a:pPr marL="0" lvl="0" indent="0">
              <a:buNone/>
            </a:pPr>
            <a:r>
              <a:t>“Level 3: Human-in-Command. You set the strategic boundaries. Even if the AI is acting automatically, YOU decided what it’s allowed to do. Like setting speed limits on roads—the rules that govern all the driving.”</a:t>
            </a:r>
          </a:p>
          <a:p>
            <a:pPr marL="0" lvl="0" indent="0">
              <a:buNone/>
            </a:pPr>
            <a:endParaRPr/>
          </a:p>
          <a:p>
            <a:pPr marL="0" lvl="0" indent="0">
              <a:buNone/>
            </a:pPr>
            <a:r>
              <a:t>“That’s it. Three levels. Now let’s see what this looks like in mining operations you know.”</a:t>
            </a:r>
          </a:p>
          <a:p>
            <a:pPr marL="0" lvl="0" indent="0">
              <a:buNone/>
            </a:pPr>
            <a:endParaRPr/>
          </a:p>
          <a:p>
            <a:pPr marL="0" lvl="0" indent="0">
              <a:buNone/>
            </a:pPr>
            <a:r>
              <a:t>Keep this section SHORT. You’re giving them the mental model, not exhaustive explanation. Move quickly to examples that bring it to life.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“You’re probably already doing Human-in-the-Loop without calling it that. Your dispatch system, it’s optimizing truck movements, suggesting assignments. But does it automatically move the trucks? No. The dispatcher looks at the suggestion and decides.”</a:t>
            </a:r>
          </a:p>
          <a:p>
            <a:pPr marL="0" lvl="0" indent="0">
              <a:buNone/>
            </a:pPr>
            <a:endParaRPr/>
          </a:p>
          <a:p>
            <a:pPr marL="0" lvl="0" indent="0">
              <a:buNone/>
            </a:pPr>
            <a:r>
              <a:t>“Why? Because the dispatcher knows things the AI doesn’t. There’s a wet patch on one haul road. One operator is new and shouldn’t get the tricky route yet. A truck that looks available on the screen is actually being refueled.”</a:t>
            </a:r>
          </a:p>
          <a:p>
            <a:pPr marL="0" lvl="0" indent="0">
              <a:buNone/>
            </a:pPr>
            <a:endParaRPr/>
          </a:p>
          <a:p>
            <a:pPr marL="0" lvl="0" indent="0">
              <a:buNone/>
            </a:pPr>
            <a:r>
              <a:t>“The AI provides speed and data analysis. The human provides judgment and context. That’s the partnership.”</a:t>
            </a:r>
          </a:p>
          <a:p>
            <a:pPr marL="0" lvl="0" indent="0">
              <a:buNone/>
            </a:pPr>
            <a:endParaRPr/>
          </a:p>
          <a:p>
            <a:pPr marL="0" lvl="0" indent="0">
              <a:buNone/>
            </a:pPr>
            <a:r>
              <a:t>“This level is appropriate when stakes are high, context matters, and someone needs to be accountable for the outcome.”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“Level 2 is where AI starts to feel powerful. Your haul trucks have sensors everywhere, vibration, temperature, pressure, fluid levels. Thousands of data points per truck, 24/7.”</a:t>
            </a:r>
          </a:p>
          <a:p>
            <a:pPr marL="0" lvl="0" indent="0">
              <a:buNone/>
            </a:pPr>
            <a:endParaRPr/>
          </a:p>
          <a:p>
            <a:pPr marL="0" lvl="0" indent="0">
              <a:buNone/>
            </a:pPr>
            <a:r>
              <a:t>“No human can watch all that. So the AI does. It learns what ‘normal’ looks like and automatically alerts when something deviates. ‘Truck 47, bearing temperature rising. Predict failure in 48 hours.’”</a:t>
            </a:r>
          </a:p>
          <a:p>
            <a:pPr marL="0" lvl="0" indent="0">
              <a:buNone/>
            </a:pPr>
            <a:endParaRPr/>
          </a:p>
          <a:p>
            <a:pPr marL="0" lvl="0" indent="0">
              <a:buNone/>
            </a:pPr>
            <a:r>
              <a:t>“Does a human approve every alert? No—that would defeat the purpose. But the maintenance supervisor reviews the alerts, prioritizes them, and decides: ‘Pull that truck tonight’ or ‘Monitor it, we just changed that component last week.’”</a:t>
            </a:r>
          </a:p>
          <a:p>
            <a:pPr marL="0" lvl="0" indent="0">
              <a:buNone/>
            </a:pPr>
            <a:endParaRPr/>
          </a:p>
          <a:p>
            <a:pPr marL="0" lvl="0" indent="0">
              <a:buNone/>
            </a:pPr>
            <a:r>
              <a:t>“The AI handles impossible scale. Humans handle judgment and validation. That’s Human-on-the-Loop.”</a:t>
            </a:r>
          </a:p>
          <a:p>
            <a:pPr marL="0" lvl="0" indent="0">
              <a:buNone/>
            </a:pPr>
            <a:endParaRPr/>
          </a:p>
          <a:p>
            <a:pPr marL="0" lvl="0" indent="0">
              <a:buNone/>
            </a:pPr>
            <a:r>
              <a:t>“This level works when volume is high, patterns are clear, and mistakes are fixable.”</a:t>
            </a:r>
          </a:p>
          <a:p>
            <a:pPr marL="0" lvl="0" indent="0">
              <a:buNone/>
            </a:pPr>
            <a:endParaRPr/>
          </a:p>
          <a:p>
            <a:pPr marL="0" lvl="0" indent="0">
              <a:buNone/>
            </a:pPr>
            <a:r>
              <a:t>Again, keep it crisp. You’re showing possibilities, not technical details.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“Some of you know that Rio Tinto and Fortescue have hundreds of autonomous trucks operating right now. The AI is driving—steering, accelerating, navigating.”</a:t>
            </a:r>
          </a:p>
          <a:p>
            <a:pPr marL="0" lvl="0" indent="0">
              <a:buNone/>
            </a:pPr>
            <a:endParaRPr/>
          </a:p>
          <a:p>
            <a:pPr marL="0" lvl="0" indent="0">
              <a:buNone/>
            </a:pPr>
            <a:r>
              <a:t>“Does that mean humans aren’t in control? Absolutely not.”</a:t>
            </a:r>
          </a:p>
          <a:p>
            <a:pPr marL="0" lvl="0" indent="0">
              <a:buNone/>
            </a:pPr>
            <a:endParaRPr/>
          </a:p>
          <a:p>
            <a:pPr marL="0" lvl="0" indent="0">
              <a:buNone/>
            </a:pPr>
            <a:r>
              <a:t>“Before the first autonomous truck moved, humans made critical decisions: Which areas of the mine are approved for autonomous operation? What are the speed limits? What happens if the truck encounters something unexpected? What are the exclusion zones it can never enter?”</a:t>
            </a:r>
          </a:p>
          <a:p>
            <a:pPr marL="0" lvl="0" indent="0">
              <a:buNone/>
            </a:pPr>
            <a:endParaRPr/>
          </a:p>
          <a:p>
            <a:pPr marL="0" lvl="0" indent="0">
              <a:buNone/>
            </a:pPr>
            <a:r>
              <a:t>“The AI operates within those boundaries. But the boundaries themselves, the strategy, the risk tolerance, the safety philosophy, those are human decisions at the leadership level.”</a:t>
            </a:r>
          </a:p>
          <a:p>
            <a:pPr marL="0" lvl="0" indent="0">
              <a:buNone/>
            </a:pPr>
            <a:endParaRPr/>
          </a:p>
          <a:p>
            <a:pPr marL="0" lvl="0" indent="0">
              <a:buNone/>
            </a:pPr>
            <a:r>
              <a:t>“That’s Human-in-Command. Even when AI is acting autonomously, humans set the rules of the game.”</a:t>
            </a:r>
          </a:p>
          <a:p>
            <a:pPr marL="0" lvl="0" indent="0">
              <a:buNone/>
            </a:pPr>
            <a:endParaRPr/>
          </a:p>
          <a:p>
            <a:pPr marL="0" lvl="0" indent="0">
              <a:buNone/>
            </a:pPr>
            <a:r>
              <a:t>“This level is about governance, strategy, and accountability.”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“Which actually keeps you up at night? The risk of AI making a wrong decision? Or the risk that while you’re being cautious, your competitors are gaining advantage?”</a:t>
            </a:r>
          </a:p>
          <a:p>
            <a:pPr marL="0" lvl="0" indent="0">
              <a:buNone/>
            </a:pPr>
            <a:endParaRPr/>
          </a:p>
          <a:p>
            <a:pPr marL="0" lvl="0" indent="0">
              <a:buNone/>
            </a:pPr>
            <a:r>
              <a:t>“Here’s why this matters: Both risks are real. But they require different responses.”</a:t>
            </a:r>
          </a:p>
          <a:p>
            <a:pPr marL="0" lvl="0" indent="0">
              <a:buNone/>
            </a:pPr>
            <a:endParaRPr/>
          </a:p>
          <a:p>
            <a:pPr marL="0" lvl="0" indent="0">
              <a:buNone/>
            </a:pPr>
            <a:r>
              <a:t>“If you worry about A, AI running unchecked—the framework we just covered is your tool. You intentionally design the level of human control appropriate to each application.”</a:t>
            </a:r>
          </a:p>
          <a:p>
            <a:pPr marL="0" lvl="0" indent="0">
              <a:buNone/>
            </a:pPr>
            <a:endParaRPr/>
          </a:p>
          <a:p>
            <a:pPr marL="0" lvl="0" indent="0">
              <a:buNone/>
            </a:pPr>
            <a:r>
              <a:t>“If you worry about B, moving too slowly—the framework is still your answer. Because it shows you where you CAN automate safely and where you must keep humans engaged.”</a:t>
            </a:r>
          </a:p>
          <a:p>
            <a:pPr marL="0" lvl="0" indent="0">
              <a:buNone/>
            </a:pPr>
            <a:endParaRPr/>
          </a:p>
          <a:p>
            <a:pPr marL="0" lvl="0" indent="0">
              <a:buNone/>
            </a:pPr>
            <a:r>
              <a:t>“The companies winning with AI aren’t the ones who automate everything or avoid automation entirely. They’re the ones who are thoughtful about WHICH decisions need human judgment and which don’t.”</a:t>
            </a:r>
          </a:p>
          <a:p>
            <a:pPr marL="0" lvl="0" indent="0">
              <a:buNone/>
            </a:pPr>
            <a:endParaRPr/>
          </a:p>
          <a:p>
            <a:pPr marL="0" lvl="0" indent="0">
              <a:buNone/>
            </a:pPr>
            <a:r>
              <a:t>“Let me show you what I mean with a scenario.”</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 me give you a scenario that mining operations are facing right now.”</a:t>
            </a:r>
          </a:p>
          <a:p>
            <a:pPr marL="0" lvl="0" indent="0">
              <a:buNone/>
            </a:pPr>
            <a:endParaRPr/>
          </a:p>
          <a:p>
            <a:pPr marL="0" lvl="0" indent="0">
              <a:buNone/>
            </a:pPr>
            <a:r>
              <a:t>“You’ve invested in a state-of-the-art pit wall monitoring system. LiDAR, radar, prisms—continuously measuring ground movement down to millimeters. The AI is trained to detect acceleration patterns that might indicate instability.”</a:t>
            </a:r>
          </a:p>
          <a:p>
            <a:pPr marL="0" lvl="0" indent="0">
              <a:buNone/>
            </a:pPr>
            <a:endParaRPr/>
          </a:p>
          <a:p>
            <a:pPr marL="0" lvl="0" indent="0">
              <a:buNone/>
            </a:pPr>
            <a:r>
              <a:t>“It’s 2 AM. The AI detects unusual movement. Not catastrophic, but above normal thresholds.”</a:t>
            </a:r>
          </a:p>
          <a:p>
            <a:pPr marL="0" lvl="0" indent="0">
              <a:buNone/>
            </a:pPr>
            <a:endParaRPr/>
          </a:p>
          <a:p>
            <a:pPr marL="0" lvl="0" indent="0">
              <a:buNone/>
            </a:pPr>
            <a:r>
              <a:t>“You have to design this system ahead of time. What should it do?”</a:t>
            </a:r>
          </a:p>
          <a:p>
            <a:pPr marL="0" lvl="0" indent="0">
              <a:buNone/>
            </a:pPr>
            <a:endParaRPr/>
          </a:p>
          <a:p>
            <a:pPr marL="0" lvl="0" indent="0">
              <a:buNone/>
            </a:pPr>
            <a:r>
              <a:t>Present Option A: “It could alert your on-call geotechnical engineer. They review the data, consider context: Was there blasting today? Recent rain? Historical patterns in this area? and decide whether to evacuate. This takes 15-20 minutes. You get expert judgment, but you lose time.”</a:t>
            </a:r>
          </a:p>
          <a:p>
            <a:pPr marL="0" lvl="0" indent="0">
              <a:buNone/>
            </a:pPr>
            <a:endParaRPr/>
          </a:p>
          <a:p>
            <a:pPr marL="0" lvl="0" indent="0">
              <a:buNone/>
            </a:pPr>
            <a:r>
              <a:t>Present Option B: “Or the system could be programmed to automatically sound evacuation alarms and clear the pit. Immediate response, zero delay. But if it’s a false alarm and sensor glitches do happen, you’ve just stopped production for hours and potentially desensitized people to alarms.”</a:t>
            </a:r>
          </a:p>
          <a:p>
            <a:pPr marL="0" lvl="0" indent="0">
              <a:buNone/>
            </a:pPr>
            <a:endParaRPr/>
          </a:p>
          <a:p>
            <a:pPr marL="0" lvl="0" indent="0">
              <a:buNone/>
            </a:pPr>
            <a:r>
              <a:t>“There’s no perfect answer. It depends on your pit geometry, your failure consequences, your risk tolerance.”</a:t>
            </a:r>
          </a:p>
          <a:p>
            <a:pPr marL="0" lvl="0" indent="0">
              <a:buNone/>
            </a:pPr>
            <a:endParaRPr/>
          </a:p>
          <a:p>
            <a:pPr marL="0" lvl="0" indent="0">
              <a:buNone/>
            </a:pPr>
            <a:r>
              <a:t>“This is the art of working with AI. You’re making strategic choices about where speed matters most and where judgment matters most.”</a:t>
            </a:r>
          </a:p>
          <a:p>
            <a:pPr marL="0" lvl="0" indent="0">
              <a:buNone/>
            </a:pPr>
            <a:endParaRPr/>
          </a:p>
          <a:p>
            <a:pPr marL="0" lvl="0" indent="0">
              <a:buNone/>
            </a:pPr>
            <a:r>
              <a:t>“The framework doesn’t give you THE answer. It gives you the questions to ask: What are the stakes? What’s the human’s role? Who’s accountable?”</a:t>
            </a:r>
          </a:p>
          <a:p>
            <a:pPr marL="0" lvl="0" indent="0">
              <a:buNone/>
            </a:pPr>
            <a:endParaRPr/>
          </a:p>
          <a:p>
            <a:pPr marL="0" lvl="0" indent="0">
              <a:buNone/>
            </a:pPr>
            <a:r>
              <a:t>“And that clarity, that intentional design, that’s what separates organizations that thrive with AI from those that struggle.”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“Let’s fast-forward. It’s 2028—just three years from now. You walk onto site Monday morning. What’s different?”</a:t>
            </a:r>
          </a:p>
          <a:p>
            <a:pPr marL="0" lvl="0" indent="0">
              <a:buNone/>
            </a:pPr>
            <a:endParaRPr/>
          </a:p>
          <a:p>
            <a:pPr marL="0" lvl="0" indent="0">
              <a:buNone/>
            </a:pPr>
            <a:r>
              <a:t>“Your morning brief is waiting. The AI has already compiled overnight data—production actuals, equipment alerts, safety incidents, weather forecast, truck utilisation. It’s highlighted the three things that need your attention today. This used to take your superintendent an hour to prepare. Now it’s done before you arrive, and it’s actually MORE comprehensive because the AI looked at patterns across weeks of data.”</a:t>
            </a:r>
          </a:p>
          <a:p>
            <a:pPr marL="0" lvl="0" indent="0">
              <a:buNone/>
            </a:pPr>
            <a:endParaRPr/>
          </a:p>
          <a:p>
            <a:pPr marL="0" lvl="0" indent="0">
              <a:buNone/>
            </a:pPr>
            <a:r>
              <a:t>“Your senior geologist walks in. She’s just spent the last hour reviewing the AI’s analysis of last week’s drill results. The AI did the data compilation, the initial statistical analysis, the comparison to the geological model. She spent her time on what only she can do—interpreting the anomalies, updating the structural interpretation, deciding where to drill next. Three years ago, she spent 70% of her time on spreadsheets. Now it’s 90% geology.”</a:t>
            </a:r>
          </a:p>
          <a:p>
            <a:pPr marL="0" lvl="0" indent="0">
              <a:buNone/>
            </a:pPr>
            <a:endParaRPr/>
          </a:p>
          <a:p>
            <a:pPr marL="0" lvl="0" indent="0">
              <a:buNone/>
            </a:pPr>
            <a:r>
              <a:t>“Your maintenance team is working through planned interventions. The truck they’re servicing today was flagged three days ago—bearing wear pattern indicating failure in the next week. They’re doing the work during scheduled downtime, not responding to a breakdown in the pit at 2 AM. Unplanned downtime is down 60%.”</a:t>
            </a:r>
          </a:p>
          <a:p>
            <a:pPr marL="0" lvl="0" indent="0">
              <a:buNone/>
            </a:pPr>
            <a:endParaRPr/>
          </a:p>
          <a:p>
            <a:pPr marL="0" lvl="0" indent="0">
              <a:buNone/>
            </a:pPr>
            <a:r>
              <a:t>“Your safety meeting discusses trends the AI identified across your whole operation—or even across multiple sites if you’re part of a larger company. ‘Near-miss reports mentioning ’fatigue’ are up 23% in the last month, concentrated in night shift.’ That pattern was invisible when you were reading individual reports. Now it’s actionable intelligence.”</a:t>
            </a:r>
          </a:p>
          <a:p>
            <a:pPr marL="0" lvl="0" indent="0">
              <a:buNone/>
            </a:pPr>
            <a:endParaRPr/>
          </a:p>
          <a:p>
            <a:pPr marL="0" lvl="0" indent="0">
              <a:buNone/>
            </a:pPr>
            <a:r>
              <a:t>“And here’s where it gets really interesting: your AI systems are starting to coordinate with each other. When that truck was flagged for maintenance three days ago, the AI didn’t just alert someone. It checked parts inventory, identified that the replacement bearing was in stock, analysed the production schedule to find the optimal service window with minimum impact, and automatically scheduled the maintenance crew. This is what we call ‘agentic workflows’—AI systems working together to handle routine coordination tasks without human intervention.”</a:t>
            </a:r>
          </a:p>
          <a:p>
            <a:pPr marL="0" lvl="0" indent="0">
              <a:buNone/>
            </a:pPr>
            <a:endParaRPr/>
          </a:p>
          <a:p>
            <a:pPr marL="0" lvl="0" indent="0">
              <a:buNone/>
            </a:pPr>
            <a:r>
              <a:t>“A human maintenance supervisor still approved the final schedule, but instead of spending two hours coordinating all these moving parts, they spent five minutes reviewing and clicking ‘approve.’ That’s Human-on-the-Loop in action.”</a:t>
            </a:r>
          </a:p>
          <a:p>
            <a:pPr marL="0" lvl="0" indent="0">
              <a:buNone/>
            </a:pPr>
            <a:endParaRPr/>
          </a:p>
          <a:p>
            <a:pPr marL="0" lvl="0" indent="0">
              <a:buNone/>
            </a:pPr>
            <a:r>
              <a:t>“Notice what didn’t happen: Nobody lost their job. The work got more valuable.”</a:t>
            </a:r>
          </a:p>
          <a:p>
            <a:pPr marL="0" lvl="0" indent="0">
              <a:buNone/>
            </a:pPr>
            <a:endParaRPr/>
          </a:p>
          <a:p>
            <a:pPr marL="0" lvl="0" indent="0">
              <a:buNone/>
            </a:pPr>
            <a:r>
              <a:t>“The superintendent does strategy instead of spreadsheets. The geologist does geology instead of data entry. The maintenance team prevents problems instead of fighting fires. The supervisor coordinates complex exceptions instead of routine scheduling.”</a:t>
            </a:r>
          </a:p>
          <a:p>
            <a:pPr marL="0" lvl="0" indent="0">
              <a:buNone/>
            </a:pPr>
            <a:endParaRPr/>
          </a:p>
          <a:p>
            <a:pPr marL="0" lvl="0" indent="0">
              <a:buNone/>
            </a:pPr>
            <a:r>
              <a:t>“That’s the promise. Not AI replacing humans, but AI handling the routine so humans can focus on the complex, the creative, the judgment-intensive work.”</a:t>
            </a:r>
          </a:p>
          <a:p>
            <a:pPr marL="0" lvl="0" indent="0">
              <a:buNone/>
            </a:pPr>
            <a:endParaRPr/>
          </a:p>
          <a:p>
            <a:pPr marL="0" lvl="0" indent="0">
              <a:buNone/>
            </a:pPr>
            <a:r>
              <a:t>“And it’s not science fiction. The technology exists today. The question is: how do we implement it responsibly?”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ctrTitle"/>
          </p:nvPr>
        </p:nvSpPr>
        <p:spPr>
          <a:xfrm>
            <a:off x="2971799" y="1473200"/>
            <a:ext cx="5398295" cy="1816098"/>
          </a:xfrm>
        </p:spPr>
        <p:txBody>
          <a:bodyPr anchor="b">
            <a:normAutofit/>
          </a:bodyPr>
          <a:lstStyle>
            <a:lvl1pPr algn="r">
              <a:defRPr sz="3600">
                <a:effectLst/>
              </a:defRPr>
            </a:lvl1pPr>
          </a:lstStyle>
          <a:p>
            <a:r>
              <a:rPr lang="en-GB"/>
              <a:t>Click to edit Master title style</a:t>
            </a:r>
            <a:endParaRPr lang="en-US" dirty="0"/>
          </a:p>
        </p:txBody>
      </p:sp>
      <p:sp>
        <p:nvSpPr>
          <p:cNvPr id="3" name="Subtitle 2"/>
          <p:cNvSpPr>
            <a:spLocks noGrp="1"/>
          </p:cNvSpPr>
          <p:nvPr>
            <p:ph type="subTitle" idx="1"/>
          </p:nvPr>
        </p:nvSpPr>
        <p:spPr>
          <a:xfrm>
            <a:off x="2971799" y="3289300"/>
            <a:ext cx="5398295" cy="1054100"/>
          </a:xfrm>
        </p:spPr>
        <p:txBody>
          <a:bodyPr anchor="t">
            <a:normAutofit/>
          </a:bodyPr>
          <a:lstStyle>
            <a:lvl1pPr marL="0" indent="0" algn="r">
              <a:buNone/>
              <a:defRPr sz="1350" cap="all">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6699419" y="4402932"/>
            <a:ext cx="1200150" cy="283369"/>
          </a:xfrm>
        </p:spPr>
        <p:txBody>
          <a:bodyPr/>
          <a:lstStyle/>
          <a:p>
            <a:fld id="{241EB5C9-1307-BA42-ABA2-0BC069CD8E7F}" type="datetimeFigureOut">
              <a:rPr lang="en-US" smtClean="0"/>
              <a:t>10/7/25</a:t>
            </a:fld>
            <a:endParaRPr lang="en-US"/>
          </a:p>
        </p:txBody>
      </p:sp>
      <p:sp>
        <p:nvSpPr>
          <p:cNvPr id="5" name="Footer Placeholder 4"/>
          <p:cNvSpPr>
            <a:spLocks noGrp="1"/>
          </p:cNvSpPr>
          <p:nvPr>
            <p:ph type="ftr" sz="quarter" idx="11"/>
          </p:nvPr>
        </p:nvSpPr>
        <p:spPr>
          <a:xfrm>
            <a:off x="2971799" y="4402932"/>
            <a:ext cx="3670469" cy="283369"/>
          </a:xfrm>
        </p:spPr>
        <p:txBody>
          <a:bodyPr/>
          <a:lstStyle/>
          <a:p>
            <a:endParaRPr lang="en-US"/>
          </a:p>
        </p:txBody>
      </p:sp>
      <p:sp>
        <p:nvSpPr>
          <p:cNvPr id="6" name="Slide Number Placeholder 5"/>
          <p:cNvSpPr>
            <a:spLocks noGrp="1"/>
          </p:cNvSpPr>
          <p:nvPr>
            <p:ph type="sldNum" sz="quarter" idx="12"/>
          </p:nvPr>
        </p:nvSpPr>
        <p:spPr>
          <a:xfrm>
            <a:off x="7956719" y="4402932"/>
            <a:ext cx="413375" cy="283369"/>
          </a:xfr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6866278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3549649"/>
            <a:ext cx="7598570" cy="425054"/>
          </a:xfrm>
        </p:spPr>
        <p:txBody>
          <a:bodyPr anchor="b">
            <a:normAutofit/>
          </a:bodyPr>
          <a:lstStyle>
            <a:lvl1pPr algn="l">
              <a:defRPr sz="18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28700" y="699084"/>
            <a:ext cx="6569870" cy="2373732"/>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514350" y="3974702"/>
            <a:ext cx="7598570" cy="37028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8672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343149"/>
          </a:xfrm>
        </p:spPr>
        <p:txBody>
          <a:bodyPr anchor="ctr">
            <a:normAutofit/>
          </a:bodyPr>
          <a:lstStyle>
            <a:lvl1pPr algn="l">
              <a:defRPr sz="2400" b="0" cap="none"/>
            </a:lvl1pPr>
          </a:lstStyle>
          <a:p>
            <a:r>
              <a:rPr lang="en-GB"/>
              <a:t>Click to edit Master title style</a:t>
            </a:r>
            <a:endParaRPr lang="en-US" dirty="0"/>
          </a:p>
        </p:txBody>
      </p:sp>
      <p:sp>
        <p:nvSpPr>
          <p:cNvPr id="3" name="Text Placeholder 2"/>
          <p:cNvSpPr>
            <a:spLocks noGrp="1"/>
          </p:cNvSpPr>
          <p:nvPr>
            <p:ph type="body" idx="1"/>
          </p:nvPr>
        </p:nvSpPr>
        <p:spPr>
          <a:xfrm>
            <a:off x="514350" y="3257550"/>
            <a:ext cx="7598571"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28533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5" name="TextBox 14"/>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1" name="TextBox 10"/>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823406" y="2514600"/>
            <a:ext cx="7004388" cy="285750"/>
          </a:xfrm>
        </p:spPr>
        <p:txBody>
          <a:bodyPr anchor="ctr"/>
          <a:lstStyle>
            <a:lvl1pPr marL="0" indent="0">
              <a:buFontTx/>
              <a:buNone/>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GB"/>
              <a:t>Click to edit Master text styles</a:t>
            </a:r>
          </a:p>
        </p:txBody>
      </p:sp>
      <p:sp>
        <p:nvSpPr>
          <p:cNvPr id="3" name="Text Placeholder 2"/>
          <p:cNvSpPr>
            <a:spLocks noGrp="1"/>
          </p:cNvSpPr>
          <p:nvPr>
            <p:ph type="body" idx="1"/>
          </p:nvPr>
        </p:nvSpPr>
        <p:spPr>
          <a:xfrm>
            <a:off x="515599" y="3257550"/>
            <a:ext cx="7614275" cy="1085850"/>
          </a:xfrm>
        </p:spPr>
        <p:txBody>
          <a:bodyPr anchor="ctr">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78093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2" y="2481436"/>
            <a:ext cx="7598569" cy="1101600"/>
          </a:xfrm>
        </p:spPr>
        <p:txBody>
          <a:bodyPr anchor="b">
            <a:normAutofit/>
          </a:bodyPr>
          <a:lstStyle>
            <a:lvl1pPr algn="l">
              <a:defRPr sz="2400" b="0" cap="none"/>
            </a:lvl1pPr>
          </a:lstStyle>
          <a:p>
            <a:r>
              <a:rPr lang="en-GB"/>
              <a:t>Click to edit Master title style</a:t>
            </a:r>
            <a:endParaRPr lang="en-US" dirty="0"/>
          </a:p>
        </p:txBody>
      </p:sp>
      <p:sp>
        <p:nvSpPr>
          <p:cNvPr id="3" name="Text Placeholder 2"/>
          <p:cNvSpPr>
            <a:spLocks noGrp="1"/>
          </p:cNvSpPr>
          <p:nvPr>
            <p:ph type="body" idx="1"/>
          </p:nvPr>
        </p:nvSpPr>
        <p:spPr>
          <a:xfrm>
            <a:off x="514350" y="3583036"/>
            <a:ext cx="7598570"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56041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13" name="TextBox 12"/>
          <p:cNvSpPr txBox="1"/>
          <p:nvPr/>
        </p:nvSpPr>
        <p:spPr>
          <a:xfrm>
            <a:off x="7678400" y="2057400"/>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4" name="TextBox 13"/>
          <p:cNvSpPr txBox="1"/>
          <p:nvPr/>
        </p:nvSpPr>
        <p:spPr>
          <a:xfrm>
            <a:off x="366206" y="617503"/>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16" name="Title 1"/>
          <p:cNvSpPr>
            <a:spLocks noGrp="1"/>
          </p:cNvSpPr>
          <p:nvPr>
            <p:ph type="title"/>
          </p:nvPr>
        </p:nvSpPr>
        <p:spPr>
          <a:xfrm>
            <a:off x="744201" y="457201"/>
            <a:ext cx="7162799" cy="2057399"/>
          </a:xfrm>
        </p:spPr>
        <p:txBody>
          <a:bodyPr anchor="ctr">
            <a:normAutofit/>
          </a:bodyPr>
          <a:lstStyle>
            <a:lvl1pPr algn="l">
              <a:defRPr sz="24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514350" y="2914650"/>
            <a:ext cx="7601577" cy="666750"/>
          </a:xfrm>
        </p:spPr>
        <p:txBody>
          <a:bodyPr vert="horz" lIns="91440" tIns="45720" rIns="91440" bIns="45720" rtlCol="0" anchor="b">
            <a:normAutofit/>
          </a:bodyPr>
          <a:lstStyle>
            <a:lvl1pPr>
              <a:buNone/>
              <a:defRPr lang="en-US" sz="1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514349" y="3581400"/>
            <a:ext cx="7601577" cy="7620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257753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1" y="457201"/>
            <a:ext cx="7598570" cy="20573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514351" y="2628900"/>
            <a:ext cx="7598571"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514350" y="3257550"/>
            <a:ext cx="7598571"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65860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8" name="Title 1"/>
          <p:cNvSpPr>
            <a:spLocks noGrp="1"/>
          </p:cNvSpPr>
          <p:nvPr>
            <p:ph type="title"/>
          </p:nvPr>
        </p:nvSpPr>
        <p:spPr>
          <a:xfrm>
            <a:off x="514351" y="457201"/>
            <a:ext cx="7598569" cy="1092200"/>
          </a:xfrm>
        </p:spPr>
        <p:txBody>
          <a:bodyPr/>
          <a:lstStyle/>
          <a:p>
            <a:r>
              <a:rPr lang="en-GB"/>
              <a:t>Click to edit Master title style</a:t>
            </a:r>
            <a:endParaRPr lang="en-US" dirty="0"/>
          </a:p>
        </p:txBody>
      </p:sp>
    </p:spTree>
    <p:extLst>
      <p:ext uri="{BB962C8B-B14F-4D97-AF65-F5344CB8AC3E}">
        <p14:creationId xmlns:p14="http://schemas.microsoft.com/office/powerpoint/2010/main" val="13085239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Vertical Title 1"/>
          <p:cNvSpPr>
            <a:spLocks noGrp="1"/>
          </p:cNvSpPr>
          <p:nvPr>
            <p:ph type="title" orient="vert"/>
          </p:nvPr>
        </p:nvSpPr>
        <p:spPr>
          <a:xfrm>
            <a:off x="6494006" y="457200"/>
            <a:ext cx="1618914" cy="38862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514350" y="457200"/>
            <a:ext cx="5874087" cy="38862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86215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lvl1pPr>
              <a:defRPr sz="2000"/>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37458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2481436"/>
            <a:ext cx="7598570" cy="1101600"/>
          </a:xfrm>
        </p:spPr>
        <p:txBody>
          <a:bodyPr anchor="b"/>
          <a:lstStyle>
            <a:lvl1pPr algn="l">
              <a:defRPr sz="3000" b="0" cap="all"/>
            </a:lvl1pPr>
          </a:lstStyle>
          <a:p>
            <a:r>
              <a:rPr lang="en-GB"/>
              <a:t>Click to edit Master title style</a:t>
            </a:r>
            <a:endParaRPr lang="en-US" dirty="0"/>
          </a:p>
        </p:txBody>
      </p:sp>
      <p:sp>
        <p:nvSpPr>
          <p:cNvPr id="3" name="Text Placeholder 2"/>
          <p:cNvSpPr>
            <a:spLocks noGrp="1"/>
          </p:cNvSpPr>
          <p:nvPr>
            <p:ph type="body" idx="1"/>
          </p:nvPr>
        </p:nvSpPr>
        <p:spPr>
          <a:xfrm>
            <a:off x="514349" y="3583036"/>
            <a:ext cx="7598571" cy="645300"/>
          </a:xfrm>
        </p:spPr>
        <p:txBody>
          <a:bodyPr anchor="t">
            <a:normAutofit/>
          </a:bodyPr>
          <a:lstStyle>
            <a:lvl1pPr marL="0" indent="0" algn="l">
              <a:buNone/>
              <a:defRPr sz="1500" cap="all">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84211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514351" y="1606550"/>
            <a:ext cx="3746501" cy="273685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366421" y="1606551"/>
            <a:ext cx="3746499" cy="273685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34380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730252" y="1663700"/>
            <a:ext cx="3531791"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514351" y="2152651"/>
            <a:ext cx="3747692" cy="219074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572003" y="1670050"/>
            <a:ext cx="3542110" cy="432197"/>
          </a:xfrm>
        </p:spPr>
        <p:txBody>
          <a:bodyPr anchor="b">
            <a:no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367612" y="2152651"/>
            <a:ext cx="3746501" cy="219074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10/7/25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803979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10/7/25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4984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Date Placeholder 1"/>
          <p:cNvSpPr>
            <a:spLocks noGrp="1"/>
          </p:cNvSpPr>
          <p:nvPr>
            <p:ph type="dt" sz="half" idx="10"/>
          </p:nvPr>
        </p:nvSpPr>
        <p:spPr/>
        <p:txBody>
          <a:bodyPr/>
          <a:lstStyle/>
          <a:p>
            <a:fld id="{241EB5C9-1307-BA42-ABA2-0BC069CD8E7F}" type="datetimeFigureOut">
              <a:rPr lang="en-US" smtClean="0"/>
              <a:t>10/7/25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0816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555750"/>
            <a:ext cx="2760664" cy="1028700"/>
          </a:xfrm>
        </p:spPr>
        <p:txBody>
          <a:bodyPr anchor="b">
            <a:normAutofit/>
          </a:bodyPr>
          <a:lstStyle>
            <a:lvl1pPr algn="l">
              <a:defRPr sz="1800" b="0"/>
            </a:lvl1pPr>
          </a:lstStyle>
          <a:p>
            <a:r>
              <a:rPr lang="en-GB"/>
              <a:t>Click to edit Master title style</a:t>
            </a:r>
            <a:endParaRPr lang="en-US" dirty="0"/>
          </a:p>
        </p:txBody>
      </p:sp>
      <p:sp>
        <p:nvSpPr>
          <p:cNvPr id="3" name="Content Placeholder 2"/>
          <p:cNvSpPr>
            <a:spLocks noGrp="1"/>
          </p:cNvSpPr>
          <p:nvPr>
            <p:ph idx="1"/>
          </p:nvPr>
        </p:nvSpPr>
        <p:spPr>
          <a:xfrm>
            <a:off x="3486150" y="457201"/>
            <a:ext cx="4626770" cy="38862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514350" y="2584450"/>
            <a:ext cx="2760664" cy="1371600"/>
          </a:xfrm>
        </p:spPr>
        <p:txBody>
          <a:bodyPr anchor="t">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0244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1619" cy="5142161"/>
          </a:xfrm>
          <a:prstGeom prst="rect">
            <a:avLst/>
          </a:prstGeom>
        </p:spPr>
      </p:pic>
      <p:sp>
        <p:nvSpPr>
          <p:cNvPr id="2" name="Title 1"/>
          <p:cNvSpPr>
            <a:spLocks noGrp="1"/>
          </p:cNvSpPr>
          <p:nvPr>
            <p:ph type="title"/>
          </p:nvPr>
        </p:nvSpPr>
        <p:spPr>
          <a:xfrm>
            <a:off x="514350" y="1200150"/>
            <a:ext cx="4623490" cy="1028700"/>
          </a:xfrm>
        </p:spPr>
        <p:txBody>
          <a:bodyPr anchor="b">
            <a:normAutofit/>
          </a:bodyPr>
          <a:lstStyle>
            <a:lvl1pPr algn="l">
              <a:defRPr sz="21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5652190" y="685800"/>
            <a:ext cx="2460731" cy="3429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514350" y="2228850"/>
            <a:ext cx="4623490" cy="1371600"/>
          </a:xfrm>
        </p:spPr>
        <p:txBody>
          <a:bodyPr anchor="t">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02590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4351" y="457201"/>
            <a:ext cx="7598569" cy="1092200"/>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14351" y="1606551"/>
            <a:ext cx="7598569" cy="273685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442245" y="4402932"/>
            <a:ext cx="1200150"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41EB5C9-1307-BA42-ABA2-0BC069CD8E7F}" type="datetimeFigureOut">
              <a:rPr lang="en-US" smtClean="0"/>
              <a:t>10/7/25</a:t>
            </a:fld>
            <a:endParaRPr lang="en-US"/>
          </a:p>
        </p:txBody>
      </p:sp>
      <p:sp>
        <p:nvSpPr>
          <p:cNvPr id="5" name="Footer Placeholder 4"/>
          <p:cNvSpPr>
            <a:spLocks noGrp="1"/>
          </p:cNvSpPr>
          <p:nvPr>
            <p:ph type="ftr" sz="quarter" idx="3"/>
          </p:nvPr>
        </p:nvSpPr>
        <p:spPr>
          <a:xfrm>
            <a:off x="514351" y="4402932"/>
            <a:ext cx="5870744" cy="283369"/>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699546" y="4402932"/>
            <a:ext cx="413375" cy="283369"/>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68364880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42900" rtl="0" eaLnBrk="1" latinLnBrk="0" hangingPunct="1">
        <a:spcBef>
          <a:spcPct val="0"/>
        </a:spcBef>
        <a:buNone/>
        <a:defRPr sz="27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michaelborck-presentations.github.io/human-in-the-loo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curtin.edu.au/study/professional-development/executive-education/" TargetMode="External"/><Relationship Id="rId2" Type="http://schemas.openxmlformats.org/officeDocument/2006/relationships/hyperlink" Target="https://michaelborck-presentations.github.io/human-in-the-loo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Humans in the Loop</a:t>
            </a:r>
          </a:p>
        </p:txBody>
      </p:sp>
      <p:sp>
        <p:nvSpPr>
          <p:cNvPr id="3" name="Subtitle 2"/>
          <p:cNvSpPr>
            <a:spLocks noGrp="1"/>
          </p:cNvSpPr>
          <p:nvPr>
            <p:ph type="subTitle" idx="1"/>
          </p:nvPr>
        </p:nvSpPr>
        <p:spPr/>
        <p:txBody>
          <a:bodyPr/>
          <a:lstStyle/>
          <a:p>
            <a:pPr marL="0" lvl="0" indent="0">
              <a:buNone/>
            </a:pPr>
            <a:r>
              <a:t>Why Your AI Needs a Co-Pilot</a:t>
            </a:r>
            <a:br/>
            <a:br/>
            <a:r>
              <a:t>Michael Borck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Art of the Possible</a:t>
            </a:r>
          </a:p>
        </p:txBody>
      </p:sp>
      <p:sp>
        <p:nvSpPr>
          <p:cNvPr id="3" name="Content Placeholder 2"/>
          <p:cNvSpPr>
            <a:spLocks noGrp="1"/>
          </p:cNvSpPr>
          <p:nvPr>
            <p:ph idx="1"/>
          </p:nvPr>
        </p:nvSpPr>
        <p:spPr>
          <a:xfrm>
            <a:off x="514351" y="1225296"/>
            <a:ext cx="7598569" cy="3538728"/>
          </a:xfrm>
        </p:spPr>
        <p:txBody>
          <a:bodyPr>
            <a:normAutofit fontScale="85000" lnSpcReduction="20000"/>
          </a:bodyPr>
          <a:lstStyle/>
          <a:p>
            <a:pPr marL="0" lvl="0" indent="0">
              <a:spcBef>
                <a:spcPts val="3000"/>
              </a:spcBef>
              <a:buNone/>
            </a:pPr>
            <a:r>
              <a:rPr b="1" dirty="0"/>
              <a:t>What Changes in 3 Years?</a:t>
            </a:r>
          </a:p>
          <a:p>
            <a:pPr marL="0" lvl="0" indent="0">
              <a:buNone/>
            </a:pPr>
            <a:r>
              <a:rPr dirty="0"/>
              <a:t>Imagine walking onto your site in 2028…</a:t>
            </a:r>
          </a:p>
          <a:p>
            <a:pPr lvl="0"/>
            <a:r>
              <a:rPr b="1" dirty="0"/>
              <a:t>Your morning brief</a:t>
            </a:r>
            <a:r>
              <a:rPr dirty="0"/>
              <a:t> is AI-generated from overnight sensor data, shift reports, and equipment status</a:t>
            </a:r>
          </a:p>
          <a:p>
            <a:pPr lvl="0"/>
            <a:r>
              <a:rPr b="1" dirty="0"/>
              <a:t>Your geologist</a:t>
            </a:r>
            <a:r>
              <a:rPr dirty="0"/>
              <a:t> spends 90% of time on interpretation, 10% on data compilation (used to be reversed)</a:t>
            </a:r>
          </a:p>
          <a:p>
            <a:pPr lvl="0"/>
            <a:r>
              <a:rPr b="1" dirty="0"/>
              <a:t>Your maintenance team</a:t>
            </a:r>
            <a:r>
              <a:rPr dirty="0"/>
              <a:t> works on predicted failures, not emergencies</a:t>
            </a:r>
          </a:p>
          <a:p>
            <a:pPr lvl="0"/>
            <a:r>
              <a:rPr b="1" dirty="0"/>
              <a:t>Your safety meetings</a:t>
            </a:r>
            <a:r>
              <a:rPr dirty="0"/>
              <a:t> discuss trends the AI spotted across 20 sites</a:t>
            </a:r>
          </a:p>
          <a:p>
            <a:pPr lvl="0"/>
            <a:r>
              <a:rPr b="1" dirty="0"/>
              <a:t>Your AI systems coordinate themselves</a:t>
            </a:r>
            <a:r>
              <a:rPr dirty="0"/>
              <a:t>: Equipment flagged → AI checks parts inventory, finds service windows, schedules crews (agentic workflows in action)</a:t>
            </a:r>
          </a:p>
          <a:p>
            <a:pPr marL="0" lvl="0" indent="0">
              <a:buNone/>
            </a:pPr>
            <a:endParaRPr lang="en-AU" b="1" dirty="0"/>
          </a:p>
          <a:p>
            <a:pPr marL="0" lvl="0" indent="0">
              <a:buNone/>
            </a:pPr>
            <a:r>
              <a:rPr b="1" dirty="0"/>
              <a:t>The work doesn’t disappear. It gets elevated.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This Isn’t Science Fiction</a:t>
            </a:r>
          </a:p>
        </p:txBody>
      </p:sp>
      <p:sp>
        <p:nvSpPr>
          <p:cNvPr id="3" name="Content Placeholder 2"/>
          <p:cNvSpPr>
            <a:spLocks noGrp="1"/>
          </p:cNvSpPr>
          <p:nvPr>
            <p:ph idx="1"/>
          </p:nvPr>
        </p:nvSpPr>
        <p:spPr>
          <a:xfrm>
            <a:off x="514351" y="1606550"/>
            <a:ext cx="7598569" cy="3002025"/>
          </a:xfrm>
        </p:spPr>
        <p:txBody>
          <a:bodyPr>
            <a:normAutofit fontScale="92500" lnSpcReduction="20000"/>
          </a:bodyPr>
          <a:lstStyle/>
          <a:p>
            <a:pPr marL="0" lvl="0" indent="0">
              <a:buNone/>
            </a:pPr>
            <a:r>
              <a:rPr b="1" dirty="0"/>
              <a:t>Real implementations, today:</a:t>
            </a:r>
          </a:p>
          <a:p>
            <a:pPr lvl="0"/>
            <a:r>
              <a:rPr b="1" dirty="0" err="1"/>
              <a:t>KoBold</a:t>
            </a:r>
            <a:r>
              <a:rPr b="1" dirty="0"/>
              <a:t> Metals</a:t>
            </a:r>
            <a:r>
              <a:rPr dirty="0"/>
              <a:t>: AI discovered major copper deposit in Zambia (2023)</a:t>
            </a:r>
          </a:p>
          <a:p>
            <a:pPr lvl="0"/>
            <a:r>
              <a:rPr b="1" dirty="0"/>
              <a:t>Komatsu + Mining Fleets</a:t>
            </a:r>
            <a:r>
              <a:rPr dirty="0"/>
              <a:t>: 40% reduction in unplanned downtime via predictive maintenance</a:t>
            </a:r>
          </a:p>
          <a:p>
            <a:pPr lvl="0"/>
            <a:r>
              <a:rPr b="1" dirty="0"/>
              <a:t>Multiple Operators</a:t>
            </a:r>
            <a:r>
              <a:rPr dirty="0"/>
              <a:t>: Generative AI analyzing shift reports and safety logs at scale</a:t>
            </a:r>
          </a:p>
          <a:p>
            <a:pPr marL="0" lvl="0" indent="0">
              <a:buNone/>
            </a:pPr>
            <a:endParaRPr lang="en-AU" i="1" dirty="0"/>
          </a:p>
          <a:p>
            <a:pPr marL="0" lvl="0" indent="0">
              <a:buNone/>
            </a:pPr>
            <a:r>
              <a:rPr i="1" dirty="0"/>
              <a:t>Sources: Reuters, Deloitte Insights, Global Mining Review, Financial Times</a:t>
            </a:r>
          </a:p>
          <a:p>
            <a:pPr marL="0" lvl="0" indent="0">
              <a:buNone/>
            </a:pPr>
            <a:r>
              <a:rPr b="1" dirty="0"/>
              <a:t>More details and references available at </a:t>
            </a:r>
            <a:r>
              <a:rPr b="1" dirty="0">
                <a:hlinkClick r:id="rId3"/>
              </a:rPr>
              <a:t>support website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Unexpected Twist</a:t>
            </a:r>
          </a:p>
        </p:txBody>
      </p:sp>
      <p:sp>
        <p:nvSpPr>
          <p:cNvPr id="3" name="Content Placeholder 2"/>
          <p:cNvSpPr>
            <a:spLocks noGrp="1"/>
          </p:cNvSpPr>
          <p:nvPr>
            <p:ph idx="1"/>
          </p:nvPr>
        </p:nvSpPr>
        <p:spPr>
          <a:xfrm>
            <a:off x="514351" y="1444752"/>
            <a:ext cx="7598569" cy="3241547"/>
          </a:xfrm>
        </p:spPr>
        <p:txBody>
          <a:bodyPr>
            <a:normAutofit/>
          </a:bodyPr>
          <a:lstStyle/>
          <a:p>
            <a:pPr marL="0" lvl="0" indent="0">
              <a:buNone/>
            </a:pPr>
            <a:r>
              <a:rPr b="1" dirty="0"/>
              <a:t>The biggest barrier isn’t the technology.</a:t>
            </a:r>
          </a:p>
          <a:p>
            <a:pPr lvl="0"/>
            <a:r>
              <a:rPr dirty="0"/>
              <a:t>The AI models exist</a:t>
            </a:r>
          </a:p>
          <a:p>
            <a:pPr lvl="0"/>
            <a:r>
              <a:rPr dirty="0"/>
              <a:t>The sensors are deployed</a:t>
            </a:r>
          </a:p>
          <a:p>
            <a:pPr lvl="0"/>
            <a:r>
              <a:rPr dirty="0"/>
              <a:t>The computing power is affordable</a:t>
            </a:r>
          </a:p>
          <a:p>
            <a:pPr marL="0" lvl="0" indent="0">
              <a:buNone/>
            </a:pPr>
            <a:endParaRPr lang="en-AU" b="1" dirty="0"/>
          </a:p>
          <a:p>
            <a:pPr marL="0" lvl="0" indent="0">
              <a:buNone/>
            </a:pPr>
            <a:r>
              <a:rPr b="1" dirty="0"/>
              <a:t>The barrier is:</a:t>
            </a:r>
            <a:r>
              <a:rPr dirty="0"/>
              <a:t> Figuring out where humans should be in the loop.</a:t>
            </a:r>
          </a:p>
          <a:p>
            <a:pPr marL="0" lvl="0" indent="0">
              <a:buNone/>
            </a:pPr>
            <a:endParaRPr lang="en-AU" dirty="0"/>
          </a:p>
          <a:p>
            <a:pPr marL="0" lvl="0" indent="0">
              <a:buNone/>
            </a:pPr>
            <a:r>
              <a:rPr dirty="0"/>
              <a:t>That’s a leadership question, not a technical 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1" y="457201"/>
            <a:ext cx="7962137" cy="1092200"/>
          </a:xfrm>
        </p:spPr>
        <p:txBody>
          <a:bodyPr>
            <a:normAutofit/>
          </a:bodyPr>
          <a:lstStyle/>
          <a:p>
            <a:r>
              <a:rPr dirty="0"/>
              <a:t>Your Turn</a:t>
            </a:r>
            <a:r>
              <a:rPr lang="en-AU" dirty="0"/>
              <a:t>,</a:t>
            </a:r>
            <a:r>
              <a:rPr dirty="0"/>
              <a:t> </a:t>
            </a:r>
            <a:r>
              <a:rPr lang="en-AU" b="1" dirty="0"/>
              <a:t>Think of ONE task you do regularly.</a:t>
            </a:r>
            <a:br>
              <a:rPr lang="en-AU" b="1" dirty="0"/>
            </a:br>
            <a:endParaRPr dirty="0"/>
          </a:p>
        </p:txBody>
      </p:sp>
      <p:sp>
        <p:nvSpPr>
          <p:cNvPr id="3" name="Content Placeholder 2"/>
          <p:cNvSpPr>
            <a:spLocks noGrp="1"/>
          </p:cNvSpPr>
          <p:nvPr>
            <p:ph idx="1"/>
          </p:nvPr>
        </p:nvSpPr>
        <p:spPr>
          <a:xfrm>
            <a:off x="514351" y="1606550"/>
            <a:ext cx="7598569" cy="3322065"/>
          </a:xfrm>
        </p:spPr>
        <p:txBody>
          <a:bodyPr/>
          <a:lstStyle/>
          <a:p>
            <a:pPr marL="0" lvl="0" indent="0">
              <a:buNone/>
            </a:pPr>
            <a:r>
              <a:rPr i="1" dirty="0"/>
              <a:t>Examples: Weekly reports, data compilation, scheduling, reviewing standard documents</a:t>
            </a:r>
            <a:endParaRPr lang="en-AU" i="1" dirty="0"/>
          </a:p>
          <a:p>
            <a:pPr marL="0" lvl="0" indent="0">
              <a:buNone/>
            </a:pPr>
            <a:endParaRPr i="1" dirty="0"/>
          </a:p>
          <a:p>
            <a:pPr marL="0" lvl="0" indent="0">
              <a:buNone/>
            </a:pPr>
            <a:r>
              <a:rPr b="1" dirty="0"/>
              <a:t>Ask yourself:</a:t>
            </a:r>
            <a:r>
              <a:rPr dirty="0"/>
              <a:t> </a:t>
            </a:r>
            <a:endParaRPr lang="en-AU" dirty="0"/>
          </a:p>
          <a:p>
            <a:pPr marL="0" lvl="0" indent="0">
              <a:buNone/>
            </a:pPr>
            <a:r>
              <a:rPr dirty="0"/>
              <a:t>1. Could AI handle the initial draft? </a:t>
            </a:r>
            <a:endParaRPr lang="en-AU" dirty="0"/>
          </a:p>
          <a:p>
            <a:pPr marL="0" lvl="0" indent="0">
              <a:buNone/>
            </a:pPr>
            <a:r>
              <a:rPr dirty="0"/>
              <a:t>2. Where would you need to stay involved? </a:t>
            </a:r>
            <a:endParaRPr lang="en-AU" dirty="0"/>
          </a:p>
          <a:p>
            <a:pPr marL="0" lvl="0" indent="0">
              <a:buNone/>
            </a:pPr>
            <a:r>
              <a:rPr dirty="0"/>
              <a:t>3. What would free up your time enable you to do instead?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Where to Go from Here</a:t>
            </a:r>
          </a:p>
        </p:txBody>
      </p:sp>
      <p:sp>
        <p:nvSpPr>
          <p:cNvPr id="3" name="Content Placeholder 2"/>
          <p:cNvSpPr>
            <a:spLocks noGrp="1"/>
          </p:cNvSpPr>
          <p:nvPr>
            <p:ph idx="1"/>
          </p:nvPr>
        </p:nvSpPr>
        <p:spPr/>
        <p:txBody>
          <a:bodyPr>
            <a:normAutofit fontScale="92500" lnSpcReduction="20000"/>
          </a:bodyPr>
          <a:lstStyle/>
          <a:p>
            <a:pPr marL="0" lvl="0" indent="0">
              <a:spcBef>
                <a:spcPts val="3000"/>
              </a:spcBef>
              <a:buNone/>
            </a:pPr>
            <a:r>
              <a:rPr b="1" dirty="0"/>
              <a:t>Three Levels, One Principle</a:t>
            </a:r>
          </a:p>
          <a:p>
            <a:pPr marL="0" lvl="0" indent="0">
              <a:buNone/>
            </a:pPr>
            <a:r>
              <a:rPr b="1" dirty="0"/>
              <a:t>Human-in-the-Loop:</a:t>
            </a:r>
            <a:r>
              <a:rPr dirty="0"/>
              <a:t> AI suggests, you decide </a:t>
            </a:r>
            <a:r>
              <a:rPr i="1" dirty="0"/>
              <a:t>(high stakes, context matters)</a:t>
            </a:r>
          </a:p>
          <a:p>
            <a:pPr marL="0" lvl="0" indent="0">
              <a:buNone/>
            </a:pPr>
            <a:r>
              <a:rPr b="1" dirty="0"/>
              <a:t>Human-on-the-Loop:</a:t>
            </a:r>
            <a:r>
              <a:rPr dirty="0"/>
              <a:t> AI acts, you monitor </a:t>
            </a:r>
            <a:r>
              <a:rPr i="1" dirty="0"/>
              <a:t>(high volume, clear patterns)</a:t>
            </a:r>
          </a:p>
          <a:p>
            <a:pPr marL="0" lvl="0" indent="0">
              <a:buNone/>
            </a:pPr>
            <a:r>
              <a:rPr b="1" dirty="0"/>
              <a:t>Human-in-Command:</a:t>
            </a:r>
            <a:r>
              <a:rPr dirty="0"/>
              <a:t> You set the boundaries </a:t>
            </a:r>
            <a:r>
              <a:rPr i="1" dirty="0"/>
              <a:t>(strategy, accountability)</a:t>
            </a:r>
            <a:endParaRPr lang="en-AU" i="1" dirty="0"/>
          </a:p>
          <a:p>
            <a:pPr marL="0" lvl="0" indent="0">
              <a:buNone/>
            </a:pPr>
            <a:endParaRPr lang="en-AU" sz="2000" b="1" i="1" dirty="0"/>
          </a:p>
          <a:p>
            <a:pPr marL="0" lvl="0" indent="0">
              <a:buNone/>
            </a:pPr>
            <a:r>
              <a:rPr sz="2000" b="1" dirty="0"/>
              <a:t>The principle: Intentional design of human-AI collaboration</a:t>
            </a:r>
            <a:endParaRPr lang="en-AU" sz="2000" b="1" dirty="0"/>
          </a:p>
          <a:p>
            <a:pPr marL="0" lvl="0" indent="0">
              <a:buNone/>
            </a:pPr>
            <a:endParaRPr lang="en-AU" b="1" dirty="0"/>
          </a:p>
          <a:p>
            <a:pPr marL="0" lvl="0" indent="0">
              <a:buNone/>
            </a:pPr>
            <a:r>
              <a:rPr sz="2000" dirty="0"/>
              <a:t>Not “Should we use AI?” but “Where should humans be in this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Continue the Conversation</a:t>
            </a:r>
          </a:p>
        </p:txBody>
      </p:sp>
      <p:sp>
        <p:nvSpPr>
          <p:cNvPr id="3" name="Content Placeholder 2"/>
          <p:cNvSpPr>
            <a:spLocks noGrp="1"/>
          </p:cNvSpPr>
          <p:nvPr>
            <p:ph idx="1"/>
          </p:nvPr>
        </p:nvSpPr>
        <p:spPr>
          <a:xfrm>
            <a:off x="514351" y="1606551"/>
            <a:ext cx="7598569" cy="965199"/>
          </a:xfrm>
        </p:spPr>
        <p:txBody>
          <a:bodyPr/>
          <a:lstStyle/>
          <a:p>
            <a:pPr marL="0" lvl="0" indent="0">
              <a:buNone/>
            </a:pPr>
            <a:r>
              <a:rPr b="1" dirty="0"/>
              <a:t>October/November Executive Courses:</a:t>
            </a:r>
          </a:p>
          <a:p>
            <a:pPr marL="0" lvl="0" indent="0">
              <a:buNone/>
            </a:pPr>
            <a:r>
              <a:rPr dirty="0"/>
              <a:t>Learn to design and lead AI initiatives in your organization</a:t>
            </a:r>
          </a:p>
        </p:txBody>
      </p:sp>
      <p:sp>
        <p:nvSpPr>
          <p:cNvPr id="4" name="Content Placeholder 2">
            <a:extLst>
              <a:ext uri="{FF2B5EF4-FFF2-40B4-BE49-F238E27FC236}">
                <a16:creationId xmlns:a16="http://schemas.microsoft.com/office/drawing/2014/main" id="{48F28DBA-41BD-6CAE-B140-82F67BC1EE5F}"/>
              </a:ext>
            </a:extLst>
          </p:cNvPr>
          <p:cNvSpPr txBox="1">
            <a:spLocks/>
          </p:cNvSpPr>
          <p:nvPr/>
        </p:nvSpPr>
        <p:spPr>
          <a:xfrm>
            <a:off x="514351" y="2907789"/>
            <a:ext cx="3746501" cy="731521"/>
          </a:xfrm>
          <a:prstGeom prst="rect">
            <a:avLst/>
          </a:prstGeom>
        </p:spPr>
        <p:txBody>
          <a:bodyPr vert="horz" lIns="91440" tIns="45720" rIns="91440" bIns="45720" rtlCol="0" anchor="ctr">
            <a:normAutofit fontScale="77500" lnSpcReduction="20000"/>
          </a:bodyPr>
          <a:lstStyle>
            <a:lvl1pPr marL="214313" indent="-214313" algn="l" defTabSz="342900" rtl="0" eaLnBrk="1" latinLnBrk="0" hangingPunct="1">
              <a:spcBef>
                <a:spcPts val="0"/>
              </a:spcBef>
              <a:spcAft>
                <a:spcPts val="750"/>
              </a:spcAft>
              <a:buClr>
                <a:schemeClr val="tx1"/>
              </a:buClr>
              <a:buSzPct val="100000"/>
              <a:buFont typeface="Arial"/>
              <a:buChar char="•"/>
              <a:defRPr sz="200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a:lstStyle>
          <a:p>
            <a:pPr marL="0" indent="0">
              <a:buFont typeface="Arial"/>
              <a:buNone/>
            </a:pPr>
            <a:r>
              <a:rPr lang="en-AU" b="1" dirty="0"/>
              <a:t>AI in Leadership &amp; Project Management</a:t>
            </a:r>
          </a:p>
          <a:p>
            <a:pPr marL="0" indent="0">
              <a:buFont typeface="Arial"/>
              <a:buNone/>
            </a:pPr>
            <a:r>
              <a:rPr lang="en-AU" dirty="0"/>
              <a:t>Lead AI transformation in your operations</a:t>
            </a:r>
          </a:p>
        </p:txBody>
      </p:sp>
      <p:sp>
        <p:nvSpPr>
          <p:cNvPr id="5" name="Content Placeholder 3">
            <a:extLst>
              <a:ext uri="{FF2B5EF4-FFF2-40B4-BE49-F238E27FC236}">
                <a16:creationId xmlns:a16="http://schemas.microsoft.com/office/drawing/2014/main" id="{864FA331-F60D-45EB-62C8-EEC5EFB31039}"/>
              </a:ext>
            </a:extLst>
          </p:cNvPr>
          <p:cNvSpPr txBox="1">
            <a:spLocks/>
          </p:cNvSpPr>
          <p:nvPr/>
        </p:nvSpPr>
        <p:spPr>
          <a:xfrm>
            <a:off x="4572000" y="2962651"/>
            <a:ext cx="3746499" cy="731521"/>
          </a:xfrm>
          <a:prstGeom prst="rect">
            <a:avLst/>
          </a:prstGeom>
        </p:spPr>
        <p:txBody>
          <a:bodyPr/>
          <a:lstStyle>
            <a:lvl1pPr marL="214313" indent="-214313" algn="l" defTabSz="342900" rtl="0" eaLnBrk="1" latinLnBrk="0" hangingPunct="1">
              <a:spcBef>
                <a:spcPts val="0"/>
              </a:spcBef>
              <a:spcAft>
                <a:spcPts val="750"/>
              </a:spcAft>
              <a:buClr>
                <a:schemeClr val="tx1"/>
              </a:buClr>
              <a:buSzPct val="100000"/>
              <a:buFont typeface="Arial"/>
              <a:buChar char="•"/>
              <a:defRPr sz="1350" kern="1200" cap="none">
                <a:solidFill>
                  <a:schemeClr val="tx1"/>
                </a:solidFill>
                <a:effectLst/>
                <a:latin typeface="+mn-lt"/>
                <a:ea typeface="+mn-ea"/>
                <a:cs typeface="+mn-cs"/>
              </a:defRPr>
            </a:lvl1pPr>
            <a:lvl2pPr marL="557213" indent="-214313" algn="l" defTabSz="342900" rtl="0" eaLnBrk="1" latinLnBrk="0" hangingPunct="1">
              <a:spcBef>
                <a:spcPts val="0"/>
              </a:spcBef>
              <a:spcAft>
                <a:spcPts val="750"/>
              </a:spcAft>
              <a:buClr>
                <a:schemeClr val="tx1"/>
              </a:buClr>
              <a:buSzPct val="100000"/>
              <a:buFont typeface="Arial"/>
              <a:buChar char="•"/>
              <a:defRPr sz="1200" kern="1200" cap="none">
                <a:solidFill>
                  <a:schemeClr val="tx1"/>
                </a:solidFill>
                <a:effectLst/>
                <a:latin typeface="+mn-lt"/>
                <a:ea typeface="+mn-ea"/>
                <a:cs typeface="+mn-cs"/>
              </a:defRPr>
            </a:lvl2pPr>
            <a:lvl3pPr marL="900113" indent="-214313" algn="l" defTabSz="342900" rtl="0" eaLnBrk="1" latinLnBrk="0" hangingPunct="1">
              <a:spcBef>
                <a:spcPts val="0"/>
              </a:spcBef>
              <a:spcAft>
                <a:spcPts val="750"/>
              </a:spcAft>
              <a:buClr>
                <a:schemeClr val="tx1"/>
              </a:buClr>
              <a:buSzPct val="100000"/>
              <a:buFont typeface="Arial"/>
              <a:buChar char="•"/>
              <a:defRPr sz="1050" kern="1200" cap="none">
                <a:solidFill>
                  <a:schemeClr val="tx1"/>
                </a:solidFill>
                <a:effectLst/>
                <a:latin typeface="+mn-lt"/>
                <a:ea typeface="+mn-ea"/>
                <a:cs typeface="+mn-cs"/>
              </a:defRPr>
            </a:lvl3pPr>
            <a:lvl4pPr marL="11572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4pPr>
            <a:lvl5pPr marL="1500188" indent="-128588"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5pPr>
            <a:lvl6pPr marL="18859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6pPr>
            <a:lvl7pPr marL="22288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7pPr>
            <a:lvl8pPr marL="25717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8pPr>
            <a:lvl9pPr marL="2914650" indent="-171450" algn="l" defTabSz="342900" rtl="0" eaLnBrk="1" latinLnBrk="0" hangingPunct="1">
              <a:spcBef>
                <a:spcPts val="0"/>
              </a:spcBef>
              <a:spcAft>
                <a:spcPts val="750"/>
              </a:spcAft>
              <a:buClr>
                <a:schemeClr val="tx1"/>
              </a:buClr>
              <a:buSzPct val="100000"/>
              <a:buFont typeface="Arial"/>
              <a:buChar char="•"/>
              <a:defRPr sz="900" kern="1200" cap="none">
                <a:solidFill>
                  <a:schemeClr val="tx1"/>
                </a:solidFill>
                <a:effectLst/>
                <a:latin typeface="+mn-lt"/>
                <a:ea typeface="+mn-ea"/>
                <a:cs typeface="+mn-cs"/>
              </a:defRPr>
            </a:lvl9pPr>
          </a:lstStyle>
          <a:p>
            <a:pPr marL="0" indent="0">
              <a:buFont typeface="Arial"/>
              <a:buNone/>
            </a:pPr>
            <a:r>
              <a:rPr lang="en-AU" b="1" dirty="0"/>
              <a:t>AI to Drive Business Innovation</a:t>
            </a:r>
          </a:p>
          <a:p>
            <a:pPr marL="0" indent="0">
              <a:buFont typeface="Arial"/>
              <a:buNone/>
            </a:pPr>
            <a:r>
              <a:rPr lang="en-AU" dirty="0"/>
              <a:t>Identify strategic AI opportunities</a:t>
            </a:r>
          </a:p>
        </p:txBody>
      </p:sp>
      <p:sp>
        <p:nvSpPr>
          <p:cNvPr id="11" name="TextBox 10">
            <a:extLst>
              <a:ext uri="{FF2B5EF4-FFF2-40B4-BE49-F238E27FC236}">
                <a16:creationId xmlns:a16="http://schemas.microsoft.com/office/drawing/2014/main" id="{AF67E9DB-E8CE-5397-A115-5B27927288AA}"/>
              </a:ext>
            </a:extLst>
          </p:cNvPr>
          <p:cNvSpPr txBox="1"/>
          <p:nvPr/>
        </p:nvSpPr>
        <p:spPr>
          <a:xfrm>
            <a:off x="514350" y="4085073"/>
            <a:ext cx="6974585" cy="369332"/>
          </a:xfrm>
          <a:prstGeom prst="rect">
            <a:avLst/>
          </a:prstGeom>
          <a:noFill/>
        </p:spPr>
        <p:txBody>
          <a:bodyPr wrap="square">
            <a:spAutoFit/>
          </a:bodyPr>
          <a:lstStyle/>
          <a:p>
            <a:pPr marL="0" lvl="0" indent="0">
              <a:buNone/>
            </a:pPr>
            <a:r>
              <a:rPr lang="en-AU" b="1" dirty="0"/>
              <a:t>Today was the spark. The courses are where you build the fire.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AU" dirty="0"/>
              <a:t>Questions  &amp; </a:t>
            </a:r>
            <a:r>
              <a:rPr dirty="0"/>
              <a:t>Thank You</a:t>
            </a:r>
          </a:p>
        </p:txBody>
      </p:sp>
      <p:sp>
        <p:nvSpPr>
          <p:cNvPr id="3" name="Content Placeholder 2"/>
          <p:cNvSpPr>
            <a:spLocks noGrp="1"/>
          </p:cNvSpPr>
          <p:nvPr>
            <p:ph idx="1"/>
          </p:nvPr>
        </p:nvSpPr>
        <p:spPr>
          <a:xfrm>
            <a:off x="514351" y="1606551"/>
            <a:ext cx="7598569" cy="1584705"/>
          </a:xfrm>
        </p:spPr>
        <p:txBody>
          <a:bodyPr/>
          <a:lstStyle/>
          <a:p>
            <a:pPr marL="0" lvl="0" indent="0">
              <a:buNone/>
            </a:pPr>
            <a:r>
              <a:rPr b="1" dirty="0"/>
              <a:t>Remember: AI doesn’t replace judgment. It amplifies it.</a:t>
            </a:r>
          </a:p>
          <a:p>
            <a:pPr marL="0" lvl="0" indent="0">
              <a:buNone/>
            </a:pPr>
            <a:r>
              <a:rPr b="1" dirty="0"/>
              <a:t>The question isn’t whether to use AI.</a:t>
            </a:r>
          </a:p>
          <a:p>
            <a:pPr marL="0" lvl="0" indent="0">
              <a:buNone/>
            </a:pPr>
            <a:r>
              <a:rPr b="1" dirty="0"/>
              <a:t>The question is: Where are the humans in your system?</a:t>
            </a:r>
          </a:p>
        </p:txBody>
      </p:sp>
      <p:sp>
        <p:nvSpPr>
          <p:cNvPr id="7" name="TextBox 6">
            <a:extLst>
              <a:ext uri="{FF2B5EF4-FFF2-40B4-BE49-F238E27FC236}">
                <a16:creationId xmlns:a16="http://schemas.microsoft.com/office/drawing/2014/main" id="{C1864CA4-3858-8824-04FA-7C6B27BEF1E9}"/>
              </a:ext>
            </a:extLst>
          </p:cNvPr>
          <p:cNvSpPr txBox="1"/>
          <p:nvPr/>
        </p:nvSpPr>
        <p:spPr>
          <a:xfrm>
            <a:off x="514351" y="3762969"/>
            <a:ext cx="4572000" cy="923330"/>
          </a:xfrm>
          <a:prstGeom prst="rect">
            <a:avLst/>
          </a:prstGeom>
          <a:noFill/>
        </p:spPr>
        <p:txBody>
          <a:bodyPr wrap="square">
            <a:spAutoFit/>
          </a:bodyPr>
          <a:lstStyle/>
          <a:p>
            <a:pPr marL="0" lvl="0" indent="0">
              <a:buNone/>
            </a:pPr>
            <a:r>
              <a:rPr lang="en-AU" b="1" dirty="0"/>
              <a:t>Contact:</a:t>
            </a:r>
            <a:r>
              <a:rPr lang="en-AU" dirty="0"/>
              <a:t> </a:t>
            </a:r>
            <a:r>
              <a:rPr lang="en-AU" dirty="0" err="1"/>
              <a:t>michael.borck@curtin.edu.au</a:t>
            </a:r>
            <a:br>
              <a:rPr lang="en-AU" dirty="0"/>
            </a:br>
            <a:r>
              <a:rPr lang="en-AU" b="1" dirty="0"/>
              <a:t>Resources &amp; FAQs:</a:t>
            </a:r>
            <a:r>
              <a:rPr lang="en-AU" dirty="0"/>
              <a:t> </a:t>
            </a:r>
            <a:r>
              <a:rPr lang="en-AU" dirty="0">
                <a:hlinkClick r:id="rId2"/>
              </a:rPr>
              <a:t>Support Website</a:t>
            </a:r>
            <a:br>
              <a:rPr lang="en-AU" dirty="0"/>
            </a:br>
            <a:r>
              <a:rPr lang="en-AU" b="1" dirty="0"/>
              <a:t>Courses:</a:t>
            </a:r>
            <a:r>
              <a:rPr lang="en-AU" dirty="0"/>
              <a:t> </a:t>
            </a:r>
            <a:r>
              <a:rPr lang="en-AU" dirty="0">
                <a:hlinkClick r:id="rId3"/>
              </a:rPr>
              <a:t>Registration 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Vision</a:t>
            </a:r>
          </a:p>
        </p:txBody>
      </p:sp>
      <p:sp>
        <p:nvSpPr>
          <p:cNvPr id="3" name="Content Placeholder 2"/>
          <p:cNvSpPr>
            <a:spLocks noGrp="1"/>
          </p:cNvSpPr>
          <p:nvPr>
            <p:ph idx="1"/>
          </p:nvPr>
        </p:nvSpPr>
        <p:spPr/>
        <p:txBody>
          <a:bodyPr/>
          <a:lstStyle/>
          <a:p>
            <a:pPr marL="0" lvl="0" indent="0">
              <a:buNone/>
            </a:pPr>
            <a:r>
              <a:rPr b="1"/>
              <a:t>A geologist asked an AI a simple question:</a:t>
            </a:r>
          </a:p>
          <a:p>
            <a:pPr marL="0" lvl="0" indent="0">
              <a:buNone/>
            </a:pPr>
            <a:r>
              <a:rPr i="1"/>
              <a:t>“Why is the gold grade dropping in the eastern pit wall?”</a:t>
            </a:r>
          </a:p>
          <a:p>
            <a:pPr marL="0" lvl="0" indent="0">
              <a:buNone/>
            </a:pPr>
            <a:r>
              <a:rPr b="1"/>
              <a:t>The AI analysed:</a:t>
            </a:r>
            <a:r>
              <a:t> - 5 years of drill data - 10,000 geological logs - Structural models - Production records</a:t>
            </a:r>
          </a:p>
          <a:p>
            <a:pPr marL="0" lvl="0" indent="0">
              <a:buNone/>
            </a:pPr>
            <a:r>
              <a:rPr b="1"/>
              <a:t>Quickly, it identified a subtle fault offset</a:t>
            </a:r>
            <a:r>
              <a:t> that three experienced geologists had debated for months.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do we harness AI’s power without losing control?</a:t>
            </a:r>
          </a:p>
        </p:txBody>
      </p:sp>
      <p:sp>
        <p:nvSpPr>
          <p:cNvPr id="3" name="Content Placeholder 2"/>
          <p:cNvSpPr>
            <a:spLocks noGrp="1"/>
          </p:cNvSpPr>
          <p:nvPr>
            <p:ph sz="half" idx="1"/>
          </p:nvPr>
        </p:nvSpPr>
        <p:spPr/>
        <p:txBody>
          <a:bodyPr>
            <a:normAutofit fontScale="92500"/>
          </a:bodyPr>
          <a:lstStyle/>
          <a:p>
            <a:pPr marL="0" lvl="0" indent="0">
              <a:buNone/>
            </a:pPr>
            <a:r>
              <a:rPr sz="2100" b="1" dirty="0"/>
              <a:t>The Tension:</a:t>
            </a:r>
          </a:p>
          <a:p>
            <a:pPr lvl="0"/>
            <a:r>
              <a:rPr sz="2100" dirty="0"/>
              <a:t>AI can analyze data faster than humans</a:t>
            </a:r>
          </a:p>
          <a:p>
            <a:pPr lvl="0"/>
            <a:r>
              <a:rPr sz="2100" dirty="0"/>
              <a:t>AI can spot patterns we miss</a:t>
            </a:r>
          </a:p>
          <a:p>
            <a:pPr lvl="0"/>
            <a:r>
              <a:rPr sz="2100" dirty="0"/>
              <a:t>AI can work 24/7 without fatigue</a:t>
            </a:r>
          </a:p>
          <a:p>
            <a:pPr marL="0" lvl="0" indent="0">
              <a:buNone/>
            </a:pPr>
            <a:endParaRPr lang="en-AU" i="1" dirty="0"/>
          </a:p>
          <a:p>
            <a:pPr marL="0" lvl="0" indent="0">
              <a:buNone/>
            </a:pPr>
            <a:endParaRPr lang="en-AU" i="1" dirty="0"/>
          </a:p>
          <a:p>
            <a:pPr marL="0" lvl="0" indent="0">
              <a:buNone/>
            </a:pPr>
            <a:r>
              <a:rPr i="1" dirty="0"/>
              <a:t>But…</a:t>
            </a:r>
          </a:p>
        </p:txBody>
      </p:sp>
      <p:sp>
        <p:nvSpPr>
          <p:cNvPr id="4" name="Content Placeholder 3"/>
          <p:cNvSpPr>
            <a:spLocks noGrp="1"/>
          </p:cNvSpPr>
          <p:nvPr>
            <p:ph sz="half" idx="2"/>
          </p:nvPr>
        </p:nvSpPr>
        <p:spPr/>
        <p:txBody>
          <a:bodyPr>
            <a:normAutofit fontScale="92500"/>
          </a:bodyPr>
          <a:lstStyle/>
          <a:p>
            <a:pPr marL="0" lvl="0" indent="0">
              <a:buNone/>
            </a:pPr>
            <a:r>
              <a:rPr sz="2100" b="1" dirty="0"/>
              <a:t>The Reality:</a:t>
            </a:r>
          </a:p>
          <a:p>
            <a:pPr lvl="0"/>
            <a:r>
              <a:rPr sz="2100" dirty="0"/>
              <a:t>We need human judgment</a:t>
            </a:r>
          </a:p>
          <a:p>
            <a:pPr lvl="0"/>
            <a:r>
              <a:rPr sz="2100" dirty="0"/>
              <a:t>We need accountability</a:t>
            </a:r>
          </a:p>
          <a:p>
            <a:pPr lvl="0"/>
            <a:r>
              <a:rPr sz="2100" dirty="0"/>
              <a:t>We need context and nuance</a:t>
            </a:r>
          </a:p>
          <a:p>
            <a:pPr marL="0" lvl="0" indent="0">
              <a:buNone/>
            </a:pPr>
            <a:endParaRPr lang="en-AU" i="1" dirty="0"/>
          </a:p>
          <a:p>
            <a:pPr marL="0" lvl="0" indent="0">
              <a:buNone/>
            </a:pPr>
            <a:endParaRPr lang="en-AU" i="1" dirty="0"/>
          </a:p>
          <a:p>
            <a:pPr marL="0" lvl="0" indent="0">
              <a:buNone/>
            </a:pPr>
            <a:r>
              <a:rPr i="1" dirty="0"/>
              <a:t>So where’s the balance?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Framework (Simplified)</a:t>
            </a:r>
          </a:p>
        </p:txBody>
      </p:sp>
      <p:sp>
        <p:nvSpPr>
          <p:cNvPr id="3" name="Content Placeholder 2"/>
          <p:cNvSpPr>
            <a:spLocks noGrp="1"/>
          </p:cNvSpPr>
          <p:nvPr>
            <p:ph idx="1"/>
          </p:nvPr>
        </p:nvSpPr>
        <p:spPr/>
        <p:txBody>
          <a:bodyPr/>
          <a:lstStyle/>
          <a:p>
            <a:pPr marL="0" lvl="0" indent="0">
              <a:spcBef>
                <a:spcPts val="3000"/>
              </a:spcBef>
              <a:buNone/>
            </a:pPr>
            <a:r>
              <a:rPr b="1" dirty="0"/>
              <a:t>Three Ways Humans Stay in Control</a:t>
            </a:r>
          </a:p>
          <a:p>
            <a:pPr marL="0" lvl="0" indent="0">
              <a:buNone/>
            </a:pPr>
            <a:r>
              <a:rPr dirty="0"/>
              <a:t>Think of it like driving a car with different levels of automation:</a:t>
            </a:r>
          </a:p>
          <a:p>
            <a:pPr marL="342900" lvl="0" indent="-342900">
              <a:buAutoNum type="arabicPeriod"/>
            </a:pPr>
            <a:r>
              <a:rPr b="1" dirty="0"/>
              <a:t>AI suggests a route, you decide</a:t>
            </a:r>
            <a:r>
              <a:rPr dirty="0"/>
              <a:t> → Human-in-the-Loop</a:t>
            </a:r>
          </a:p>
          <a:p>
            <a:pPr marL="342900" lvl="0" indent="-342900">
              <a:buAutoNum type="arabicPeriod"/>
            </a:pPr>
            <a:r>
              <a:rPr b="1" dirty="0"/>
              <a:t>Cruise control drives, you monitor</a:t>
            </a:r>
            <a:r>
              <a:rPr dirty="0"/>
              <a:t> → Human-on-the-Loop</a:t>
            </a:r>
          </a:p>
          <a:p>
            <a:pPr marL="342900" lvl="0" indent="-342900">
              <a:buAutoNum type="arabicPeriod"/>
            </a:pPr>
            <a:r>
              <a:rPr b="1" dirty="0"/>
              <a:t>You set the speed limit</a:t>
            </a:r>
            <a:r>
              <a:rPr dirty="0"/>
              <a:t> → Human-in-Command</a:t>
            </a:r>
          </a:p>
          <a:p>
            <a:pPr marL="0" lvl="0" indent="0">
              <a:buNone/>
            </a:pPr>
            <a:r>
              <a:rPr b="1" dirty="0"/>
              <a:t>Same principle applies to AI in mining.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Level 1: When AI Suggests, You Decide</a:t>
            </a:r>
          </a:p>
        </p:txBody>
      </p:sp>
      <p:sp>
        <p:nvSpPr>
          <p:cNvPr id="3" name="Content Placeholder 2"/>
          <p:cNvSpPr>
            <a:spLocks noGrp="1"/>
          </p:cNvSpPr>
          <p:nvPr>
            <p:ph idx="1"/>
          </p:nvPr>
        </p:nvSpPr>
        <p:spPr/>
        <p:txBody>
          <a:bodyPr/>
          <a:lstStyle/>
          <a:p>
            <a:pPr marL="0" lvl="0" indent="0">
              <a:buNone/>
            </a:pPr>
            <a:r>
              <a:rPr b="1" dirty="0"/>
              <a:t>Dispatch systems</a:t>
            </a:r>
            <a:r>
              <a:rPr dirty="0"/>
              <a:t> suggest truck assignments - Dispatcher reviews, then decides - Can override based on real conditions - Dispatcher stays accountable</a:t>
            </a:r>
            <a:endParaRPr lang="en-AU" dirty="0"/>
          </a:p>
          <a:p>
            <a:pPr marL="0" lvl="0" indent="0">
              <a:buNone/>
            </a:pPr>
            <a:endParaRPr dirty="0"/>
          </a:p>
          <a:p>
            <a:pPr marL="0" lvl="0" indent="0">
              <a:buNone/>
            </a:pPr>
            <a:r>
              <a:rPr b="1" dirty="0"/>
              <a:t>Why?</a:t>
            </a:r>
            <a:r>
              <a:rPr dirty="0"/>
              <a:t> Because local knowledge matters. The system doesn’t know about that soft spot on Haul Road 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Level 2: When AI Acts, You Monitor</a:t>
            </a:r>
          </a:p>
        </p:txBody>
      </p:sp>
      <p:sp>
        <p:nvSpPr>
          <p:cNvPr id="3" name="Content Placeholder 2"/>
          <p:cNvSpPr>
            <a:spLocks noGrp="1"/>
          </p:cNvSpPr>
          <p:nvPr>
            <p:ph idx="1"/>
          </p:nvPr>
        </p:nvSpPr>
        <p:spPr/>
        <p:txBody>
          <a:bodyPr/>
          <a:lstStyle/>
          <a:p>
            <a:pPr marL="0" lvl="0" indent="0">
              <a:buNone/>
            </a:pPr>
            <a:r>
              <a:rPr b="1" dirty="0"/>
              <a:t>Predictive maintenance</a:t>
            </a:r>
            <a:r>
              <a:rPr dirty="0"/>
              <a:t> systems flag equipment automatically</a:t>
            </a:r>
          </a:p>
          <a:p>
            <a:pPr lvl="0"/>
            <a:r>
              <a:rPr dirty="0"/>
              <a:t>AI analyzes sensor data 24/7</a:t>
            </a:r>
          </a:p>
          <a:p>
            <a:pPr lvl="0"/>
            <a:r>
              <a:rPr dirty="0"/>
              <a:t>Generates alerts and work orders</a:t>
            </a:r>
          </a:p>
          <a:p>
            <a:pPr lvl="0"/>
            <a:r>
              <a:rPr dirty="0"/>
              <a:t>Maintenance team validates and acts</a:t>
            </a:r>
          </a:p>
          <a:p>
            <a:pPr marL="0" lvl="0" indent="0">
              <a:buNone/>
            </a:pPr>
            <a:endParaRPr lang="en-AU" b="1" dirty="0"/>
          </a:p>
          <a:p>
            <a:pPr marL="0" lvl="0" indent="0">
              <a:buNone/>
            </a:pPr>
            <a:r>
              <a:rPr b="1" dirty="0"/>
              <a:t>Why?</a:t>
            </a:r>
            <a:r>
              <a:rPr dirty="0"/>
              <a:t> Because you can’t watch 50 trucks continuously, but humans verify before pulling equipment offline.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Level 3: You Set the Rules</a:t>
            </a:r>
          </a:p>
        </p:txBody>
      </p:sp>
      <p:sp>
        <p:nvSpPr>
          <p:cNvPr id="3" name="Content Placeholder 2"/>
          <p:cNvSpPr>
            <a:spLocks noGrp="1"/>
          </p:cNvSpPr>
          <p:nvPr>
            <p:ph idx="1"/>
          </p:nvPr>
        </p:nvSpPr>
        <p:spPr/>
        <p:txBody>
          <a:bodyPr/>
          <a:lstStyle/>
          <a:p>
            <a:pPr marL="0" lvl="0" indent="0">
              <a:buNone/>
            </a:pPr>
            <a:r>
              <a:rPr b="1" dirty="0"/>
              <a:t>Autonomous trucks</a:t>
            </a:r>
            <a:r>
              <a:rPr dirty="0"/>
              <a:t> in the Pilbara </a:t>
            </a:r>
            <a:endParaRPr lang="en-AU" dirty="0"/>
          </a:p>
          <a:p>
            <a:pPr marL="0" lvl="0" indent="0">
              <a:buNone/>
            </a:pPr>
            <a:r>
              <a:rPr dirty="0"/>
              <a:t>- AI drives the trucks </a:t>
            </a:r>
            <a:endParaRPr lang="en-AU" dirty="0"/>
          </a:p>
          <a:p>
            <a:pPr marL="0" lvl="0" indent="0">
              <a:buNone/>
            </a:pPr>
            <a:r>
              <a:rPr dirty="0"/>
              <a:t>- But YOU decided: where they can go, how fast, what they never do </a:t>
            </a:r>
            <a:endParaRPr lang="en-AU" dirty="0"/>
          </a:p>
          <a:p>
            <a:pPr marL="0" lvl="0" indent="0">
              <a:buNone/>
            </a:pPr>
            <a:r>
              <a:rPr dirty="0"/>
              <a:t>- Humans set the strategic boundaries</a:t>
            </a:r>
          </a:p>
          <a:p>
            <a:pPr marL="0" lvl="0" indent="0">
              <a:buNone/>
            </a:pPr>
            <a:endParaRPr lang="en-AU" b="1" dirty="0"/>
          </a:p>
          <a:p>
            <a:pPr marL="0" lvl="0" indent="0">
              <a:buNone/>
            </a:pPr>
            <a:r>
              <a:rPr b="1" dirty="0"/>
              <a:t>Why?</a:t>
            </a:r>
            <a:r>
              <a:rPr dirty="0"/>
              <a:t> Someone must be accountable for safety policies and operational boundaries.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Quick Poll: Which Worries You More?</a:t>
            </a:r>
          </a:p>
        </p:txBody>
      </p:sp>
      <p:sp>
        <p:nvSpPr>
          <p:cNvPr id="3" name="Content Placeholder 2"/>
          <p:cNvSpPr>
            <a:spLocks noGrp="1"/>
          </p:cNvSpPr>
          <p:nvPr>
            <p:ph idx="1"/>
          </p:nvPr>
        </p:nvSpPr>
        <p:spPr>
          <a:xfrm>
            <a:off x="514351" y="1606551"/>
            <a:ext cx="8145017" cy="2736850"/>
          </a:xfrm>
        </p:spPr>
        <p:txBody>
          <a:bodyPr>
            <a:normAutofit/>
          </a:bodyPr>
          <a:lstStyle/>
          <a:p>
            <a:pPr marL="0" lvl="0" indent="0">
              <a:buNone/>
            </a:pPr>
            <a:r>
              <a:rPr sz="2800" b="1" dirty="0"/>
              <a:t>A) AI making decisions without human oversight</a:t>
            </a:r>
            <a:endParaRPr lang="en-AU" sz="2800" b="1" dirty="0"/>
          </a:p>
          <a:p>
            <a:pPr marL="0" lvl="0" indent="0">
              <a:buNone/>
            </a:pPr>
            <a:endParaRPr sz="2800" b="1" dirty="0"/>
          </a:p>
          <a:p>
            <a:pPr marL="0" lvl="0" indent="0">
              <a:buNone/>
            </a:pPr>
            <a:r>
              <a:rPr sz="2800" b="1" dirty="0"/>
              <a:t>B) Competitors using AI while you move too slowly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Real Dilemma</a:t>
            </a:r>
          </a:p>
        </p:txBody>
      </p:sp>
      <p:sp>
        <p:nvSpPr>
          <p:cNvPr id="3" name="Content Placeholder 2"/>
          <p:cNvSpPr>
            <a:spLocks noGrp="1"/>
          </p:cNvSpPr>
          <p:nvPr>
            <p:ph idx="1"/>
          </p:nvPr>
        </p:nvSpPr>
        <p:spPr>
          <a:xfrm>
            <a:off x="514351" y="1606550"/>
            <a:ext cx="7598569" cy="3422649"/>
          </a:xfrm>
        </p:spPr>
        <p:txBody>
          <a:bodyPr>
            <a:normAutofit fontScale="85000" lnSpcReduction="10000"/>
          </a:bodyPr>
          <a:lstStyle/>
          <a:p>
            <a:pPr marL="0" lvl="0" indent="0">
              <a:spcBef>
                <a:spcPts val="3000"/>
              </a:spcBef>
              <a:buNone/>
            </a:pPr>
            <a:r>
              <a:rPr b="1" dirty="0"/>
              <a:t>Scenario: Autonomous Pit Wall Monitoring</a:t>
            </a:r>
          </a:p>
          <a:p>
            <a:pPr marL="0" lvl="0" indent="0">
              <a:buNone/>
            </a:pPr>
            <a:r>
              <a:rPr dirty="0"/>
              <a:t>Your new system detects ground movement 24/7.</a:t>
            </a:r>
          </a:p>
          <a:p>
            <a:pPr marL="0" lvl="0" indent="0">
              <a:buNone/>
            </a:pPr>
            <a:endParaRPr lang="en-AU" b="1" dirty="0"/>
          </a:p>
          <a:p>
            <a:pPr marL="0" lvl="0" indent="0">
              <a:buNone/>
            </a:pPr>
            <a:r>
              <a:rPr b="1" dirty="0"/>
              <a:t>Design Choice:</a:t>
            </a:r>
          </a:p>
          <a:p>
            <a:pPr marL="0" lvl="0" indent="0">
              <a:buNone/>
            </a:pPr>
            <a:r>
              <a:rPr dirty="0"/>
              <a:t>Critical movement detected →</a:t>
            </a:r>
          </a:p>
          <a:p>
            <a:pPr marL="0" lvl="0" indent="0">
              <a:buNone/>
            </a:pPr>
            <a:r>
              <a:rPr b="1" dirty="0"/>
              <a:t>Option A:</a:t>
            </a:r>
            <a:r>
              <a:rPr dirty="0"/>
              <a:t> Alert geo-tech engineer who assesses and decides response </a:t>
            </a:r>
            <a:r>
              <a:rPr i="1" dirty="0"/>
              <a:t>(slower, human judgment)</a:t>
            </a:r>
          </a:p>
          <a:p>
            <a:pPr marL="0" lvl="0" indent="0">
              <a:buNone/>
            </a:pPr>
            <a:r>
              <a:rPr b="1" dirty="0"/>
              <a:t>Option B:</a:t>
            </a:r>
            <a:r>
              <a:rPr dirty="0"/>
              <a:t> Automatically trigger evacuation alarm </a:t>
            </a:r>
            <a:r>
              <a:rPr i="1" dirty="0"/>
              <a:t>(faster, potential false alarms)</a:t>
            </a:r>
          </a:p>
          <a:p>
            <a:pPr marL="0" lvl="0" indent="0">
              <a:buNone/>
            </a:pPr>
            <a:endParaRPr lang="en-AU" b="1" dirty="0"/>
          </a:p>
          <a:p>
            <a:pPr marL="0" lvl="0" indent="0">
              <a:buNone/>
            </a:pPr>
            <a:r>
              <a:rPr b="1" dirty="0"/>
              <a:t>Which would YOU choose?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0</TotalTime>
  <Words>4146</Words>
  <Application>Microsoft Macintosh PowerPoint</Application>
  <PresentationFormat>On-screen Show (16:9)</PresentationFormat>
  <Paragraphs>315</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Humans in the Loop</vt:lpstr>
      <vt:lpstr>The Vision</vt:lpstr>
      <vt:lpstr>How do we harness AI’s power without losing control?</vt:lpstr>
      <vt:lpstr>The Framework (Simplified)</vt:lpstr>
      <vt:lpstr>Level 1: When AI Suggests, You Decide</vt:lpstr>
      <vt:lpstr>Level 2: When AI Acts, You Monitor</vt:lpstr>
      <vt:lpstr>Level 3: You Set the Rules</vt:lpstr>
      <vt:lpstr>Quick Poll: Which Worries You More?</vt:lpstr>
      <vt:lpstr>A Real Dilemma</vt:lpstr>
      <vt:lpstr>The Art of the Possible</vt:lpstr>
      <vt:lpstr>This Isn’t Science Fiction</vt:lpstr>
      <vt:lpstr>The Unexpected Twist</vt:lpstr>
      <vt:lpstr>Your Turn, Think of ONE task you do regularly. </vt:lpstr>
      <vt:lpstr>Where to Go from Here</vt:lpstr>
      <vt:lpstr>Continue the Conversation</vt:lpstr>
      <vt:lpstr>Questions  &amp; Thank You</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Humans in the Loop</dc:title>
  <dc:creator>Michael Borck</dc:creator>
  <cp:keywords/>
  <cp:lastModifiedBy>Michael Borck</cp:lastModifiedBy>
  <cp:revision>1</cp:revision>
  <dcterms:created xsi:type="dcterms:W3CDTF">2025-10-06T20:33:06Z</dcterms:created>
  <dcterms:modified xsi:type="dcterms:W3CDTF">2025-10-06T20:45:48Z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Why Your AI Needs a Co-Pilot</vt:lpwstr>
  </property>
  <property fmtid="{D5CDD505-2E9C-101B-9397-08002B2CF9AE}" pid="10" name="toc-title">
    <vt:lpwstr>Table of contents</vt:lpwstr>
  </property>
</Properties>
</file>