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6858000" cx="9144000"/>
  <p:notesSz cx="6858000" cy="9144000"/>
  <p:embeddedFontLst>
    <p:embeddedFont>
      <p:font typeface="Source Code Pro Medium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schemas.openxmlformats.org/officeDocument/2006/relationships/font" Target="fonts/SourceCodeProMedium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SourceCodeProMedium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Function default arguments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Slingshot or Shotgun?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478800" y="5455425"/>
            <a:ext cx="81864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https://github.com/michaelbprice/default-arguments/tree/cppcon2017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All source code is © 2017 Michael Price and is licensed under the MIT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function argument expressions can not contain...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Default argument expressions can not contain...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400">
                <a:solidFill>
                  <a:srgbClr val="000000"/>
                </a:solidFill>
              </a:rPr>
              <a:t>a lambda that captures (by-value or by-reference and implicit or explicit does not matter)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 function-local variable unless in an unevaluated context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the this keyword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non-static class members (with few exceptions)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previously declared parameter names unless in an unevaluated context (but they are in scope!)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Advice: Do not use default function arguments, except in the simplest cases.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835050"/>
            <a:ext cx="8520600" cy="1155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Caveat</a:t>
            </a:r>
            <a:r>
              <a:rPr lang="en"/>
              <a:t>: Except maybe for the really cool uses… Maybe.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on that later (hopefully)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alternative to DFAs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auto defaults (string first = "foo", string second = "bar")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 return first + second;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auto delegate (string first, string second)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{ return first + second;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auto delegate (string first)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{ return delegate(first, "bar");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auto delegate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{ return delegate("foo");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    assert(defaults() == "foobar");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    assert(defaults("baz") == "bazbar");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assert(delegate() == "foobar");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    assert(delegate("baz") == "bazbar");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  }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47" name="Shape 147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examples/slide15.cpp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overloading is not a perfect, drop-in replacement for DFAs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size_t index =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vector&lt;string&gt; v = { "foo", "bar"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string next () { return v[index++];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auto defaults (string first = next(), string second = next())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{ return first + second;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auto delegate (string first, string second)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{ return first + second;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auto delegate (string first) { return delegate(first, next());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auto delegate ()             { return delegate(next());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index = 0; assert(defaults() == "barfoo"); // WHAT!!!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index = 0; assert(delegate() == "foobar");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    index =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      assert(delegate(next(), next()) == "barfoo"); // OOPS!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21  }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60" name="Shape 160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examples/slide17.cpp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Mixing DFAs and overloading can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cause ambiguous lookup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2118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string fn (string s, int n = 42)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return (n == 42) ? "foo" : 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string fn (string s, bool b = false)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    return b ? s : "bar";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assert(fn("baz", 42)  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  assert(fn("baz", true) == "baz");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    // Fails to compile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//assert(fn("foobar")    == "???");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}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73" name="Shape 173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examples/slide19.cpp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The Basics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Scope, Lookup, and Multiple Declarations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 in a DFA are bound at declaration, but evaluated at use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string b = "foo";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namespace N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    string fn (string s = b) { return s;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    string b = "bar";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  assert(N::fn()    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assert(N::fn(b)   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   assert(N::fn(N::b) == "bar");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b = "foobarbaz";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  assert(N::fn()     == "foobarbaz");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}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92" name="Shape 192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examples/slide22.cpp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DFAs can be provided across multiple declarations of the same function 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auto fn (string s, bool b = true)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return (b) ? s : 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""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auto fn (string s = 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"foo"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bool b);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  assert(fn() == 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"foo"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assert(fn(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"bar"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== 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"bar"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   assert(fn(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"baz"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false) == 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""</a:t>
            </a: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}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05" name="Shape 205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examples/slide24.cpp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Restrictions on DFAs across multiple declarations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800">
                <a:solidFill>
                  <a:srgbClr val="000000"/>
                </a:solidFill>
              </a:rPr>
              <a:t>For each parameter for function </a:t>
            </a:r>
            <a:r>
              <a:rPr b="1" lang="en" sz="2800">
                <a:solidFill>
                  <a:srgbClr val="000000"/>
                </a:solidFill>
              </a:rPr>
              <a:t>F</a:t>
            </a:r>
            <a:r>
              <a:rPr lang="en" sz="2800">
                <a:solidFill>
                  <a:srgbClr val="000000"/>
                </a:solidFill>
              </a:rPr>
              <a:t>, there may be only a single declaration that provides a DFA.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800">
                <a:solidFill>
                  <a:srgbClr val="000000"/>
                </a:solidFill>
              </a:rPr>
              <a:t>A parameter </a:t>
            </a:r>
            <a:r>
              <a:rPr b="1" lang="en" sz="2800">
                <a:solidFill>
                  <a:srgbClr val="000000"/>
                </a:solidFill>
              </a:rPr>
              <a:t>P</a:t>
            </a:r>
            <a:r>
              <a:rPr lang="en" sz="2800">
                <a:solidFill>
                  <a:srgbClr val="000000"/>
                </a:solidFill>
              </a:rPr>
              <a:t> that has a DFA in a declaration for function </a:t>
            </a:r>
            <a:r>
              <a:rPr b="1" lang="en" sz="2800">
                <a:solidFill>
                  <a:srgbClr val="000000"/>
                </a:solidFill>
              </a:rPr>
              <a:t>F</a:t>
            </a:r>
            <a:r>
              <a:rPr lang="en" sz="2800">
                <a:solidFill>
                  <a:srgbClr val="000000"/>
                </a:solidFill>
              </a:rPr>
              <a:t>, is allowed only if there are </a:t>
            </a:r>
            <a:r>
              <a:rPr i="1" lang="en" sz="2800">
                <a:solidFill>
                  <a:srgbClr val="000000"/>
                </a:solidFill>
              </a:rPr>
              <a:t>visible</a:t>
            </a:r>
            <a:r>
              <a:rPr lang="en" sz="2800">
                <a:solidFill>
                  <a:srgbClr val="000000"/>
                </a:solidFill>
              </a:rPr>
              <a:t> DFAs for all following parameters for function </a:t>
            </a:r>
            <a:r>
              <a:rPr b="1" lang="en" sz="2800">
                <a:solidFill>
                  <a:srgbClr val="000000"/>
                </a:solidFill>
              </a:rPr>
              <a:t>F</a:t>
            </a:r>
            <a:r>
              <a:rPr lang="en" sz="2800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800">
                <a:solidFill>
                  <a:srgbClr val="000000"/>
                </a:solidFill>
              </a:rPr>
              <a:t>For function </a:t>
            </a:r>
            <a:r>
              <a:rPr b="1" lang="en" sz="2800">
                <a:solidFill>
                  <a:srgbClr val="000000"/>
                </a:solidFill>
              </a:rPr>
              <a:t>F</a:t>
            </a:r>
            <a:r>
              <a:rPr lang="en" sz="2800">
                <a:solidFill>
                  <a:srgbClr val="000000"/>
                </a:solidFill>
              </a:rPr>
              <a:t>, called within scope </a:t>
            </a:r>
            <a:r>
              <a:rPr b="1" lang="en" sz="2800">
                <a:solidFill>
                  <a:srgbClr val="000000"/>
                </a:solidFill>
              </a:rPr>
              <a:t>S</a:t>
            </a:r>
            <a:r>
              <a:rPr lang="en" sz="2800">
                <a:solidFill>
                  <a:srgbClr val="000000"/>
                </a:solidFill>
              </a:rPr>
              <a:t>, the </a:t>
            </a:r>
            <a:r>
              <a:rPr i="1" lang="en" sz="2800">
                <a:solidFill>
                  <a:srgbClr val="000000"/>
                </a:solidFill>
              </a:rPr>
              <a:t>effective</a:t>
            </a:r>
            <a:r>
              <a:rPr lang="en" sz="2800">
                <a:solidFill>
                  <a:srgbClr val="000000"/>
                </a:solidFill>
              </a:rPr>
              <a:t> DFAs for </a:t>
            </a:r>
            <a:r>
              <a:rPr b="1" lang="en" sz="2800">
                <a:solidFill>
                  <a:srgbClr val="000000"/>
                </a:solidFill>
              </a:rPr>
              <a:t>F</a:t>
            </a:r>
            <a:r>
              <a:rPr lang="en" sz="2800">
                <a:solidFill>
                  <a:srgbClr val="000000"/>
                </a:solidFill>
              </a:rPr>
              <a:t> are the union of all </a:t>
            </a:r>
            <a:r>
              <a:rPr i="1" lang="en" sz="2800">
                <a:solidFill>
                  <a:srgbClr val="000000"/>
                </a:solidFill>
              </a:rPr>
              <a:t>visible</a:t>
            </a:r>
            <a:r>
              <a:rPr lang="en" sz="2800">
                <a:solidFill>
                  <a:srgbClr val="000000"/>
                </a:solidFill>
              </a:rPr>
              <a:t> DFAs at the call-site.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first declaration in a scope hides any previously provided DFAs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Restrictions on DFAs across multiple declarations (revisited)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For each parameter for function </a:t>
            </a:r>
            <a:r>
              <a:rPr b="1" lang="en" sz="2400">
                <a:solidFill>
                  <a:srgbClr val="000000"/>
                </a:solidFill>
              </a:rPr>
              <a:t>F</a:t>
            </a:r>
            <a:r>
              <a:rPr lang="en" sz="2400">
                <a:solidFill>
                  <a:srgbClr val="000000"/>
                </a:solidFill>
              </a:rPr>
              <a:t>, there may be only a single declaration that provides a DFA.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 parameter </a:t>
            </a:r>
            <a:r>
              <a:rPr b="1" lang="en" sz="2400">
                <a:solidFill>
                  <a:srgbClr val="000000"/>
                </a:solidFill>
              </a:rPr>
              <a:t>P</a:t>
            </a:r>
            <a:r>
              <a:rPr lang="en" sz="2400">
                <a:solidFill>
                  <a:srgbClr val="000000"/>
                </a:solidFill>
              </a:rPr>
              <a:t> that has a DFA in a declaration for function </a:t>
            </a:r>
            <a:r>
              <a:rPr b="1" lang="en" sz="2400">
                <a:solidFill>
                  <a:srgbClr val="000000"/>
                </a:solidFill>
              </a:rPr>
              <a:t>F</a:t>
            </a:r>
            <a:r>
              <a:rPr lang="en" sz="2400">
                <a:solidFill>
                  <a:srgbClr val="000000"/>
                </a:solidFill>
              </a:rPr>
              <a:t>, is allowed only if there are </a:t>
            </a:r>
            <a:r>
              <a:rPr i="1" lang="en" sz="2400">
                <a:solidFill>
                  <a:srgbClr val="000000"/>
                </a:solidFill>
              </a:rPr>
              <a:t>visible</a:t>
            </a:r>
            <a:r>
              <a:rPr lang="en" sz="2400">
                <a:solidFill>
                  <a:srgbClr val="000000"/>
                </a:solidFill>
              </a:rPr>
              <a:t> DFAs for all following parameters for function </a:t>
            </a:r>
            <a:r>
              <a:rPr b="1" lang="en" sz="2400">
                <a:solidFill>
                  <a:srgbClr val="000000"/>
                </a:solidFill>
              </a:rPr>
              <a:t>F</a:t>
            </a:r>
            <a:r>
              <a:rPr lang="en" sz="2400">
                <a:solidFill>
                  <a:srgbClr val="000000"/>
                </a:solidFill>
              </a:rPr>
              <a:t>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Within scope </a:t>
            </a:r>
            <a:r>
              <a:rPr b="1" lang="en" sz="2400">
                <a:solidFill>
                  <a:srgbClr val="000000"/>
                </a:solidFill>
              </a:rPr>
              <a:t>S</a:t>
            </a:r>
            <a:r>
              <a:rPr lang="en" sz="2400">
                <a:solidFill>
                  <a:srgbClr val="000000"/>
                </a:solidFill>
              </a:rPr>
              <a:t>, the first declaration for function </a:t>
            </a:r>
            <a:r>
              <a:rPr b="1" lang="en" sz="2400">
                <a:solidFill>
                  <a:srgbClr val="000000"/>
                </a:solidFill>
              </a:rPr>
              <a:t>F</a:t>
            </a:r>
            <a:r>
              <a:rPr lang="en" sz="2400">
                <a:solidFill>
                  <a:srgbClr val="000000"/>
                </a:solidFill>
              </a:rPr>
              <a:t> hides any previously </a:t>
            </a:r>
            <a:r>
              <a:rPr i="1" lang="en" sz="2400">
                <a:solidFill>
                  <a:srgbClr val="000000"/>
                </a:solidFill>
              </a:rPr>
              <a:t>visible</a:t>
            </a:r>
            <a:r>
              <a:rPr lang="en" sz="2400">
                <a:solidFill>
                  <a:srgbClr val="000000"/>
                </a:solidFill>
              </a:rPr>
              <a:t> DFAs for function </a:t>
            </a:r>
            <a:r>
              <a:rPr b="1" lang="en" sz="2400">
                <a:solidFill>
                  <a:srgbClr val="000000"/>
                </a:solidFill>
              </a:rPr>
              <a:t>F</a:t>
            </a:r>
            <a:r>
              <a:rPr lang="en" sz="2400">
                <a:solidFill>
                  <a:srgbClr val="000000"/>
                </a:solidFill>
              </a:rPr>
              <a:t> within scope </a:t>
            </a:r>
            <a:r>
              <a:rPr b="1" lang="en" sz="2400">
                <a:solidFill>
                  <a:srgbClr val="000000"/>
                </a:solidFill>
              </a:rPr>
              <a:t>S</a:t>
            </a:r>
            <a:r>
              <a:rPr lang="en" sz="2400">
                <a:solidFill>
                  <a:srgbClr val="000000"/>
                </a:solidFill>
              </a:rPr>
              <a:t>.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For function </a:t>
            </a:r>
            <a:r>
              <a:rPr b="1" lang="en" sz="2400">
                <a:solidFill>
                  <a:srgbClr val="000000"/>
                </a:solidFill>
              </a:rPr>
              <a:t>F</a:t>
            </a:r>
            <a:r>
              <a:rPr lang="en" sz="2400">
                <a:solidFill>
                  <a:srgbClr val="000000"/>
                </a:solidFill>
              </a:rPr>
              <a:t>, called within scope </a:t>
            </a:r>
            <a:r>
              <a:rPr b="1" lang="en" sz="2400">
                <a:solidFill>
                  <a:srgbClr val="000000"/>
                </a:solidFill>
              </a:rPr>
              <a:t>S</a:t>
            </a:r>
            <a:r>
              <a:rPr lang="en" sz="2400">
                <a:solidFill>
                  <a:srgbClr val="000000"/>
                </a:solidFill>
              </a:rPr>
              <a:t>, the </a:t>
            </a:r>
            <a:r>
              <a:rPr i="1" lang="en" sz="2400">
                <a:solidFill>
                  <a:srgbClr val="000000"/>
                </a:solidFill>
              </a:rPr>
              <a:t>effective</a:t>
            </a:r>
            <a:r>
              <a:rPr lang="en" sz="2400">
                <a:solidFill>
                  <a:srgbClr val="000000"/>
                </a:solidFill>
              </a:rPr>
              <a:t> DFAs for </a:t>
            </a:r>
            <a:r>
              <a:rPr b="1" lang="en" sz="2400">
                <a:solidFill>
                  <a:srgbClr val="000000"/>
                </a:solidFill>
              </a:rPr>
              <a:t>F</a:t>
            </a:r>
            <a:r>
              <a:rPr lang="en" sz="2400">
                <a:solidFill>
                  <a:srgbClr val="000000"/>
                </a:solidFill>
              </a:rPr>
              <a:t> are the union of all </a:t>
            </a:r>
            <a:r>
              <a:rPr i="1" lang="en" sz="2400">
                <a:solidFill>
                  <a:srgbClr val="000000"/>
                </a:solidFill>
              </a:rPr>
              <a:t>visible</a:t>
            </a:r>
            <a:r>
              <a:rPr lang="en" sz="2400">
                <a:solidFill>
                  <a:srgbClr val="000000"/>
                </a:solidFill>
              </a:rPr>
              <a:t> DFAs at the call-site.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364266"/>
            <a:ext cx="8520600" cy="598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string fn (string s = "foo", bool b = true)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return (b) ? s : "";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    assert(fn()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string fn (string, bool); // Hides previous DFAs!!!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   //assert(fn()      == "foo"); // No longer compiles!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//assert(fn("bar") == "bar"); // No longer compiles!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string fn (string, bool = false);  // Hides previous DFAs!!!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string fn (string = "baz", bool);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    // Both parameters now have DFAs.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21      assert(fn() == "");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22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23  }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32" name="Shape 232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examples/slide28.cpp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/>
              <a:t>sing declarations can cause surprises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( Core issues 1551 and 1907 )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95950"/>
            <a:ext cx="8520600" cy="611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Expressions that are evaluated when there are fewer provided arguments to a function call than the number of parameters specified in the function definition.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211866"/>
            <a:ext cx="8520600" cy="598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namespace N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    auto fn (string a, string b = "bar") { return a + b;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using N::fn;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void in_the_middle () { assert(fn("foo") == "foobar");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struct C {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namespace N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  // using-decl makes this next, new DFA visible outside N...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auto fn (string = "foo", string);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   auto fn (C c) { return "C"; } // but not these overloads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auto fn () { return  "";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in_the_middle();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    assert(fn() == "foobar"); // Not ambiguous!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      //assert(fn(C()) == "C");   // Does not compile!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21      assert(N::fn(C()) == "C");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22  }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45" name="Shape 245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examples/slide30.cpp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DFAs on base member functions are visible...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struct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auto fn (string s = "foo")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    { return s;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struct Derived : Base {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  Derived 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assert(d.fn()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   assert(d.Base::fn()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}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58" name="Shape 258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examples/slide32.cpp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unless you hide them with your own member function declarations...</a:t>
            </a: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2118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struct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auto fn (string s = "foo") { return s;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struct Derived :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    auto fn (bool) { return "char"; } // Hides Base::fn!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Base b; assert(b.fn()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    Derived 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  //assert(d.fn()       == "foo"); // Does not compile!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assert(d.Base::fn()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assert(d.fn("foo")  == "char");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    // Slightly unnerving!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  }</a:t>
            </a: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71" name="Shape 271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examples/slide34.cpp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but you can unhide them with using- declarations in the class definition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struct Base { auto fn (string s = "foo") { return s; }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struct D_one : Base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    void fn (char);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    using Base::fn; // Bring Base names back into overload set!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struct D_two : Base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    using Base::fn;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  auto fn (string s = "bar")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{ return s + "!!!"; } // Hides Base::fn!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    Base b; assert(b.fn()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D_one d_one; assert(d_one.fn()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      D_two d_two; assert(d_two.fn()       == "bar!!!");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21                   assert(d_two.Base::fn()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22  }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284" name="Shape 284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examples/slide36.cpp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DFAs on overridden virtual member functions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methods and DFA do not play nicely with each other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struct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virtual string fn (string s = "foo") { return s;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struct Derived :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    virtual string fn (string s) 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    { return s + "!!!";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Base b;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  assert(b.fn()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    Derived 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//assert(d.fn() == "foo!!!"); // Does not compile!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}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03" name="Shape 303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examples/slide39.cpp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that’s annoying. What can we do about it?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struct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auto fn (string s = "foo") { return do_fn(s);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 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    virtual string do_fn (string s) { return s;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struct Derived :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virtual string do_fn (string s) 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   { return s + "!!!";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Base b; assert(b.fn()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Derived d; assert(d.fn() == "foo!!!");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}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examples/slide41.cpp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what if we provide a DFA for both virtual functions?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struct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virtual string fn (string s =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"foo"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{ return s;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struct Derived :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    virtual string fn (string s =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"bar"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override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    { return s +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"!!!"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  Base b; assert(b.fn() ==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"foo"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    Derived d; assert(d.fn() ==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"bar!!!"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    Base &amp; b_ref_to_d = 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assert(b_ref_to_d.fn() ==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"foo!!!"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}</a:t>
            </a: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29" name="Shape 329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examples/slide43.cpp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Looking at either function definition alone, you might not expect you could possibly get a result of </a:t>
            </a:r>
            <a:r>
              <a:rPr lang="en"/>
              <a:t>"</a:t>
            </a:r>
            <a:r>
              <a:rPr lang="en"/>
              <a:t>foo!!!</a:t>
            </a:r>
            <a:r>
              <a:rPr lang="en"/>
              <a:t>"</a:t>
            </a: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So, what can we do to avoid shooting ourselves in the foot?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struct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    auto fn ()      { return do_fn(get_fn_default());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    auto fn (string x) { return do_fn(x);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 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    virtual string do_fn (string s)  { return s;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    virtual string get_fn_default () { return "foo";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struct Derived :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private: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virtual string do_fn (string s) override  { return s + "!!!";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  virtual string get_fn_default () override { return "bar";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    Base b; assert(b.fn() == "foo");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      Derived d; assert(d.fn() == "bar!!!");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21      Base &amp; b_ref_to_d = d; assert(b_ref_to_d.fn() == "bar!!!");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22  }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48" name="Shape 348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examples/slide46.cpp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is that really any better?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Here Come the Templates</a:t>
            </a: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argument instantiation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Function default argument or default function argument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36626"/>
            <a:ext cx="8520600" cy="383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“</a:t>
            </a:r>
            <a:r>
              <a:rPr lang="en" sz="3000">
                <a:solidFill>
                  <a:srgbClr val="000000"/>
                </a:solidFill>
              </a:rPr>
              <a:t>d</a:t>
            </a:r>
            <a:r>
              <a:rPr lang="en" sz="3000">
                <a:solidFill>
                  <a:srgbClr val="000000"/>
                </a:solidFill>
              </a:rPr>
              <a:t>efault argument” appears 140 times in the latest C++ working draft paper</a:t>
            </a:r>
            <a:r>
              <a:rPr baseline="30000" lang="en" sz="3000">
                <a:solidFill>
                  <a:srgbClr val="000000"/>
                </a:solidFill>
              </a:rPr>
              <a:t>[1]</a:t>
            </a:r>
            <a:r>
              <a:rPr lang="en" sz="3000">
                <a:solidFill>
                  <a:srgbClr val="000000"/>
                </a:solidFill>
              </a:rPr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Most relevant section in the standard is [dcl.fct.default] (11.3.6 Default arguments)</a:t>
            </a:r>
            <a:r>
              <a:rPr baseline="30000" lang="en" sz="3000">
                <a:solidFill>
                  <a:srgbClr val="000000"/>
                </a:solidFill>
              </a:rPr>
              <a:t>[1]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To mirror “default template argument”, we’ll use “default function argument” (DFA)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  <p:sp>
        <p:nvSpPr>
          <p:cNvPr id="83" name="Shape 83"/>
          <p:cNvSpPr txBox="1"/>
          <p:nvPr/>
        </p:nvSpPr>
        <p:spPr>
          <a:xfrm>
            <a:off x="464100" y="6193675"/>
            <a:ext cx="73362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 </a:t>
            </a:r>
            <a:r>
              <a:rPr lang="en"/>
              <a:t>http://www.open-std.org/jtc1/sc22/wg21/docs/papers/2017/n4687.pdf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See paragraph 11 of [temp.inst] (17.8.1 Template instantiation)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For a function template (and presumably a member function of a class template), DFAs are not always </a:t>
            </a:r>
            <a:r>
              <a:rPr i="1" lang="en" sz="3000">
                <a:solidFill>
                  <a:srgbClr val="000000"/>
                </a:solidFill>
              </a:rPr>
              <a:t>completely</a:t>
            </a:r>
            <a:r>
              <a:rPr lang="en" sz="3000">
                <a:solidFill>
                  <a:srgbClr val="000000"/>
                </a:solidFill>
              </a:rPr>
              <a:t> parsed until the template has been called in a way that requires the DFA.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template 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auto fn (int n = get(T()))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{ return n;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class A {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auto get (A) { return 42;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assert(fn&lt;A&gt;() == 42);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}</a:t>
            </a: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80" name="Shape 380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examples/slide51.cpp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what if the parameter and the DFA are not dependent upon a template argument?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template 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auto fn (int n = bool{42}) // MSVC = Nope!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{                          // Clang = Nope!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    return n;              // GCC = Why not!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    assert(fn&lt;int&gt;(1) == 1); // GCC = Whynot!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//assert(fn&lt;int&gt;() == 42); // GCC = Nope!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}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393" name="Shape 393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examples/slide53.cpp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about a dependent default argument expression, that is invalid when types are substituted, but never used?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template &lt;typename 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auto fn (int n = T{42}) // MSVC = Sure!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{                       // Clang = Sure!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    return n;           // GCC = Sure!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    assert(fn&lt;bool&gt;(1) == 1); // MSVC = Why not!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                            // Clang = Why not!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                          // GCC = Why not!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//assert(fn&lt;bool&gt;() == 42); // MSVC = Nope!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                              // Clang = Nope!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                                // GCC = Nope!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}</a:t>
            </a: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06" name="Shape 406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examples/slide55.cpp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What can be done about this mess?</a:t>
            </a:r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Coding guidelines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Code Review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Static analysis tools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Unit testing</a:t>
            </a: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But what about...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Example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std::experimental::source_location</a:t>
            </a: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2118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#include &lt;experimental/source_location&gt;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#include &lt;iostream&gt;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using namespace std;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using loc = experimental::source_location;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void my_assert(bool test, const char* reason,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               loc location = loc::current())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if (!test)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     cout &lt;&lt; "Assertion failed: " &lt;&lt; location.file_name &lt;&lt; ":"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            &lt;&lt; location.line &lt;&lt; ":" &lt;&lt; location.column &lt;&lt; ": 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              &lt;&lt; "in function " &lt;&lt; location.function_name &lt;&lt; ": 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              &lt;&lt; reason &lt;&lt; std::endl;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21  {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22      // will print out with correct filename,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23      // line and column numbers, and function name.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24      my_assert(false, "On purpose");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25  }</a:t>
            </a: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43" name="Shape 443"/>
          <p:cNvSpPr txBox="1"/>
          <p:nvPr/>
        </p:nvSpPr>
        <p:spPr>
          <a:xfrm>
            <a:off x="3468900" y="64259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examples/slide61.cpp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Run-time and compile-time code paths for constexpr functions</a:t>
            </a: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enum class tag { compiletime, runtime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tag runtime () { return tag::runtime;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int identity (int n) { return n;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constexpr int fn (int n, tag t = runtime())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    return (t == tag::runtime) ? identity(n)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                               : n * n;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//static_assert(fn(4) == 16,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""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); // Does not compile!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    assert(fn(4) == 4);  // Selects runtime path!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// Selects compile-time path!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static_assert(fn(4, tag::compiletime) == 16, 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""</a:t>
            </a: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}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56" name="Shape 456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examples/slide63.cpp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was this virtual function dispatched from?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static unordered_map&lt;int, string&gt; types;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template &lt;typename T&gt; static int register_type() // Assume REGISTER macro wrapper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 { types[T::_id] = T::name; return T::_id;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struct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    using self_t = Base; constexpr static int _id = 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    constexpr static const char* name = "Base";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    virtual string fn (int id = self_t::_id) =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REGISTER(Base);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struct Derived : Base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16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17      using self_t = Derived; constexpr static int _id = 2;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18      constexpr static const char* name = "Derived";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19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20      virtual string fn (int id = self_t::_id) override { return types[id];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21  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22  REGISTER(Derived);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23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24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25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26      Derived d; assert(d.fn() == "Derived");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27      Base &amp; db = d; assert(db.fn() == "Base");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28  }</a:t>
            </a: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469" name="Shape 469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examples/slide65.cpp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FIN</a:t>
            </a: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364266"/>
            <a:ext cx="8520600" cy="572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   #include &lt;cassert&gt;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2   #include &lt;string&gt;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   using std::string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4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5   string fn (string s = "foo")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6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7      return 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9 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10  int main 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11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12      assert(fn("foobar") == "foobar");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13      assert(fn() == "foo");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14      return 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15  }</a:t>
            </a: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96" name="Shape 96"/>
          <p:cNvSpPr txBox="1"/>
          <p:nvPr/>
        </p:nvSpPr>
        <p:spPr>
          <a:xfrm>
            <a:off x="3468900" y="6273575"/>
            <a:ext cx="220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examples/slide7.cpp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Default function arguments</a:t>
            </a:r>
            <a:r>
              <a:rPr lang="en"/>
              <a:t> can not...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87816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function arguments can not...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945073"/>
            <a:ext cx="8520600" cy="556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700">
                <a:solidFill>
                  <a:srgbClr val="000000"/>
                </a:solidFill>
              </a:rPr>
              <a:t>appear in operator functions (except operator())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appear in a position where there is already a visible DFA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appear in a position where all parameters to the right do not have effective DFAs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appear in out-of-class definitions of member functions of class templates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appear in a friend declaration, unless that declaration is the only one in the translation unit and is an in-class friend function definition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appear in declarations of</a:t>
            </a:r>
          </a:p>
          <a:p>
            <a:pPr indent="-3365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pointers or references to functions</a:t>
            </a:r>
          </a:p>
          <a:p>
            <a:pPr indent="-33655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type alias declarations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appear in requires expressions (concepts)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appear in explicitly defaulted member functions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appear in user-defined literal declarations/definitions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be provided for the first parameter of special member functions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be provided for the first parameter of an initializer_list constructor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be provided for the size_t parameter of allocation functions (i.e. new)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be provided for a parameter pack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be used to deduce a template type-parameter</a:t>
            </a:r>
          </a:p>
          <a:p>
            <a:pPr indent="-3365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700">
                <a:solidFill>
                  <a:srgbClr val="000000"/>
                </a:solidFill>
              </a:rPr>
              <a:t>differ for an inline function defined in multiple translation units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