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ontserrat" panose="020B0604020202020204" charset="0"/>
      <p:regular r:id="rId13"/>
      <p:bold r:id="rId14"/>
    </p:embeddedFont>
    <p:embeddedFont>
      <p:font typeface="La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156216175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161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1207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0779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09160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28600" rtl="0">
              <a:spcBef>
                <a:spcPts val="0"/>
              </a:spcBef>
            </a:pPr>
            <a:r>
              <a:rPr lang="en"/>
              <a:t>The Uploader component must run on both Windows (7 or higher) and MacOS. While the Server component must be able run on a Virtual Machine provided by ITS </a:t>
            </a:r>
          </a:p>
          <a:p>
            <a:pPr marL="457200" lvl="0" indent="-228600" rtl="0">
              <a:spcBef>
                <a:spcPts val="0"/>
              </a:spcBef>
            </a:pPr>
            <a:r>
              <a:rPr lang="en"/>
              <a:t>Students and Graders must be authenticated using the SIUE’s Central Authentication Service (CAS)</a:t>
            </a:r>
          </a:p>
          <a:p>
            <a:pPr marL="457200" lvl="0" indent="-228600" rtl="0">
              <a:spcBef>
                <a:spcPts val="0"/>
              </a:spcBef>
            </a:pPr>
            <a:r>
              <a:rPr lang="en"/>
              <a:t>The Uploader component must generate, print, and scan QR codes. These QR codes will match students to their specific assignments.  Additionally, there are going to be “dummy” QR codes for students who forget their QR codes when turning in their assignments. </a:t>
            </a:r>
          </a:p>
          <a:p>
            <a:pPr marL="457200" lvl="0" indent="-228600" rtl="0">
              <a:spcBef>
                <a:spcPts val="0"/>
              </a:spcBef>
            </a:pPr>
            <a:r>
              <a:rPr lang="en"/>
              <a:t>The Uploader component can either store scanned PDFs into just the local filesystem or the local filesystem and the database hosted on the server. </a:t>
            </a:r>
          </a:p>
          <a:p>
            <a:pPr marL="457200" lvl="0" indent="-228600" rtl="0">
              <a:spcBef>
                <a:spcPts val="0"/>
              </a:spcBef>
            </a:pPr>
            <a:r>
              <a:rPr lang="en"/>
              <a:t>The Server component exists to present students the assignments that we matched to them.  The assignments will be stored and presented in PDF format.</a:t>
            </a:r>
          </a:p>
          <a:p>
            <a:pPr marL="457200" lvl="0" indent="-228600" rtl="0">
              <a:spcBef>
                <a:spcPts val="0"/>
              </a:spcBef>
            </a:pPr>
            <a:r>
              <a:rPr lang="en"/>
              <a:t>When documents are finally uploaded to the Server, the server will email each student in the class a link to their test. </a:t>
            </a:r>
          </a:p>
        </p:txBody>
      </p:sp>
    </p:spTree>
    <p:extLst>
      <p:ext uri="{BB962C8B-B14F-4D97-AF65-F5344CB8AC3E}">
        <p14:creationId xmlns:p14="http://schemas.microsoft.com/office/powerpoint/2010/main" val="2250456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28600" rtl="0">
              <a:spcBef>
                <a:spcPts val="0"/>
              </a:spcBef>
            </a:pPr>
            <a:r>
              <a:rPr lang="en"/>
              <a:t>Both components will be written in Java. </a:t>
            </a:r>
          </a:p>
          <a:p>
            <a:pPr marL="457200" lvl="0" indent="-228600" rtl="0">
              <a:spcBef>
                <a:spcPts val="0"/>
              </a:spcBef>
            </a:pPr>
            <a:r>
              <a:rPr lang="en"/>
              <a:t>Since both components will be GUI driven, our overall architecture for both will be Model-View-Controller (MVC) based.  </a:t>
            </a:r>
          </a:p>
          <a:p>
            <a:pPr marL="457200" lvl="0" indent="-228600" rtl="0">
              <a:spcBef>
                <a:spcPts val="0"/>
              </a:spcBef>
            </a:pPr>
            <a:r>
              <a:rPr lang="en"/>
              <a:t>The “Uploader” will be an JavaFX based desktop application. </a:t>
            </a:r>
          </a:p>
          <a:p>
            <a:pPr marL="457200" lvl="0" indent="-228600" rtl="0">
              <a:spcBef>
                <a:spcPts val="0"/>
              </a:spcBef>
            </a:pPr>
            <a:r>
              <a:rPr lang="en"/>
              <a:t>The “Server” will be a Spring based web application. </a:t>
            </a:r>
          </a:p>
          <a:p>
            <a:pPr marL="457200" lvl="0" indent="-228600" rtl="0">
              <a:spcBef>
                <a:spcPts val="0"/>
              </a:spcBef>
            </a:pPr>
            <a:r>
              <a:rPr lang="en"/>
              <a:t>The Uploader will communicate to the Server using a Representational State Transfer (REST) based web API. </a:t>
            </a:r>
          </a:p>
          <a:p>
            <a:pPr marL="457200" lvl="0" indent="-228600" rtl="0">
              <a:spcBef>
                <a:spcPts val="0"/>
              </a:spcBef>
            </a:pPr>
            <a:r>
              <a:rPr lang="en"/>
              <a:t>The Uploader will have an embedded SQLite database while the Server will have a MariaDB database. </a:t>
            </a:r>
          </a:p>
          <a:p>
            <a:pPr marL="457200" lvl="0" indent="-228600" rtl="0">
              <a:spcBef>
                <a:spcPts val="0"/>
              </a:spcBef>
            </a:pPr>
            <a:r>
              <a:rPr lang="en"/>
              <a:t>The algorithm by which we process scanned PDFs of assignments will have a parallel pipelined architecture where we will scatter a massive PDF of all assignments into individual pages, then map on scanning Universally Unique IDs off of QR codes, then map on matching those UUIDs to students, and then reduce by inserting all assignments into the local and remote databases.  </a:t>
            </a:r>
          </a:p>
        </p:txBody>
      </p:sp>
    </p:spTree>
    <p:extLst>
      <p:ext uri="{BB962C8B-B14F-4D97-AF65-F5344CB8AC3E}">
        <p14:creationId xmlns:p14="http://schemas.microsoft.com/office/powerpoint/2010/main" val="420586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5836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797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34323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658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wrap="square"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wrap="square" lIns="91425" tIns="91425" rIns="91425" bIns="91425" anchor="t" anchorCtr="0"/>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2069400"/>
          </a:xfrm>
          <a:prstGeom prst="rect">
            <a:avLst/>
          </a:prstGeom>
        </p:spPr>
        <p:txBody>
          <a:bodyPr wrap="square" lIns="91425" tIns="91425" rIns="91425" bIns="91425" anchor="t" anchorCtr="0">
            <a:noAutofit/>
          </a:bodyPr>
          <a:lstStyle/>
          <a:p>
            <a:pPr lvl="0">
              <a:spcBef>
                <a:spcPts val="0"/>
              </a:spcBef>
              <a:buNone/>
            </a:pPr>
            <a:r>
              <a:rPr lang="en"/>
              <a:t>Electronically Returned Assignments</a:t>
            </a:r>
          </a:p>
        </p:txBody>
      </p:sp>
      <p:sp>
        <p:nvSpPr>
          <p:cNvPr id="135" name="Shape 135"/>
          <p:cNvSpPr txBox="1">
            <a:spLocks noGrp="1"/>
          </p:cNvSpPr>
          <p:nvPr>
            <p:ph type="subTitle" idx="1"/>
          </p:nvPr>
        </p:nvSpPr>
        <p:spPr>
          <a:xfrm>
            <a:off x="4407925" y="3924925"/>
            <a:ext cx="4462500" cy="1029900"/>
          </a:xfrm>
          <a:prstGeom prst="rect">
            <a:avLst/>
          </a:prstGeom>
        </p:spPr>
        <p:txBody>
          <a:bodyPr wrap="square" lIns="91425" tIns="91425" rIns="91425" bIns="91425" anchor="t" anchorCtr="0">
            <a:noAutofit/>
          </a:bodyPr>
          <a:lstStyle/>
          <a:p>
            <a:pPr marL="0" lvl="0" indent="0" rtl="0">
              <a:spcBef>
                <a:spcPts val="0"/>
              </a:spcBef>
              <a:buNone/>
            </a:pPr>
            <a:r>
              <a:rPr lang="en"/>
              <a:t>A Senior Project By: 	Zachary Auer</a:t>
            </a:r>
          </a:p>
          <a:p>
            <a:pPr marL="1371600" lvl="0" indent="457200" rtl="0">
              <a:spcBef>
                <a:spcPts val="0"/>
              </a:spcBef>
              <a:buNone/>
            </a:pPr>
            <a:r>
              <a:rPr lang="en"/>
              <a:t>Joshua Raben,</a:t>
            </a:r>
          </a:p>
          <a:p>
            <a:pPr marL="457200" lvl="0" indent="457200" rtl="0">
              <a:spcBef>
                <a:spcPts val="0"/>
              </a:spcBef>
              <a:buNone/>
            </a:pPr>
            <a:r>
              <a:rPr lang="en"/>
              <a:t> CS425	Michael Rhodes,</a:t>
            </a:r>
          </a:p>
          <a:p>
            <a:pPr marL="0" lvl="0" indent="457200" rtl="0">
              <a:spcBef>
                <a:spcPts val="0"/>
              </a:spcBef>
              <a:buNone/>
            </a:pPr>
            <a:r>
              <a:rPr lang="en"/>
              <a:t>  17 Oct 2017	Cameron Scott </a:t>
            </a:r>
          </a:p>
          <a:p>
            <a:pPr marL="1371600" lvl="0" indent="457200" rtl="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n"/>
              <a:t>Quality Plan (cont.)</a:t>
            </a:r>
          </a:p>
        </p:txBody>
      </p:sp>
      <p:sp>
        <p:nvSpPr>
          <p:cNvPr id="207" name="Shape 207"/>
          <p:cNvSpPr txBox="1">
            <a:spLocks noGrp="1"/>
          </p:cNvSpPr>
          <p:nvPr>
            <p:ph type="body" idx="1"/>
          </p:nvPr>
        </p:nvSpPr>
        <p:spPr>
          <a:xfrm>
            <a:off x="1012925" y="1014950"/>
            <a:ext cx="7455000" cy="3587100"/>
          </a:xfrm>
          <a:prstGeom prst="rect">
            <a:avLst/>
          </a:prstGeom>
        </p:spPr>
        <p:txBody>
          <a:bodyPr wrap="square" lIns="91425" tIns="91425" rIns="91425" bIns="91425" anchor="t" anchorCtr="0">
            <a:noAutofit/>
          </a:bodyPr>
          <a:lstStyle/>
          <a:p>
            <a:pPr lvl="0">
              <a:lnSpc>
                <a:spcPct val="100000"/>
              </a:lnSpc>
              <a:spcBef>
                <a:spcPts val="0"/>
              </a:spcBef>
              <a:buNone/>
            </a:pPr>
            <a:r>
              <a:rPr lang="en" sz="1200" b="1" dirty="0"/>
              <a:t>Unit Testing </a:t>
            </a:r>
            <a:r>
              <a:rPr lang="en" sz="1200" dirty="0"/>
              <a:t>(occurs each sprint during development)</a:t>
            </a:r>
          </a:p>
          <a:p>
            <a:pPr marL="457200" lvl="0" indent="-228600" rtl="0">
              <a:lnSpc>
                <a:spcPct val="100000"/>
              </a:lnSpc>
              <a:spcBef>
                <a:spcPts val="0"/>
              </a:spcBef>
            </a:pPr>
            <a:r>
              <a:rPr lang="en" sz="1200" dirty="0"/>
              <a:t>Each member will test their code individually before integrating</a:t>
            </a:r>
          </a:p>
          <a:p>
            <a:pPr lvl="0" rtl="0">
              <a:lnSpc>
                <a:spcPct val="100000"/>
              </a:lnSpc>
              <a:spcBef>
                <a:spcPts val="0"/>
              </a:spcBef>
              <a:buNone/>
            </a:pPr>
            <a:r>
              <a:rPr lang="en" sz="1200" b="1" dirty="0"/>
              <a:t>Client Acceptance Testing </a:t>
            </a:r>
            <a:r>
              <a:rPr lang="en" sz="1200" dirty="0"/>
              <a:t>(occurs each sprint after development)</a:t>
            </a:r>
          </a:p>
          <a:p>
            <a:pPr marL="457200" lvl="0" indent="-228600" rtl="0">
              <a:lnSpc>
                <a:spcPct val="100000"/>
              </a:lnSpc>
              <a:spcBef>
                <a:spcPts val="0"/>
              </a:spcBef>
            </a:pPr>
            <a:r>
              <a:rPr lang="en" sz="1200" dirty="0"/>
              <a:t>Show our client what we have developed in each sprint</a:t>
            </a:r>
          </a:p>
          <a:p>
            <a:pPr lvl="0" rtl="0">
              <a:lnSpc>
                <a:spcPct val="100000"/>
              </a:lnSpc>
              <a:spcBef>
                <a:spcPts val="0"/>
              </a:spcBef>
              <a:buNone/>
            </a:pPr>
            <a:r>
              <a:rPr lang="en" sz="1200" b="1" dirty="0"/>
              <a:t>Field Testing </a:t>
            </a:r>
            <a:r>
              <a:rPr lang="en" sz="1200" dirty="0"/>
              <a:t>(occurs when we have finished the core element of PDF processing)</a:t>
            </a:r>
          </a:p>
          <a:p>
            <a:pPr marL="457200" lvl="0" indent="-228600" rtl="0">
              <a:lnSpc>
                <a:spcPct val="100000"/>
              </a:lnSpc>
              <a:spcBef>
                <a:spcPts val="0"/>
              </a:spcBef>
            </a:pPr>
            <a:r>
              <a:rPr lang="en" sz="1200" dirty="0"/>
              <a:t>Walk through the entire process that is expected to occur in the workplace</a:t>
            </a:r>
          </a:p>
          <a:p>
            <a:pPr marL="457200" lvl="0" indent="-228600" rtl="0">
              <a:lnSpc>
                <a:spcPct val="100000"/>
              </a:lnSpc>
              <a:spcBef>
                <a:spcPts val="0"/>
              </a:spcBef>
            </a:pPr>
            <a:r>
              <a:rPr lang="en" sz="1200" dirty="0"/>
              <a:t>Stress test our software to ensure that it is scalable</a:t>
            </a:r>
          </a:p>
          <a:p>
            <a:pPr lvl="0" rtl="0">
              <a:lnSpc>
                <a:spcPct val="100000"/>
              </a:lnSpc>
              <a:spcBef>
                <a:spcPts val="0"/>
              </a:spcBef>
              <a:buNone/>
            </a:pPr>
            <a:r>
              <a:rPr lang="en" sz="1200" b="1" dirty="0"/>
              <a:t>Usability Testing</a:t>
            </a:r>
            <a:r>
              <a:rPr lang="en" sz="1200" dirty="0"/>
              <a:t> (occurs when we have a beta release of our software)</a:t>
            </a:r>
          </a:p>
          <a:p>
            <a:pPr marL="457200" lvl="0" indent="-228600" rtl="0">
              <a:lnSpc>
                <a:spcPct val="100000"/>
              </a:lnSpc>
              <a:spcBef>
                <a:spcPts val="0"/>
              </a:spcBef>
            </a:pPr>
            <a:r>
              <a:rPr lang="en" sz="1200" dirty="0"/>
              <a:t>Make sure that teachers and teacher’s assistance are able to easily use our software</a:t>
            </a:r>
          </a:p>
          <a:p>
            <a:pPr lvl="0">
              <a:lnSpc>
                <a:spcPct val="100000"/>
              </a:lnSpc>
              <a:spcBef>
                <a:spcPts val="0"/>
              </a:spcBef>
              <a:buNone/>
            </a:pPr>
            <a:endParaRPr sz="1200" dirty="0"/>
          </a:p>
        </p:txBody>
      </p:sp>
      <p:sp>
        <p:nvSpPr>
          <p:cNvPr id="208" name="Shape 208"/>
          <p:cNvSpPr txBox="1"/>
          <p:nvPr/>
        </p:nvSpPr>
        <p:spPr>
          <a:xfrm>
            <a:off x="3355200" y="4478750"/>
            <a:ext cx="49812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Cameron Scott</a:t>
            </a:r>
          </a:p>
        </p:txBody>
      </p:sp>
      <p:sp>
        <p:nvSpPr>
          <p:cNvPr id="209" name="Shape 209"/>
          <p:cNvSpPr txBox="1"/>
          <p:nvPr/>
        </p:nvSpPr>
        <p:spPr>
          <a:xfrm>
            <a:off x="153750" y="4478750"/>
            <a:ext cx="7410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Slide 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n"/>
              <a:t>Overview</a:t>
            </a:r>
          </a:p>
        </p:txBody>
      </p:sp>
      <p:sp>
        <p:nvSpPr>
          <p:cNvPr id="141" name="Shape 141"/>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marL="457200" lvl="0" indent="-355600" rtl="0">
              <a:spcBef>
                <a:spcPts val="0"/>
              </a:spcBef>
              <a:buSzPct val="100000"/>
            </a:pPr>
            <a:r>
              <a:rPr lang="en" sz="2000"/>
              <a:t>Team Introductions</a:t>
            </a:r>
          </a:p>
          <a:p>
            <a:pPr lvl="0" rtl="0">
              <a:spcBef>
                <a:spcPts val="0"/>
              </a:spcBef>
              <a:buNone/>
            </a:pPr>
            <a:endParaRPr sz="2000"/>
          </a:p>
          <a:p>
            <a:pPr marL="457200" lvl="0" indent="-355600" rtl="0">
              <a:spcBef>
                <a:spcPts val="0"/>
              </a:spcBef>
              <a:buSzPct val="100000"/>
            </a:pPr>
            <a:r>
              <a:rPr lang="en" sz="2000"/>
              <a:t>Product Requirements</a:t>
            </a:r>
          </a:p>
          <a:p>
            <a:pPr lvl="0" rtl="0">
              <a:spcBef>
                <a:spcPts val="0"/>
              </a:spcBef>
              <a:buNone/>
            </a:pPr>
            <a:endParaRPr sz="2000"/>
          </a:p>
          <a:p>
            <a:pPr marL="457200" lvl="0" indent="-355600" rtl="0">
              <a:spcBef>
                <a:spcPts val="0"/>
              </a:spcBef>
              <a:buSzPct val="100000"/>
            </a:pPr>
            <a:r>
              <a:rPr lang="en" sz="2000"/>
              <a:t>Product Plan</a:t>
            </a:r>
          </a:p>
        </p:txBody>
      </p:sp>
      <p:sp>
        <p:nvSpPr>
          <p:cNvPr id="142" name="Shape 142"/>
          <p:cNvSpPr txBox="1"/>
          <p:nvPr/>
        </p:nvSpPr>
        <p:spPr>
          <a:xfrm>
            <a:off x="153750" y="4478750"/>
            <a:ext cx="7410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Slide 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n"/>
              <a:t>Client</a:t>
            </a:r>
          </a:p>
        </p:txBody>
      </p:sp>
      <p:pic>
        <p:nvPicPr>
          <p:cNvPr id="148" name="Shape 148"/>
          <p:cNvPicPr preferRelativeResize="0"/>
          <p:nvPr/>
        </p:nvPicPr>
        <p:blipFill>
          <a:blip r:embed="rId3">
            <a:alphaModFix/>
          </a:blip>
          <a:stretch>
            <a:fillRect/>
          </a:stretch>
        </p:blipFill>
        <p:spPr>
          <a:xfrm>
            <a:off x="3407188" y="806325"/>
            <a:ext cx="2329633" cy="3530850"/>
          </a:xfrm>
          <a:prstGeom prst="rect">
            <a:avLst/>
          </a:prstGeom>
          <a:noFill/>
          <a:ln>
            <a:noFill/>
          </a:ln>
        </p:spPr>
      </p:pic>
      <p:sp>
        <p:nvSpPr>
          <p:cNvPr id="149" name="Shape 149"/>
          <p:cNvSpPr txBox="1"/>
          <p:nvPr/>
        </p:nvSpPr>
        <p:spPr>
          <a:xfrm>
            <a:off x="2160337" y="4339102"/>
            <a:ext cx="4981200" cy="503700"/>
          </a:xfrm>
          <a:prstGeom prst="rect">
            <a:avLst/>
          </a:prstGeom>
          <a:noFill/>
          <a:ln>
            <a:noFill/>
          </a:ln>
        </p:spPr>
        <p:txBody>
          <a:bodyPr wrap="square" lIns="91425" tIns="91425" rIns="91425" bIns="91425" anchor="t" anchorCtr="0">
            <a:noAutofit/>
          </a:bodyPr>
          <a:lstStyle/>
          <a:p>
            <a:pPr lvl="0" algn="ctr" rtl="0">
              <a:spcBef>
                <a:spcPts val="0"/>
              </a:spcBef>
              <a:buNone/>
            </a:pPr>
            <a:r>
              <a:rPr lang="en" dirty="0">
                <a:solidFill>
                  <a:srgbClr val="FFFFFF"/>
                </a:solidFill>
              </a:rPr>
              <a:t>Dr. Myron Jones (Southern Illinois University Edwardsville)</a:t>
            </a:r>
          </a:p>
        </p:txBody>
      </p:sp>
      <p:sp>
        <p:nvSpPr>
          <p:cNvPr id="150" name="Shape 150"/>
          <p:cNvSpPr txBox="1"/>
          <p:nvPr/>
        </p:nvSpPr>
        <p:spPr>
          <a:xfrm>
            <a:off x="153750" y="4478750"/>
            <a:ext cx="7410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Slide 2</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n"/>
              <a:t>Product Requirements</a:t>
            </a:r>
          </a:p>
        </p:txBody>
      </p:sp>
      <p:sp>
        <p:nvSpPr>
          <p:cNvPr id="156" name="Shape 156"/>
          <p:cNvSpPr txBox="1">
            <a:spLocks noGrp="1"/>
          </p:cNvSpPr>
          <p:nvPr>
            <p:ph type="body" idx="1"/>
          </p:nvPr>
        </p:nvSpPr>
        <p:spPr>
          <a:xfrm>
            <a:off x="1297500" y="1034450"/>
            <a:ext cx="7038900" cy="3444300"/>
          </a:xfrm>
          <a:prstGeom prst="rect">
            <a:avLst/>
          </a:prstGeom>
        </p:spPr>
        <p:txBody>
          <a:bodyPr wrap="square" lIns="91425" tIns="91425" rIns="91425" bIns="91425" anchor="t" anchorCtr="0">
            <a:noAutofit/>
          </a:bodyPr>
          <a:lstStyle/>
          <a:p>
            <a:pPr marL="457200" lvl="0" indent="-330200" rtl="0">
              <a:spcBef>
                <a:spcPts val="0"/>
              </a:spcBef>
              <a:buSzPct val="100000"/>
            </a:pPr>
            <a:r>
              <a:rPr lang="en" sz="1200" dirty="0"/>
              <a:t>NFRs</a:t>
            </a:r>
          </a:p>
          <a:p>
            <a:pPr marL="914400" lvl="1" indent="-330200" rtl="0">
              <a:spcBef>
                <a:spcPts val="0"/>
              </a:spcBef>
              <a:buSzPct val="100000"/>
            </a:pPr>
            <a:r>
              <a:rPr lang="en" sz="1200" dirty="0"/>
              <a:t>Two components: Uploader and Server</a:t>
            </a:r>
          </a:p>
          <a:p>
            <a:pPr marL="914400" lvl="1" indent="-330200" rtl="0">
              <a:spcBef>
                <a:spcPts val="0"/>
              </a:spcBef>
              <a:buSzPct val="100000"/>
            </a:pPr>
            <a:r>
              <a:rPr lang="en" sz="1200" dirty="0"/>
              <a:t>The Uploader must be a desktop app that runs on Windows and MacOS</a:t>
            </a:r>
          </a:p>
          <a:p>
            <a:pPr marL="914400" lvl="1" indent="-330200" rtl="0">
              <a:spcBef>
                <a:spcPts val="0"/>
              </a:spcBef>
              <a:buSzPct val="100000"/>
            </a:pPr>
            <a:r>
              <a:rPr lang="en" sz="1200" dirty="0"/>
              <a:t>The server must use CAS for authentication </a:t>
            </a:r>
          </a:p>
          <a:p>
            <a:pPr marL="457200" lvl="0" indent="-330200" rtl="0">
              <a:spcBef>
                <a:spcPts val="0"/>
              </a:spcBef>
              <a:buSzPct val="100000"/>
            </a:pPr>
            <a:r>
              <a:rPr lang="en" sz="1200" dirty="0"/>
              <a:t>FRs</a:t>
            </a:r>
          </a:p>
          <a:p>
            <a:pPr marL="914400" lvl="1" indent="-330200" rtl="0">
              <a:spcBef>
                <a:spcPts val="0"/>
              </a:spcBef>
              <a:buSzPct val="100000"/>
            </a:pPr>
            <a:r>
              <a:rPr lang="en" sz="1200" dirty="0"/>
              <a:t>The Uploader must generate,  print, and scan QR codes</a:t>
            </a:r>
          </a:p>
          <a:p>
            <a:pPr marL="914400" lvl="1" indent="-330200" rtl="0">
              <a:spcBef>
                <a:spcPts val="0"/>
              </a:spcBef>
              <a:buSzPct val="100000"/>
            </a:pPr>
            <a:r>
              <a:rPr lang="en" sz="1200" dirty="0"/>
              <a:t>The Uploader must either store PDFs locally or send them to the Server</a:t>
            </a:r>
          </a:p>
          <a:p>
            <a:pPr marL="914400" lvl="1" indent="-330200" rtl="0">
              <a:spcBef>
                <a:spcPts val="0"/>
              </a:spcBef>
              <a:buSzPct val="100000"/>
            </a:pPr>
            <a:r>
              <a:rPr lang="en" sz="1200" dirty="0"/>
              <a:t>The Server must store PDF versions of assignments for student viewing </a:t>
            </a:r>
          </a:p>
        </p:txBody>
      </p:sp>
      <p:sp>
        <p:nvSpPr>
          <p:cNvPr id="157" name="Shape 157"/>
          <p:cNvSpPr txBox="1"/>
          <p:nvPr/>
        </p:nvSpPr>
        <p:spPr>
          <a:xfrm>
            <a:off x="3355200" y="4478750"/>
            <a:ext cx="49812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Michael Rhodes</a:t>
            </a:r>
          </a:p>
        </p:txBody>
      </p:sp>
      <p:sp>
        <p:nvSpPr>
          <p:cNvPr id="158" name="Shape 158"/>
          <p:cNvSpPr txBox="1"/>
          <p:nvPr/>
        </p:nvSpPr>
        <p:spPr>
          <a:xfrm>
            <a:off x="153750" y="4478750"/>
            <a:ext cx="7410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Slide 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n"/>
              <a:t>Architecture</a:t>
            </a:r>
          </a:p>
        </p:txBody>
      </p:sp>
      <p:sp>
        <p:nvSpPr>
          <p:cNvPr id="164" name="Shape 164"/>
          <p:cNvSpPr txBox="1">
            <a:spLocks noGrp="1"/>
          </p:cNvSpPr>
          <p:nvPr>
            <p:ph type="body" idx="1"/>
          </p:nvPr>
        </p:nvSpPr>
        <p:spPr>
          <a:xfrm>
            <a:off x="1297500" y="938675"/>
            <a:ext cx="7038900" cy="3540000"/>
          </a:xfrm>
          <a:prstGeom prst="rect">
            <a:avLst/>
          </a:prstGeom>
        </p:spPr>
        <p:txBody>
          <a:bodyPr wrap="square" lIns="91425" tIns="91425" rIns="91425" bIns="91425" anchor="t" anchorCtr="0">
            <a:noAutofit/>
          </a:bodyPr>
          <a:lstStyle/>
          <a:p>
            <a:pPr marL="457200" lvl="0" indent="-228600" rtl="0">
              <a:spcBef>
                <a:spcPts val="0"/>
              </a:spcBef>
            </a:pPr>
            <a:r>
              <a:rPr lang="en" sz="1200" dirty="0"/>
              <a:t>Both components will be written in Java</a:t>
            </a:r>
          </a:p>
          <a:p>
            <a:pPr marL="457200" lvl="0" indent="-228600" rtl="0">
              <a:spcBef>
                <a:spcPts val="0"/>
              </a:spcBef>
            </a:pPr>
            <a:r>
              <a:rPr lang="en" sz="1200" dirty="0"/>
              <a:t>Classes will be organized into a Model-View-Controller based architecture</a:t>
            </a:r>
          </a:p>
          <a:p>
            <a:pPr marL="457200" lvl="0" indent="-228600" rtl="0">
              <a:spcBef>
                <a:spcPts val="0"/>
              </a:spcBef>
            </a:pPr>
            <a:r>
              <a:rPr lang="en" sz="1200" dirty="0"/>
              <a:t>The Uploader will be a desktop app that inputs assignments from a Scanner into our system</a:t>
            </a:r>
          </a:p>
          <a:p>
            <a:pPr marL="457200" lvl="0" indent="-228600" rtl="0">
              <a:spcBef>
                <a:spcPts val="0"/>
              </a:spcBef>
            </a:pPr>
            <a:r>
              <a:rPr lang="en" sz="1200" dirty="0"/>
              <a:t>The Server will be a web app that presents assignments to students</a:t>
            </a:r>
          </a:p>
          <a:p>
            <a:pPr marL="457200" lvl="0" indent="-228600" rtl="0">
              <a:spcBef>
                <a:spcPts val="0"/>
              </a:spcBef>
            </a:pPr>
            <a:r>
              <a:rPr lang="en" sz="1200" dirty="0"/>
              <a:t>Communication between the two components will be REST based. </a:t>
            </a:r>
          </a:p>
          <a:p>
            <a:pPr marL="457200" lvl="0" indent="-228600" rtl="0">
              <a:spcBef>
                <a:spcPts val="0"/>
              </a:spcBef>
            </a:pPr>
            <a:r>
              <a:rPr lang="en" dirty="0"/>
              <a:t>The algorithm for processing PDFs will be MapReduce based. </a:t>
            </a:r>
          </a:p>
        </p:txBody>
      </p:sp>
      <p:sp>
        <p:nvSpPr>
          <p:cNvPr id="165" name="Shape 165"/>
          <p:cNvSpPr txBox="1"/>
          <p:nvPr/>
        </p:nvSpPr>
        <p:spPr>
          <a:xfrm>
            <a:off x="3489300" y="4478750"/>
            <a:ext cx="49812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Michael Rhodes</a:t>
            </a:r>
          </a:p>
        </p:txBody>
      </p:sp>
      <p:sp>
        <p:nvSpPr>
          <p:cNvPr id="166" name="Shape 166"/>
          <p:cNvSpPr txBox="1"/>
          <p:nvPr/>
        </p:nvSpPr>
        <p:spPr>
          <a:xfrm>
            <a:off x="153750" y="4478750"/>
            <a:ext cx="7410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Slide 4</a:t>
            </a:r>
          </a:p>
        </p:txBody>
      </p:sp>
      <p:pic>
        <p:nvPicPr>
          <p:cNvPr id="167" name="Shape 167" descr="aglorithm.PNG"/>
          <p:cNvPicPr preferRelativeResize="0"/>
          <p:nvPr/>
        </p:nvPicPr>
        <p:blipFill>
          <a:blip r:embed="rId3">
            <a:alphaModFix/>
          </a:blip>
          <a:stretch>
            <a:fillRect/>
          </a:stretch>
        </p:blipFill>
        <p:spPr>
          <a:xfrm>
            <a:off x="1495467" y="2966662"/>
            <a:ext cx="5429450" cy="19477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n"/>
              <a:t>Major Milestones</a:t>
            </a:r>
          </a:p>
        </p:txBody>
      </p:sp>
      <p:sp>
        <p:nvSpPr>
          <p:cNvPr id="173" name="Shape 173"/>
          <p:cNvSpPr txBox="1">
            <a:spLocks noGrp="1"/>
          </p:cNvSpPr>
          <p:nvPr>
            <p:ph type="body" idx="1"/>
          </p:nvPr>
        </p:nvSpPr>
        <p:spPr>
          <a:xfrm>
            <a:off x="1297500" y="987110"/>
            <a:ext cx="7038900" cy="3597082"/>
          </a:xfrm>
          <a:prstGeom prst="rect">
            <a:avLst/>
          </a:prstGeom>
        </p:spPr>
        <p:txBody>
          <a:bodyPr wrap="square" lIns="91425" tIns="91425" rIns="91425" bIns="91425" anchor="t" anchorCtr="0">
            <a:noAutofit/>
          </a:bodyPr>
          <a:lstStyle/>
          <a:p>
            <a:pPr marL="457200" lvl="0" indent="-342900" rtl="0">
              <a:spcBef>
                <a:spcPts val="0"/>
              </a:spcBef>
              <a:buSzPct val="100000"/>
            </a:pPr>
            <a:r>
              <a:rPr lang="en" sz="1200" dirty="0"/>
              <a:t>QR Code </a:t>
            </a:r>
            <a:r>
              <a:rPr lang="en" sz="1200" dirty="0" smtClean="0"/>
              <a:t>Creation: Oct 21</a:t>
            </a:r>
            <a:r>
              <a:rPr lang="en" sz="1200" baseline="30000" dirty="0" smtClean="0"/>
              <a:t>st</a:t>
            </a:r>
            <a:r>
              <a:rPr lang="en" sz="1200" dirty="0" smtClean="0"/>
              <a:t> 2017 (Sprint 2)</a:t>
            </a:r>
            <a:endParaRPr lang="en" sz="1200" dirty="0"/>
          </a:p>
          <a:p>
            <a:pPr marL="457200" lvl="0" indent="-342900"/>
            <a:r>
              <a:rPr lang="en" sz="1200" dirty="0"/>
              <a:t>QR Code </a:t>
            </a:r>
            <a:r>
              <a:rPr lang="en" sz="1200" dirty="0" smtClean="0"/>
              <a:t>Scanning </a:t>
            </a:r>
            <a:r>
              <a:rPr lang="en" sz="1200" dirty="0"/>
              <a:t>: </a:t>
            </a:r>
            <a:r>
              <a:rPr lang="en" sz="1200" dirty="0" smtClean="0"/>
              <a:t>Nov 4</a:t>
            </a:r>
            <a:r>
              <a:rPr lang="en" sz="1200" baseline="30000" dirty="0" smtClean="0"/>
              <a:t>th</a:t>
            </a:r>
            <a:r>
              <a:rPr lang="en" sz="1200" dirty="0" smtClean="0"/>
              <a:t> 2017 (Sprint 3)</a:t>
            </a:r>
            <a:endParaRPr lang="en" sz="1200" dirty="0"/>
          </a:p>
          <a:p>
            <a:pPr marL="457200" lvl="0" indent="-342900" rtl="0">
              <a:spcBef>
                <a:spcPts val="0"/>
              </a:spcBef>
              <a:buSzPct val="100000"/>
            </a:pPr>
            <a:r>
              <a:rPr lang="en" sz="1200" dirty="0"/>
              <a:t>Offline </a:t>
            </a:r>
            <a:r>
              <a:rPr lang="en" sz="1200" dirty="0" smtClean="0"/>
              <a:t>Database : Nov 27</a:t>
            </a:r>
            <a:r>
              <a:rPr lang="en" sz="1200" baseline="30000" dirty="0" smtClean="0"/>
              <a:t>th</a:t>
            </a:r>
            <a:r>
              <a:rPr lang="en" sz="1200" dirty="0" smtClean="0"/>
              <a:t>  2017 (Sprint 4)</a:t>
            </a:r>
            <a:endParaRPr lang="en" sz="1200" dirty="0"/>
          </a:p>
          <a:p>
            <a:pPr marL="457200" lvl="0" indent="-342900"/>
            <a:r>
              <a:rPr lang="en" sz="1200" dirty="0"/>
              <a:t>Online </a:t>
            </a:r>
            <a:r>
              <a:rPr lang="en" sz="1200" dirty="0"/>
              <a:t>Database : Nov 27</a:t>
            </a:r>
            <a:r>
              <a:rPr lang="en" sz="1200" baseline="30000" dirty="0"/>
              <a:t>th</a:t>
            </a:r>
            <a:r>
              <a:rPr lang="en" sz="1200" dirty="0"/>
              <a:t>  </a:t>
            </a:r>
            <a:r>
              <a:rPr lang="en" sz="1200" dirty="0" smtClean="0"/>
              <a:t>2017 (Sprint </a:t>
            </a:r>
            <a:r>
              <a:rPr lang="en" sz="1200" dirty="0"/>
              <a:t>4)</a:t>
            </a:r>
            <a:endParaRPr lang="en" sz="1200" dirty="0"/>
          </a:p>
          <a:p>
            <a:pPr marL="457200" indent="-342900"/>
            <a:r>
              <a:rPr lang="en" sz="1200" dirty="0"/>
              <a:t>Ordering of multi-page PDF documents: </a:t>
            </a:r>
            <a:r>
              <a:rPr lang="en" sz="1200" dirty="0" smtClean="0"/>
              <a:t> Dec 11</a:t>
            </a:r>
            <a:r>
              <a:rPr lang="en" sz="1200" baseline="30000" dirty="0" smtClean="0"/>
              <a:t>th</a:t>
            </a:r>
            <a:r>
              <a:rPr lang="en" sz="1200" dirty="0" smtClean="0"/>
              <a:t> (Sprint 5)</a:t>
            </a:r>
            <a:endParaRPr lang="en" sz="1200" dirty="0" smtClean="0"/>
          </a:p>
          <a:p>
            <a:pPr marL="457200" lvl="0" indent="-342900" rtl="0">
              <a:spcBef>
                <a:spcPts val="0"/>
              </a:spcBef>
              <a:buSzPct val="100000"/>
            </a:pPr>
            <a:r>
              <a:rPr lang="en" sz="1200" dirty="0" smtClean="0"/>
              <a:t>ITS </a:t>
            </a:r>
            <a:r>
              <a:rPr lang="en" sz="1200" dirty="0"/>
              <a:t>Authentication </a:t>
            </a:r>
            <a:r>
              <a:rPr lang="en" sz="1200" dirty="0" smtClean="0"/>
              <a:t>implemented: Mar 12</a:t>
            </a:r>
            <a:r>
              <a:rPr lang="en" sz="1200" baseline="30000" dirty="0" smtClean="0"/>
              <a:t>th</a:t>
            </a:r>
            <a:r>
              <a:rPr lang="en" sz="1200" dirty="0" smtClean="0"/>
              <a:t> 2018 (Sprint 9)</a:t>
            </a:r>
            <a:endParaRPr lang="en" sz="1200" dirty="0"/>
          </a:p>
          <a:p>
            <a:pPr marL="457200" indent="-342900"/>
            <a:r>
              <a:rPr lang="en" sz="1200" dirty="0"/>
              <a:t>Archival of Class Files: </a:t>
            </a:r>
            <a:r>
              <a:rPr lang="en" sz="1200" dirty="0" smtClean="0"/>
              <a:t>Mar 26</a:t>
            </a:r>
            <a:r>
              <a:rPr lang="en" sz="1200" baseline="30000" dirty="0" smtClean="0"/>
              <a:t>th</a:t>
            </a:r>
            <a:r>
              <a:rPr lang="en" sz="1200" dirty="0" smtClean="0"/>
              <a:t> (Sprint 10)</a:t>
            </a:r>
            <a:endParaRPr lang="en" sz="1200" dirty="0" smtClean="0"/>
          </a:p>
          <a:p>
            <a:pPr marL="457200" lvl="0" indent="-342900" rtl="0">
              <a:spcBef>
                <a:spcPts val="0"/>
              </a:spcBef>
              <a:buSzPct val="100000"/>
            </a:pPr>
            <a:r>
              <a:rPr lang="en" sz="1200" dirty="0" smtClean="0"/>
              <a:t>Online </a:t>
            </a:r>
            <a:r>
              <a:rPr lang="en" sz="1200" dirty="0"/>
              <a:t>Server </a:t>
            </a:r>
            <a:r>
              <a:rPr lang="en" sz="1200" dirty="0" smtClean="0"/>
              <a:t>Interface: April 5</a:t>
            </a:r>
            <a:r>
              <a:rPr lang="en" sz="1200" baseline="30000" dirty="0" smtClean="0"/>
              <a:t>th</a:t>
            </a:r>
            <a:r>
              <a:rPr lang="en" sz="1200" dirty="0" smtClean="0"/>
              <a:t> (Sprint 11)</a:t>
            </a:r>
            <a:endParaRPr dirty="0"/>
          </a:p>
        </p:txBody>
      </p:sp>
      <p:sp>
        <p:nvSpPr>
          <p:cNvPr id="174" name="Shape 174"/>
          <p:cNvSpPr txBox="1"/>
          <p:nvPr/>
        </p:nvSpPr>
        <p:spPr>
          <a:xfrm>
            <a:off x="3355200" y="4478750"/>
            <a:ext cx="4981200" cy="503700"/>
          </a:xfrm>
          <a:prstGeom prst="rect">
            <a:avLst/>
          </a:prstGeom>
          <a:noFill/>
          <a:ln>
            <a:noFill/>
          </a:ln>
        </p:spPr>
        <p:txBody>
          <a:bodyPr wrap="square" lIns="91425" tIns="91425" rIns="91425" bIns="91425" anchor="t" anchorCtr="0">
            <a:noAutofit/>
          </a:bodyPr>
          <a:lstStyle/>
          <a:p>
            <a:pPr lvl="0" algn="r">
              <a:spcBef>
                <a:spcPts val="0"/>
              </a:spcBef>
              <a:buNone/>
            </a:pPr>
            <a:r>
              <a:rPr lang="en">
                <a:solidFill>
                  <a:srgbClr val="FFFFFF"/>
                </a:solidFill>
              </a:rPr>
              <a:t>Zachary Auer</a:t>
            </a:r>
          </a:p>
        </p:txBody>
      </p:sp>
      <p:sp>
        <p:nvSpPr>
          <p:cNvPr id="175" name="Shape 175"/>
          <p:cNvSpPr txBox="1"/>
          <p:nvPr/>
        </p:nvSpPr>
        <p:spPr>
          <a:xfrm>
            <a:off x="153750" y="4478750"/>
            <a:ext cx="7410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Slide 5</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
              <a:t>Risk Plan: Table</a:t>
            </a:r>
          </a:p>
        </p:txBody>
      </p:sp>
      <p:sp>
        <p:nvSpPr>
          <p:cNvPr id="181" name="Shape 181"/>
          <p:cNvSpPr txBox="1">
            <a:spLocks noGrp="1"/>
          </p:cNvSpPr>
          <p:nvPr>
            <p:ph type="body" idx="1"/>
          </p:nvPr>
        </p:nvSpPr>
        <p:spPr>
          <a:xfrm>
            <a:off x="978775" y="1014950"/>
            <a:ext cx="7455000" cy="3463800"/>
          </a:xfrm>
          <a:prstGeom prst="rect">
            <a:avLst/>
          </a:prstGeom>
        </p:spPr>
        <p:txBody>
          <a:bodyPr wrap="square" lIns="91425" tIns="91425" rIns="91425" bIns="91425" anchor="t" anchorCtr="0">
            <a:noAutofit/>
          </a:bodyPr>
          <a:lstStyle/>
          <a:p>
            <a:pPr lvl="0" rtl="0">
              <a:spcBef>
                <a:spcPts val="0"/>
              </a:spcBef>
              <a:buNone/>
            </a:pPr>
            <a:endParaRPr/>
          </a:p>
          <a:p>
            <a:pPr lvl="0" rtl="0">
              <a:spcBef>
                <a:spcPts val="0"/>
              </a:spcBef>
              <a:buNone/>
            </a:pPr>
            <a:endParaRPr/>
          </a:p>
        </p:txBody>
      </p:sp>
      <p:sp>
        <p:nvSpPr>
          <p:cNvPr id="182" name="Shape 182"/>
          <p:cNvSpPr txBox="1"/>
          <p:nvPr/>
        </p:nvSpPr>
        <p:spPr>
          <a:xfrm>
            <a:off x="109300" y="1491150"/>
            <a:ext cx="1951800" cy="2887200"/>
          </a:xfrm>
          <a:prstGeom prst="rect">
            <a:avLst/>
          </a:prstGeom>
          <a:noFill/>
          <a:ln>
            <a:noFill/>
          </a:ln>
        </p:spPr>
        <p:txBody>
          <a:bodyPr wrap="square" lIns="91425" tIns="91425" rIns="91425" bIns="91425" anchor="t" anchorCtr="0">
            <a:noAutofit/>
          </a:bodyPr>
          <a:lstStyle/>
          <a:p>
            <a:pPr marL="457200" lvl="0" indent="-228600" rtl="0">
              <a:spcBef>
                <a:spcPts val="0"/>
              </a:spcBef>
              <a:buClr>
                <a:srgbClr val="FFFFFF"/>
              </a:buClr>
              <a:buChar char="●"/>
            </a:pPr>
            <a:r>
              <a:rPr lang="en">
                <a:solidFill>
                  <a:srgbClr val="FFFFFF"/>
                </a:solidFill>
              </a:rPr>
              <a:t>Highest Scoring Risk is ITS resource allocation of the server.</a:t>
            </a:r>
          </a:p>
          <a:p>
            <a:pPr lvl="0" rtl="0">
              <a:spcBef>
                <a:spcPts val="0"/>
              </a:spcBef>
              <a:buNone/>
            </a:pPr>
            <a:endParaRPr>
              <a:solidFill>
                <a:srgbClr val="FFFFFF"/>
              </a:solidFill>
            </a:endParaRPr>
          </a:p>
          <a:p>
            <a:pPr marL="457200" lvl="0" indent="-228600" rtl="0">
              <a:spcBef>
                <a:spcPts val="0"/>
              </a:spcBef>
              <a:buClr>
                <a:srgbClr val="FFFFFF"/>
              </a:buClr>
              <a:buChar char="●"/>
            </a:pPr>
            <a:r>
              <a:rPr lang="en">
                <a:solidFill>
                  <a:srgbClr val="FFFFFF"/>
                </a:solidFill>
              </a:rPr>
              <a:t>Lowest Scoring is client unavailability.</a:t>
            </a:r>
          </a:p>
          <a:p>
            <a:pPr lvl="0" rtl="0">
              <a:spcBef>
                <a:spcPts val="0"/>
              </a:spcBef>
              <a:buNone/>
            </a:pPr>
            <a:endParaRPr>
              <a:solidFill>
                <a:srgbClr val="FFFFFF"/>
              </a:solidFill>
            </a:endParaRPr>
          </a:p>
          <a:p>
            <a:pPr marL="457200" lvl="0" indent="-228600" rtl="0">
              <a:spcBef>
                <a:spcPts val="0"/>
              </a:spcBef>
              <a:buClr>
                <a:srgbClr val="FFFFFF"/>
              </a:buClr>
              <a:buChar char="●"/>
            </a:pPr>
            <a:r>
              <a:rPr lang="en">
                <a:solidFill>
                  <a:srgbClr val="FFFFFF"/>
                </a:solidFill>
              </a:rPr>
              <a:t>What does this tell us?</a:t>
            </a:r>
          </a:p>
        </p:txBody>
      </p:sp>
      <p:pic>
        <p:nvPicPr>
          <p:cNvPr id="183" name="Shape 183"/>
          <p:cNvPicPr preferRelativeResize="0"/>
          <p:nvPr/>
        </p:nvPicPr>
        <p:blipFill>
          <a:blip r:embed="rId3">
            <a:alphaModFix/>
          </a:blip>
          <a:stretch>
            <a:fillRect/>
          </a:stretch>
        </p:blipFill>
        <p:spPr>
          <a:xfrm>
            <a:off x="2061050" y="857125"/>
            <a:ext cx="6525126" cy="3675191"/>
          </a:xfrm>
          <a:prstGeom prst="rect">
            <a:avLst/>
          </a:prstGeom>
          <a:noFill/>
          <a:ln>
            <a:noFill/>
          </a:ln>
        </p:spPr>
      </p:pic>
      <p:sp>
        <p:nvSpPr>
          <p:cNvPr id="184" name="Shape 184"/>
          <p:cNvSpPr txBox="1"/>
          <p:nvPr/>
        </p:nvSpPr>
        <p:spPr>
          <a:xfrm>
            <a:off x="3355200" y="4464025"/>
            <a:ext cx="49812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Joshua Raben</a:t>
            </a:r>
          </a:p>
        </p:txBody>
      </p:sp>
      <p:sp>
        <p:nvSpPr>
          <p:cNvPr id="185" name="Shape 185"/>
          <p:cNvSpPr txBox="1"/>
          <p:nvPr/>
        </p:nvSpPr>
        <p:spPr>
          <a:xfrm>
            <a:off x="153750" y="4478750"/>
            <a:ext cx="7410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Slide 6</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
              <a:t>Risk Plan: Strategy</a:t>
            </a:r>
          </a:p>
        </p:txBody>
      </p:sp>
      <p:sp>
        <p:nvSpPr>
          <p:cNvPr id="191" name="Shape 191"/>
          <p:cNvSpPr txBox="1">
            <a:spLocks noGrp="1"/>
          </p:cNvSpPr>
          <p:nvPr>
            <p:ph type="body" idx="1"/>
          </p:nvPr>
        </p:nvSpPr>
        <p:spPr>
          <a:xfrm>
            <a:off x="1012925" y="1014949"/>
            <a:ext cx="7552174" cy="3517579"/>
          </a:xfrm>
          <a:prstGeom prst="rect">
            <a:avLst/>
          </a:prstGeom>
        </p:spPr>
        <p:txBody>
          <a:bodyPr wrap="square" lIns="91425" tIns="91425" rIns="91425" bIns="91425" anchor="t" anchorCtr="0">
            <a:noAutofit/>
          </a:bodyPr>
          <a:lstStyle/>
          <a:p>
            <a:pPr lvl="0">
              <a:lnSpc>
                <a:spcPct val="50000"/>
              </a:lnSpc>
              <a:spcBef>
                <a:spcPts val="0"/>
              </a:spcBef>
              <a:buNone/>
            </a:pPr>
            <a:r>
              <a:rPr lang="en" b="1" dirty="0"/>
              <a:t>Risk </a:t>
            </a:r>
            <a:r>
              <a:rPr lang="en" b="1" dirty="0" smtClean="0"/>
              <a:t>Monitoring</a:t>
            </a:r>
          </a:p>
          <a:p>
            <a:pPr marL="457200" indent="-228600">
              <a:lnSpc>
                <a:spcPct val="75000"/>
              </a:lnSpc>
            </a:pPr>
            <a:r>
              <a:rPr lang="en" sz="1200" dirty="0" smtClean="0"/>
              <a:t>Risk </a:t>
            </a:r>
            <a:r>
              <a:rPr lang="en" sz="1200" dirty="0"/>
              <a:t>Assessment meeting in conjunction with Sprint Retro.  </a:t>
            </a:r>
          </a:p>
          <a:p>
            <a:pPr marL="914400" lvl="1" indent="-228600" rtl="0">
              <a:lnSpc>
                <a:spcPct val="50000"/>
              </a:lnSpc>
              <a:spcBef>
                <a:spcPts val="0"/>
              </a:spcBef>
            </a:pPr>
            <a:r>
              <a:rPr lang="en" sz="1200" dirty="0"/>
              <a:t>Current state of the </a:t>
            </a:r>
            <a:r>
              <a:rPr lang="en" sz="1200" dirty="0" smtClean="0"/>
              <a:t>project.</a:t>
            </a:r>
          </a:p>
          <a:p>
            <a:pPr marL="914400" lvl="1" indent="-228600" rtl="0">
              <a:lnSpc>
                <a:spcPct val="50000"/>
              </a:lnSpc>
              <a:spcBef>
                <a:spcPts val="0"/>
              </a:spcBef>
            </a:pPr>
            <a:r>
              <a:rPr lang="en" sz="1200" dirty="0" smtClean="0"/>
              <a:t>Risk Evaluation from pressing to non-critical.</a:t>
            </a:r>
          </a:p>
          <a:p>
            <a:pPr marL="914400" lvl="1" indent="-228600" rtl="0">
              <a:lnSpc>
                <a:spcPct val="50000"/>
              </a:lnSpc>
              <a:spcBef>
                <a:spcPts val="0"/>
              </a:spcBef>
            </a:pPr>
            <a:r>
              <a:rPr lang="en" sz="1200" dirty="0" smtClean="0"/>
              <a:t>Update </a:t>
            </a:r>
            <a:r>
              <a:rPr lang="en" sz="1200" dirty="0"/>
              <a:t>the Risk Table with new information. </a:t>
            </a:r>
          </a:p>
          <a:p>
            <a:pPr lvl="0" rtl="0">
              <a:lnSpc>
                <a:spcPct val="50000"/>
              </a:lnSpc>
              <a:spcBef>
                <a:spcPts val="0"/>
              </a:spcBef>
              <a:buNone/>
            </a:pPr>
            <a:r>
              <a:rPr lang="en" b="1" dirty="0"/>
              <a:t>Risk Mitigation</a:t>
            </a:r>
          </a:p>
          <a:p>
            <a:pPr marL="457200" indent="-228600">
              <a:lnSpc>
                <a:spcPct val="75000"/>
              </a:lnSpc>
            </a:pPr>
            <a:r>
              <a:rPr lang="en" sz="1200" dirty="0"/>
              <a:t>Initial sprint risk sweep.</a:t>
            </a:r>
          </a:p>
          <a:p>
            <a:pPr marL="914400" lvl="1" indent="-228600">
              <a:lnSpc>
                <a:spcPct val="50000"/>
              </a:lnSpc>
            </a:pPr>
            <a:r>
              <a:rPr lang="en" sz="1200" dirty="0"/>
              <a:t>Performed at the start of a new sprint during planning.</a:t>
            </a:r>
          </a:p>
          <a:p>
            <a:pPr marL="914400" lvl="1" indent="-228600">
              <a:lnSpc>
                <a:spcPct val="100000"/>
              </a:lnSpc>
            </a:pPr>
            <a:r>
              <a:rPr lang="en" sz="1200" dirty="0"/>
              <a:t>Team members will agree upon and investigate risks that will have the greatest impact to the goal of the current sprint. Communicate findings, if any.</a:t>
            </a:r>
          </a:p>
          <a:p>
            <a:pPr marL="457200" indent="-228600">
              <a:lnSpc>
                <a:spcPct val="100000"/>
              </a:lnSpc>
            </a:pPr>
            <a:r>
              <a:rPr lang="en" sz="1200" dirty="0"/>
              <a:t>Risks are mitigated using the strategies present on the Risk Table, or otherwise formulated by the team .</a:t>
            </a:r>
          </a:p>
          <a:p>
            <a:pPr lvl="0" rtl="0">
              <a:lnSpc>
                <a:spcPct val="50000"/>
              </a:lnSpc>
              <a:spcBef>
                <a:spcPts val="0"/>
              </a:spcBef>
              <a:buNone/>
            </a:pPr>
            <a:endParaRPr sz="1200" dirty="0"/>
          </a:p>
        </p:txBody>
      </p:sp>
      <p:sp>
        <p:nvSpPr>
          <p:cNvPr id="192" name="Shape 192"/>
          <p:cNvSpPr txBox="1"/>
          <p:nvPr/>
        </p:nvSpPr>
        <p:spPr>
          <a:xfrm>
            <a:off x="3355200" y="4464025"/>
            <a:ext cx="49812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Joshua Raben</a:t>
            </a:r>
          </a:p>
        </p:txBody>
      </p:sp>
      <p:sp>
        <p:nvSpPr>
          <p:cNvPr id="193" name="Shape 193"/>
          <p:cNvSpPr txBox="1"/>
          <p:nvPr/>
        </p:nvSpPr>
        <p:spPr>
          <a:xfrm>
            <a:off x="153750" y="4478750"/>
            <a:ext cx="7410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Slide 7</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n"/>
              <a:t>Quality Plan</a:t>
            </a:r>
          </a:p>
        </p:txBody>
      </p:sp>
      <p:sp>
        <p:nvSpPr>
          <p:cNvPr id="199" name="Shape 199"/>
          <p:cNvSpPr txBox="1">
            <a:spLocks noGrp="1"/>
          </p:cNvSpPr>
          <p:nvPr>
            <p:ph type="body" idx="1"/>
          </p:nvPr>
        </p:nvSpPr>
        <p:spPr>
          <a:xfrm>
            <a:off x="1297500" y="1116149"/>
            <a:ext cx="7038900" cy="3186135"/>
          </a:xfrm>
          <a:prstGeom prst="rect">
            <a:avLst/>
          </a:prstGeom>
        </p:spPr>
        <p:txBody>
          <a:bodyPr wrap="square" lIns="91425" tIns="91425" rIns="91425" bIns="91425" anchor="t" anchorCtr="0">
            <a:noAutofit/>
          </a:bodyPr>
          <a:lstStyle/>
          <a:p>
            <a:pPr lvl="0">
              <a:spcBef>
                <a:spcPts val="0"/>
              </a:spcBef>
              <a:buNone/>
            </a:pPr>
            <a:r>
              <a:rPr lang="en" sz="1200" dirty="0"/>
              <a:t>Open Project</a:t>
            </a:r>
          </a:p>
          <a:p>
            <a:pPr marL="457200" lvl="0" indent="-228600" rtl="0">
              <a:lnSpc>
                <a:spcPct val="75000"/>
              </a:lnSpc>
              <a:spcBef>
                <a:spcPts val="0"/>
              </a:spcBef>
            </a:pPr>
            <a:r>
              <a:rPr lang="en" sz="1200" dirty="0"/>
              <a:t>Meeting minutes, User Stories, Burndown chart, Documentation</a:t>
            </a:r>
          </a:p>
          <a:p>
            <a:pPr marL="914400" lvl="1" indent="-228600" rtl="0">
              <a:spcBef>
                <a:spcPts val="0"/>
              </a:spcBef>
            </a:pPr>
            <a:r>
              <a:rPr lang="en" sz="1200" dirty="0"/>
              <a:t>Refer back to documentation when questions arise about specific tasks members must complete</a:t>
            </a:r>
          </a:p>
          <a:p>
            <a:pPr lvl="0" rtl="0">
              <a:lnSpc>
                <a:spcPct val="75000"/>
              </a:lnSpc>
              <a:spcBef>
                <a:spcPts val="0"/>
              </a:spcBef>
              <a:buNone/>
            </a:pPr>
            <a:r>
              <a:rPr lang="en" sz="1200" dirty="0"/>
              <a:t>Repository</a:t>
            </a:r>
          </a:p>
          <a:p>
            <a:pPr marL="457200" lvl="0" indent="-228600" rtl="0">
              <a:lnSpc>
                <a:spcPct val="75000"/>
              </a:lnSpc>
              <a:spcBef>
                <a:spcPts val="0"/>
              </a:spcBef>
            </a:pPr>
            <a:r>
              <a:rPr lang="en" sz="1200" dirty="0"/>
              <a:t>Each member branches off main develop</a:t>
            </a:r>
          </a:p>
          <a:p>
            <a:pPr marL="457200" lvl="0" indent="-228600" rtl="0">
              <a:lnSpc>
                <a:spcPct val="100000"/>
              </a:lnSpc>
              <a:spcBef>
                <a:spcPts val="0"/>
              </a:spcBef>
            </a:pPr>
            <a:r>
              <a:rPr lang="en" sz="1200" dirty="0"/>
              <a:t>Develop locally </a:t>
            </a:r>
          </a:p>
          <a:p>
            <a:pPr marL="457200" lvl="0" indent="-228600" rtl="0">
              <a:lnSpc>
                <a:spcPct val="100000"/>
              </a:lnSpc>
              <a:spcBef>
                <a:spcPts val="0"/>
              </a:spcBef>
            </a:pPr>
            <a:r>
              <a:rPr lang="en" sz="1200" dirty="0"/>
              <a:t>Merge into a User Story specific develop branch, and then into the general develop branch</a:t>
            </a:r>
          </a:p>
          <a:p>
            <a:pPr marL="457200" lvl="0" indent="-228600">
              <a:lnSpc>
                <a:spcPct val="100000"/>
              </a:lnSpc>
              <a:spcBef>
                <a:spcPts val="0"/>
              </a:spcBef>
            </a:pPr>
            <a:r>
              <a:rPr lang="en" sz="1200" dirty="0"/>
              <a:t>Merge into master at the end of each sprint</a:t>
            </a:r>
          </a:p>
        </p:txBody>
      </p:sp>
      <p:sp>
        <p:nvSpPr>
          <p:cNvPr id="200" name="Shape 200"/>
          <p:cNvSpPr txBox="1"/>
          <p:nvPr/>
        </p:nvSpPr>
        <p:spPr>
          <a:xfrm>
            <a:off x="3355200" y="4478750"/>
            <a:ext cx="49812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Cameron Scott</a:t>
            </a:r>
          </a:p>
        </p:txBody>
      </p:sp>
      <p:sp>
        <p:nvSpPr>
          <p:cNvPr id="201" name="Shape 201"/>
          <p:cNvSpPr txBox="1"/>
          <p:nvPr/>
        </p:nvSpPr>
        <p:spPr>
          <a:xfrm>
            <a:off x="153750" y="4478750"/>
            <a:ext cx="741000" cy="503700"/>
          </a:xfrm>
          <a:prstGeom prst="rect">
            <a:avLst/>
          </a:prstGeom>
          <a:noFill/>
          <a:ln>
            <a:noFill/>
          </a:ln>
        </p:spPr>
        <p:txBody>
          <a:bodyPr wrap="square" lIns="91425" tIns="91425" rIns="91425" bIns="91425" anchor="t" anchorCtr="0">
            <a:noAutofit/>
          </a:bodyPr>
          <a:lstStyle/>
          <a:p>
            <a:pPr lvl="0" algn="r" rtl="0">
              <a:spcBef>
                <a:spcPts val="0"/>
              </a:spcBef>
              <a:buNone/>
            </a:pPr>
            <a:r>
              <a:rPr lang="en">
                <a:solidFill>
                  <a:srgbClr val="FFFFFF"/>
                </a:solidFill>
              </a:rPr>
              <a:t>Slide 8</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898</Words>
  <Application>Microsoft Office PowerPoint</Application>
  <PresentationFormat>On-screen Show (16:9)</PresentationFormat>
  <Paragraphs>103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Arial</vt:lpstr>
      <vt:lpstr>Lato</vt:lpstr>
      <vt:lpstr>Focus</vt:lpstr>
      <vt:lpstr>Electronically Returned Assignments</vt:lpstr>
      <vt:lpstr>Overview</vt:lpstr>
      <vt:lpstr>Client</vt:lpstr>
      <vt:lpstr>Product Requirements</vt:lpstr>
      <vt:lpstr>Architecture</vt:lpstr>
      <vt:lpstr>Major Milestones</vt:lpstr>
      <vt:lpstr>Risk Plan: Table</vt:lpstr>
      <vt:lpstr>Risk Plan: Strategy</vt:lpstr>
      <vt:lpstr>Quality Plan</vt:lpstr>
      <vt:lpstr>Quality Plan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Electronically Returned Assignments</dc:title>
  <cp:lastModifiedBy>Josh Raben</cp:lastModifiedBy>
  <cp:revision>7</cp:revision>
  <dcterms:modified xsi:type="dcterms:W3CDTF">2017-10-16T21:05:04Z</dcterms:modified>
</cp:coreProperties>
</file>